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83" r:id="rId3"/>
    <p:sldId id="285" r:id="rId4"/>
    <p:sldId id="287" r:id="rId5"/>
    <p:sldId id="284" r:id="rId6"/>
    <p:sldId id="286" r:id="rId7"/>
    <p:sldId id="289" r:id="rId8"/>
    <p:sldId id="296" r:id="rId9"/>
    <p:sldId id="290" r:id="rId10"/>
    <p:sldId id="291" r:id="rId11"/>
    <p:sldId id="263" r:id="rId12"/>
    <p:sldId id="292" r:id="rId13"/>
    <p:sldId id="293" r:id="rId14"/>
    <p:sldId id="294" r:id="rId15"/>
    <p:sldId id="29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154F-D3D6-4021-85A2-20D44A9D4F15}" type="datetimeFigureOut">
              <a:rPr lang="ru-RU" smtClean="0"/>
              <a:pPr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6C02C-C161-4F58-91C8-F27C7B7C3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154F-D3D6-4021-85A2-20D44A9D4F15}" type="datetimeFigureOut">
              <a:rPr lang="ru-RU" smtClean="0"/>
              <a:pPr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6C02C-C161-4F58-91C8-F27C7B7C3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154F-D3D6-4021-85A2-20D44A9D4F15}" type="datetimeFigureOut">
              <a:rPr lang="ru-RU" smtClean="0"/>
              <a:pPr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6C02C-C161-4F58-91C8-F27C7B7C3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154F-D3D6-4021-85A2-20D44A9D4F15}" type="datetimeFigureOut">
              <a:rPr lang="ru-RU" smtClean="0"/>
              <a:pPr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6C02C-C161-4F58-91C8-F27C7B7C3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154F-D3D6-4021-85A2-20D44A9D4F15}" type="datetimeFigureOut">
              <a:rPr lang="ru-RU" smtClean="0"/>
              <a:pPr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6C02C-C161-4F58-91C8-F27C7B7C3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154F-D3D6-4021-85A2-20D44A9D4F15}" type="datetimeFigureOut">
              <a:rPr lang="ru-RU" smtClean="0"/>
              <a:pPr/>
              <a:t>10.02.2026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6C02C-C161-4F58-91C8-F27C7B7C3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154F-D3D6-4021-85A2-20D44A9D4F15}" type="datetimeFigureOut">
              <a:rPr lang="ru-RU" smtClean="0"/>
              <a:pPr/>
              <a:t>10.02.2026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6C02C-C161-4F58-91C8-F27C7B7C3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154F-D3D6-4021-85A2-20D44A9D4F15}" type="datetimeFigureOut">
              <a:rPr lang="ru-RU" smtClean="0"/>
              <a:pPr/>
              <a:t>10.02.2026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6C02C-C161-4F58-91C8-F27C7B7C3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154F-D3D6-4021-85A2-20D44A9D4F15}" type="datetimeFigureOut">
              <a:rPr lang="ru-RU" smtClean="0"/>
              <a:pPr/>
              <a:t>10.02.2026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6C02C-C161-4F58-91C8-F27C7B7C3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154F-D3D6-4021-85A2-20D44A9D4F15}" type="datetimeFigureOut">
              <a:rPr lang="ru-RU" smtClean="0"/>
              <a:pPr/>
              <a:t>10.02.2026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6C02C-C161-4F58-91C8-F27C7B7C3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154F-D3D6-4021-85A2-20D44A9D4F15}" type="datetimeFigureOut">
              <a:rPr lang="ru-RU" smtClean="0"/>
              <a:pPr/>
              <a:t>10.02.2026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6C02C-C161-4F58-91C8-F27C7B7C3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9154F-D3D6-4021-85A2-20D44A9D4F15}" type="datetimeFigureOut">
              <a:rPr lang="ru-RU" smtClean="0"/>
              <a:pPr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6C02C-C161-4F58-91C8-F27C7B7C3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f4ee85c-4807-5066-8425-6547b20e42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428604"/>
            <a:ext cx="800105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Русскому библиотечному обществу  110 лет</a:t>
            </a:r>
          </a:p>
          <a:p>
            <a:pPr algn="ctr"/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old-luxury-background_23-2148596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img8.jpg"/>
          <p:cNvPicPr>
            <a:picLocks noChangeAspect="1"/>
          </p:cNvPicPr>
          <p:nvPr/>
        </p:nvPicPr>
        <p:blipFill>
          <a:blip r:embed="rId3"/>
          <a:srcRect l="53125" t="42708" r="25000" b="26042"/>
          <a:stretch>
            <a:fillRect/>
          </a:stretch>
        </p:blipFill>
        <p:spPr>
          <a:xfrm>
            <a:off x="357158" y="357166"/>
            <a:ext cx="3714776" cy="2857520"/>
          </a:xfrm>
          <a:prstGeom prst="rect">
            <a:avLst/>
          </a:prstGeom>
        </p:spPr>
      </p:pic>
      <p:pic>
        <p:nvPicPr>
          <p:cNvPr id="4" name="Рисунок 3" descr="img8.jpg"/>
          <p:cNvPicPr>
            <a:picLocks noChangeAspect="1"/>
          </p:cNvPicPr>
          <p:nvPr/>
        </p:nvPicPr>
        <p:blipFill>
          <a:blip r:embed="rId3"/>
          <a:srcRect l="75781" t="59375" r="3728" b="8333"/>
          <a:stretch>
            <a:fillRect/>
          </a:stretch>
        </p:blipFill>
        <p:spPr>
          <a:xfrm>
            <a:off x="1000100" y="3500438"/>
            <a:ext cx="2428892" cy="29289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43504" y="785794"/>
            <a:ext cx="335758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   </a:t>
            </a:r>
            <a:r>
              <a:rPr lang="ru-RU" sz="2000" dirty="0" smtClean="0"/>
              <a:t> </a:t>
            </a:r>
            <a:r>
              <a:rPr lang="ru-RU" sz="2000" dirty="0" smtClean="0"/>
              <a:t>В 1921 году, стараниями Н. К. Крупской, при народном училище в Петербурге была создана первая группа студентов, которые по окончании курсов получили профессию библиотекарь.</a:t>
            </a:r>
          </a:p>
          <a:p>
            <a:r>
              <a:rPr lang="ru-RU" sz="2000" dirty="0" smtClean="0"/>
              <a:t>      Выпускники отправились работать в избы-читальни по всей России.</a:t>
            </a:r>
          </a:p>
          <a:p>
            <a:r>
              <a:rPr lang="ru-RU" sz="2000" dirty="0" smtClean="0"/>
              <a:t>       Эта профессия стала массовой и очень уважаемой.</a:t>
            </a:r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old-luxury-background_23-2148596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6040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28604"/>
            <a:ext cx="8429684" cy="600079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old-luxury-background_23-2148596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bibliot_668_298_5_1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500042"/>
            <a:ext cx="8286808" cy="578647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old-luxury-background_23-2148596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stud-1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428604"/>
            <a:ext cx="7643866" cy="34290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2910" y="4071942"/>
            <a:ext cx="8001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</a:t>
            </a:r>
            <a:r>
              <a:rPr lang="ru-RU" dirty="0" smtClean="0"/>
              <a:t> </a:t>
            </a:r>
            <a:r>
              <a:rPr lang="ru-RU" dirty="0" smtClean="0"/>
              <a:t>Библиотека сегодня — это уже далеко не только книги: современная библиотека, в первую очередь, информационный центр, Она разрушает свои физические границы, переходит из реального пространства в виртуальное. С одной стороны, она предлагает доступ к информационным ресурсам, представленным в сети Интернет. С другой — создает собственные электронные информационные ресурсы, доступные за ее физическими стенами: различные базы данных, коллекции оцифрованных документов, </a:t>
            </a:r>
            <a:r>
              <a:rPr lang="ru-RU" dirty="0" err="1" smtClean="0"/>
              <a:t>веб-сайты</a:t>
            </a:r>
            <a:r>
              <a:rPr lang="ru-RU" dirty="0" smtClean="0"/>
              <a:t> и </a:t>
            </a:r>
            <a:r>
              <a:rPr lang="ru-RU" dirty="0" err="1" smtClean="0"/>
              <a:t>веб-порталы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old-luxury-background_23-2148596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728" y="285728"/>
            <a:ext cx="64294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Более </a:t>
            </a:r>
            <a:r>
              <a:rPr lang="ru-RU" dirty="0" smtClean="0"/>
              <a:t>того, современная библиотека — это центр общественной жизни, ориентирующийся на личность и ее меняющиеся потребности. Это и уголок для отдыха, в котором человек чувствует себя защищенным, где можно не только получить информацию, но и комфортно пообщаться с другими людьми.</a:t>
            </a:r>
            <a:endParaRPr lang="ru-RU" dirty="0"/>
          </a:p>
        </p:txBody>
      </p:sp>
      <p:pic>
        <p:nvPicPr>
          <p:cNvPr id="4" name="Рисунок 3" descr="la5_ut8odk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143116"/>
            <a:ext cx="8143932" cy="42862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tro-magic-book-with-open-pages-vector-216637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4" y="2000240"/>
            <a:ext cx="60722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Презентация подготовлена</a:t>
            </a:r>
          </a:p>
          <a:p>
            <a:r>
              <a:rPr lang="ru-RU" sz="3200" dirty="0" smtClean="0"/>
              <a:t>библиотекарем </a:t>
            </a:r>
            <a:r>
              <a:rPr lang="ru-RU" sz="3200" dirty="0" err="1" smtClean="0"/>
              <a:t>ФПиМДНиДО</a:t>
            </a:r>
            <a:endParaRPr lang="ru-RU" sz="3200" dirty="0" smtClean="0"/>
          </a:p>
          <a:p>
            <a:r>
              <a:rPr lang="ru-RU" sz="3200" dirty="0" smtClean="0"/>
              <a:t>          ОЛЬХОВОЙ Т. И.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old-luxury-background_23-2148596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24" y="642918"/>
            <a:ext cx="28575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   </a:t>
            </a:r>
            <a:r>
              <a:rPr lang="ru-RU" sz="2400" dirty="0" smtClean="0"/>
              <a:t>В </a:t>
            </a:r>
            <a:r>
              <a:rPr lang="ru-RU" sz="2400" dirty="0" smtClean="0"/>
              <a:t>2026 году отмечается 110-летие Русского библиотечного Общества (РБО), основанного в 2016 году.</a:t>
            </a:r>
          </a:p>
          <a:p>
            <a:r>
              <a:rPr lang="ru-RU" sz="2400" dirty="0" smtClean="0"/>
              <a:t>Празднование начнется 23 апреля 2026 года, во Всемирный день книги и авторского права. </a:t>
            </a:r>
            <a:endParaRPr lang="ru-RU" sz="2400" dirty="0"/>
          </a:p>
        </p:txBody>
      </p:sp>
      <p:pic>
        <p:nvPicPr>
          <p:cNvPr id="4" name="Рисунок 3" descr="книги.jpg"/>
          <p:cNvPicPr>
            <a:picLocks noChangeAspect="1"/>
          </p:cNvPicPr>
          <p:nvPr/>
        </p:nvPicPr>
        <p:blipFill>
          <a:blip r:embed="rId3"/>
          <a:srcRect l="59375"/>
          <a:stretch>
            <a:fillRect/>
          </a:stretch>
        </p:blipFill>
        <p:spPr>
          <a:xfrm>
            <a:off x="4929190" y="428604"/>
            <a:ext cx="3786214" cy="58579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old-luxury-background_23-2148596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4.png"/>
          <p:cNvPicPr>
            <a:picLocks noChangeAspect="1"/>
          </p:cNvPicPr>
          <p:nvPr/>
        </p:nvPicPr>
        <p:blipFill>
          <a:blip r:embed="rId3"/>
          <a:srcRect l="5469" t="20617" r="68750"/>
          <a:stretch>
            <a:fillRect/>
          </a:stretch>
        </p:blipFill>
        <p:spPr>
          <a:xfrm>
            <a:off x="357158" y="500042"/>
            <a:ext cx="3571900" cy="54817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86314" y="714356"/>
            <a:ext cx="38576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</a:t>
            </a:r>
            <a:r>
              <a:rPr lang="ru-RU" dirty="0" smtClean="0"/>
              <a:t> </a:t>
            </a:r>
            <a:r>
              <a:rPr lang="ru-RU" dirty="0" smtClean="0"/>
              <a:t>Главную роль в создании Русского библиотечного общества сыграла Любовь Борисовна Хавкина (1871–1949) – теоретик и организатор библиотечного дела в России, </a:t>
            </a:r>
            <a:r>
              <a:rPr lang="ru-RU" dirty="0" err="1" smtClean="0"/>
              <a:t>библиотековед</a:t>
            </a:r>
            <a:r>
              <a:rPr lang="ru-RU" dirty="0" smtClean="0"/>
              <a:t> и </a:t>
            </a:r>
            <a:r>
              <a:rPr lang="ru-RU" dirty="0" err="1" smtClean="0"/>
              <a:t>библиографовед</a:t>
            </a:r>
            <a:r>
              <a:rPr lang="ru-RU" dirty="0" smtClean="0"/>
              <a:t>. Библиотечное</a:t>
            </a:r>
            <a:r>
              <a:rPr lang="ru-RU" b="1" dirty="0" smtClean="0"/>
              <a:t> </a:t>
            </a:r>
            <a:r>
              <a:rPr lang="ru-RU" dirty="0" smtClean="0"/>
              <a:t>общество выросло из организованных ею первых библиотечных курсов (1913) в Москве при народном университете А. Л. Шанявского. 15 мая 1915 г. на собрании, посвященном итогам закончившихся курсов, было принято решение об организации Русского библиотечного общества (зарегистрировано в Москве 25 апреля 1916 г.).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old-luxury-background_23-2148596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Авторские_таблицы_19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571480"/>
            <a:ext cx="3857651" cy="55721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57818" y="928671"/>
            <a:ext cx="307183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«Все, кто приходит работать в библиотеку – сталкиваются </a:t>
            </a:r>
            <a:r>
              <a:rPr lang="ru-RU" sz="2000" dirty="0" smtClean="0"/>
              <a:t>с</a:t>
            </a:r>
            <a:r>
              <a:rPr lang="en-US" sz="2000" dirty="0" smtClean="0"/>
              <a:t> </a:t>
            </a:r>
            <a:r>
              <a:rPr lang="ru-RU" sz="2000" dirty="0" smtClean="0"/>
              <a:t>«Таблицами</a:t>
            </a:r>
            <a:r>
              <a:rPr lang="ru-RU" sz="2000" dirty="0" smtClean="0"/>
              <a:t>» Хавкиной. А так как шифр на библиотечном</a:t>
            </a:r>
          </a:p>
          <a:p>
            <a:r>
              <a:rPr lang="ru-RU" sz="2000" dirty="0" smtClean="0"/>
              <a:t>документе – всему голова, сразу понимает, что Хавкина</a:t>
            </a:r>
          </a:p>
          <a:p>
            <a:r>
              <a:rPr lang="ru-RU" sz="2000" dirty="0" smtClean="0"/>
              <a:t>в библиотековедении тоже «всему голова»!»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(</a:t>
            </a:r>
            <a:r>
              <a:rPr lang="ru-RU" sz="2000" dirty="0" err="1" smtClean="0"/>
              <a:t>Артисевич</a:t>
            </a:r>
            <a:r>
              <a:rPr lang="ru-RU" sz="2000" dirty="0" smtClean="0"/>
              <a:t> В. А., </a:t>
            </a:r>
            <a:r>
              <a:rPr lang="ru-RU" sz="2000" dirty="0" smtClean="0"/>
              <a:t>советский</a:t>
            </a:r>
            <a:endParaRPr lang="ru-RU" sz="2000" dirty="0" smtClean="0"/>
          </a:p>
          <a:p>
            <a:r>
              <a:rPr lang="ru-RU" sz="2000" dirty="0" err="1" smtClean="0"/>
              <a:t>библиотековед</a:t>
            </a:r>
            <a:r>
              <a:rPr lang="ru-RU" sz="2000" dirty="0" smtClean="0"/>
              <a:t>)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old-luxury-background_23-2148596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NA260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428605"/>
            <a:ext cx="7500990" cy="39290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4348" y="4786322"/>
            <a:ext cx="7715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</a:t>
            </a:r>
            <a:r>
              <a:rPr lang="ru-RU" dirty="0" smtClean="0"/>
              <a:t>Русское </a:t>
            </a:r>
            <a:r>
              <a:rPr lang="ru-RU" dirty="0" smtClean="0"/>
              <a:t>библиотечное общество, созданное в Москве в 1916 г. и просуществовавшее 7 лет, сыграло большую роль в становлении библиотечного дела в России: разработаны демократические принципы работы библиотек, начаты исследования профессиональных нужд библиотекарей, организовано централизованное комплектование фондов и др.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old-luxury-background_23-2148596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img8.jpg"/>
          <p:cNvPicPr>
            <a:picLocks noChangeAspect="1"/>
          </p:cNvPicPr>
          <p:nvPr/>
        </p:nvPicPr>
        <p:blipFill>
          <a:blip r:embed="rId3"/>
          <a:srcRect l="4687" t="45833" r="53906" b="12500"/>
          <a:stretch>
            <a:fillRect/>
          </a:stretch>
        </p:blipFill>
        <p:spPr>
          <a:xfrm>
            <a:off x="857224" y="2428868"/>
            <a:ext cx="7429552" cy="39290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5786" y="285728"/>
            <a:ext cx="75724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</a:t>
            </a:r>
            <a:r>
              <a:rPr lang="ru-RU" dirty="0" smtClean="0"/>
              <a:t>Развитие </a:t>
            </a:r>
            <a:r>
              <a:rPr lang="ru-RU" dirty="0" smtClean="0"/>
              <a:t>библиотечного дела в первые годы советской власти</a:t>
            </a:r>
          </a:p>
          <a:p>
            <a:r>
              <a:rPr lang="ru-RU" dirty="0" smtClean="0"/>
              <a:t>определялось декретами правительства, которыми предусматривались создание в стране единой библиотечной сети, общедоступность библиотек, планомерное снабжение их новой литературой. В результате национализации частных библиотек приумножило фонды библиотек общественного пользования.</a:t>
            </a:r>
            <a:endParaRPr lang="ru-RU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old-luxury-background_23-2148596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0HjomdRLDz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571480"/>
            <a:ext cx="4214842" cy="5072098"/>
          </a:xfrm>
          <a:prstGeom prst="rect">
            <a:avLst/>
          </a:prstGeom>
        </p:spPr>
      </p:pic>
      <p:pic>
        <p:nvPicPr>
          <p:cNvPr id="4" name="Рисунок 3" descr="RGUB-BIBL-0000674100-lar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571500"/>
            <a:ext cx="3571900" cy="50720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old-luxury-background_23-2148596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285729"/>
            <a:ext cx="814393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25 января 1919 года </a:t>
            </a:r>
            <a:r>
              <a:rPr lang="ru-RU" dirty="0" smtClean="0"/>
              <a:t>в Москве открылась Первая государственная</a:t>
            </a:r>
          </a:p>
          <a:p>
            <a:r>
              <a:rPr lang="ru-RU" dirty="0" smtClean="0"/>
              <a:t>б</a:t>
            </a:r>
            <a:r>
              <a:rPr lang="ru-RU" dirty="0" smtClean="0"/>
              <a:t>иблиотечная сессия. 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  На открывшуюся в послереволюционной Москве Первую Государственную библиотечную сессию Народного комиссариата просвещения собрались </a:t>
            </a:r>
          </a:p>
          <a:p>
            <a:r>
              <a:rPr lang="ru-RU" dirty="0" smtClean="0"/>
              <a:t>работники библиотек со всей страны.  Участники сессии договорились</a:t>
            </a:r>
          </a:p>
          <a:p>
            <a:r>
              <a:rPr lang="ru-RU" dirty="0" smtClean="0"/>
              <a:t>с</a:t>
            </a:r>
            <a:r>
              <a:rPr lang="ru-RU" dirty="0" smtClean="0"/>
              <a:t>оздать широкую централизованную сеть общедоступных бесплатных библиотек. После революции в деревнях повсеместно начинают создаваться библиотеки и избы-читальни. Благодаря ликвидации безграмотности растет число читателей. Пройдет немного времени, и наш народ превратится в один из самых читающих в мире.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vbp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3214686"/>
            <a:ext cx="6572296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old-luxury-background_23-2148596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Likbez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28604"/>
            <a:ext cx="8429684" cy="60722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</TotalTime>
  <Words>442</Words>
  <Application>Microsoft Office PowerPoint</Application>
  <PresentationFormat>Экран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ГОУВПО "ТГПИ"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obr</dc:creator>
  <cp:lastModifiedBy>obr</cp:lastModifiedBy>
  <cp:revision>46</cp:revision>
  <dcterms:created xsi:type="dcterms:W3CDTF">2026-01-21T12:49:04Z</dcterms:created>
  <dcterms:modified xsi:type="dcterms:W3CDTF">2026-02-10T12:13:46Z</dcterms:modified>
</cp:coreProperties>
</file>