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68" r:id="rId2"/>
    <p:sldId id="269" r:id="rId3"/>
    <p:sldId id="270" r:id="rId4"/>
    <p:sldId id="274" r:id="rId5"/>
    <p:sldId id="280" r:id="rId6"/>
    <p:sldId id="271" r:id="rId7"/>
    <p:sldId id="272" r:id="rId8"/>
    <p:sldId id="273" r:id="rId9"/>
    <p:sldId id="276" r:id="rId10"/>
    <p:sldId id="278" r:id="rId11"/>
    <p:sldId id="282" r:id="rId12"/>
    <p:sldId id="279" r:id="rId13"/>
    <p:sldId id="281" r:id="rId14"/>
    <p:sldId id="267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1532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087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38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436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122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117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14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84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53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7FD09D-01CC-41FE-9723-7AA8D07CF9A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35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FD09D-01CC-41FE-9723-7AA8D07CF9A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932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C7FD09D-01CC-41FE-9723-7AA8D07CF9AF}" type="datetimeFigureOut">
              <a:rPr lang="ru-RU" smtClean="0"/>
              <a:pPr/>
              <a:t>28.06.2022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34B436A-77C4-4A10-A0FC-CFD714E38985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8163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20.jpe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8.jp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club211652021" TargetMode="External"/><Relationship Id="rId2" Type="http://schemas.openxmlformats.org/officeDocument/2006/relationships/hyperlink" Target="https://t.me/irina_chelyshev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B213C-CFAC-4797-A05E-209C19238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2405449"/>
            <a:ext cx="10058400" cy="19196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1600" b="1" dirty="0"/>
              <a:t>Министерство науки и высшего образования Российской Федерации</a:t>
            </a:r>
            <a:br>
              <a:rPr lang="ru-RU" sz="1600" b="1" dirty="0"/>
            </a:br>
            <a:r>
              <a:rPr lang="ru-RU" sz="1600" b="1" dirty="0"/>
              <a:t>Таганрогский институт имени А. П. Чехова (филиал)  </a:t>
            </a:r>
            <a:br>
              <a:rPr lang="ru-RU" sz="1600" b="1" dirty="0"/>
            </a:br>
            <a:r>
              <a:rPr lang="ru-RU" sz="1600" b="1" dirty="0"/>
              <a:t>ФГБОУ ВО «Ростовский государственный экономический  университет (РИНХ)»</a:t>
            </a:r>
            <a:br>
              <a:rPr lang="ru-RU" sz="1600" b="1" dirty="0"/>
            </a:br>
            <a:r>
              <a:rPr lang="ru-RU" sz="4400" b="1" dirty="0"/>
              <a:t>   </a:t>
            </a:r>
            <a:br>
              <a:rPr lang="ru-RU" sz="4400" dirty="0"/>
            </a:br>
            <a:br>
              <a:rPr lang="ru-RU" dirty="0"/>
            </a:br>
            <a:br>
              <a:rPr lang="ru-RU" sz="4000" dirty="0"/>
            </a:br>
            <a:r>
              <a:rPr lang="ru-RU" sz="4000" dirty="0"/>
              <a:t> ОТЧЕТ О РАБОТЕ НАУЧНО-ОБРАЗОВАТЕЛЬНОГО ЦЕНТРА «МЕДИАОБРАЗОВАНИЕ И МЕДИАКОМПЕТЕНТНОСТЬ </a:t>
            </a:r>
            <a:br>
              <a:rPr lang="ru-RU" sz="4000" dirty="0"/>
            </a:br>
            <a:r>
              <a:rPr lang="ru-RU" sz="4000" dirty="0"/>
              <a:t>ЗА 2021-2022 учебный год</a:t>
            </a:r>
            <a:br>
              <a:rPr lang="ru-RU" sz="4000" dirty="0"/>
            </a:br>
            <a:endParaRPr lang="ru-RU" sz="44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9FC2C69-F34C-4AEE-915F-359B5B7CCA1D}"/>
              </a:ext>
            </a:extLst>
          </p:cNvPr>
          <p:cNvSpPr/>
          <p:nvPr/>
        </p:nvSpPr>
        <p:spPr>
          <a:xfrm>
            <a:off x="1625599" y="2628653"/>
            <a:ext cx="9070109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E4C2646-D00B-4149-B25C-DCA71CD911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73269" y="94628"/>
            <a:ext cx="1444877" cy="16582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D317D9E-007A-4776-9F85-87E2FB1A8BC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6627" y="168430"/>
            <a:ext cx="1847047" cy="15106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18492" y="452868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И.В.ЧЕЛЫШЕВА,</a:t>
            </a:r>
            <a:br>
              <a:rPr lang="ru-RU" dirty="0"/>
            </a:br>
            <a:r>
              <a:rPr lang="ru-RU" dirty="0"/>
              <a:t>РУКОВОДИТЕЛЬ НОЦ,</a:t>
            </a:r>
            <a:br>
              <a:rPr lang="ru-RU" dirty="0"/>
            </a:br>
            <a:r>
              <a:rPr lang="ru-RU" dirty="0"/>
              <a:t>К.П.Н., ДОЦЕНТ, ЗАВ. КАФЕДРОЙ ПСИХОЛОГО-ПЕДАГОГИЧЕСКОГО ОБРАЗОВАНИЯ И МЕДИАКОММУНИКАЦИИ </a:t>
            </a:r>
          </a:p>
        </p:txBody>
      </p:sp>
    </p:spTree>
    <p:extLst>
      <p:ext uri="{BB962C8B-B14F-4D97-AF65-F5344CB8AC3E}">
        <p14:creationId xmlns:p14="http://schemas.microsoft.com/office/powerpoint/2010/main" val="1407043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BFE709-2604-4AF5-9C99-0787C444F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/>
              <a:t>Медиаклубная</a:t>
            </a:r>
            <a:r>
              <a:rPr lang="ru-RU" b="1" dirty="0"/>
              <a:t> деятельность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935D21-09B8-4C3D-A688-3280504BBC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ru-RU" dirty="0"/>
              <a:t>Заседания студенческого клуба «Зеркало» 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7D3922-641C-3887-7988-CDDE2929F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025" y="2784349"/>
            <a:ext cx="4171950" cy="244830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4ED373-298F-66A8-B98F-98EEBFE54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2784349"/>
            <a:ext cx="4371975" cy="244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19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13EB7D-603A-BDE1-0822-2D9ECD339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Медиапроектная деятельность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276AEC-78F3-6F71-18BC-79830131C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dirty="0"/>
              <a:t>Глобальный молодежный </a:t>
            </a:r>
            <a:r>
              <a:rPr lang="ru-RU" dirty="0" err="1"/>
              <a:t>хакатон</a:t>
            </a:r>
            <a:r>
              <a:rPr lang="ru-RU" dirty="0"/>
              <a:t> по медиа- и информационной грамотности  ЮНЕСКО </a:t>
            </a:r>
          </a:p>
          <a:p>
            <a:pPr marL="0" indent="0">
              <a:buNone/>
            </a:pPr>
            <a:r>
              <a:rPr lang="ru-RU" dirty="0"/>
              <a:t>    (Челышева И.В., магистранты кафедры психолого-педагогического образования и    медиакоммуникации)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/>
              <a:t>Всероссийский конкурс </a:t>
            </a:r>
            <a:r>
              <a:rPr lang="ru-RU" dirty="0" err="1"/>
              <a:t>медиатворчества</a:t>
            </a:r>
            <a:r>
              <a:rPr lang="ru-RU" dirty="0"/>
              <a:t> «я – блогер» (Челышева И.В., студенты кафедры психолого-педагогического образования и медиакоммуникации)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9E3F20-BAFE-7798-C768-136FF3C667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503" y="3683111"/>
            <a:ext cx="3836643" cy="27112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731D08-6CE8-0F41-437B-8D826AA9DC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5" y="3683111"/>
            <a:ext cx="2182749" cy="263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661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EC8F15-8E4C-4519-B3F2-15B46B06C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Победы коллектива в международных и всероссийских конкурсах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98A0C8-4FCC-4DE6-B8B2-99609A6DB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1 место Международный конкурс  «Амбассадоры медиаобразования» Челышева И.В. </a:t>
            </a:r>
          </a:p>
          <a:p>
            <a:r>
              <a:rPr lang="ru-RU" dirty="0"/>
              <a:t>2 место Международный конкурс  «Амбассадоры медиаобразования» Михалева Г.В. </a:t>
            </a:r>
          </a:p>
          <a:p>
            <a:r>
              <a:rPr lang="ru-RU" dirty="0"/>
              <a:t>1 место во Всероссийском конкурсе научных работ «Доступное медиаобразование» = - 2022 (г. Владивосток)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D2CEBBB-B0F7-5B28-234E-9EB8E0332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73" y="3429000"/>
            <a:ext cx="2011383" cy="28479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5686EDD-4F43-234A-7F52-32CA87DFCE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429000"/>
            <a:ext cx="2011384" cy="284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48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1C66D5-949F-47B2-84C0-7DE15FF11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2080" y="142875"/>
            <a:ext cx="10058400" cy="1514475"/>
          </a:xfrm>
        </p:spPr>
        <p:txBody>
          <a:bodyPr/>
          <a:lstStyle/>
          <a:p>
            <a:r>
              <a:rPr lang="ru-RU" b="1" dirty="0"/>
              <a:t>Благодарности членам коллектива НОЦ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C514F42-E51E-2CA5-A0AF-120D26F58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721" y="1733550"/>
            <a:ext cx="1689876" cy="238125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C23FEF-49CC-77FA-D017-EAA7F233BA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872" y="4029828"/>
            <a:ext cx="2566268" cy="23812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CF9CA6B-F846-A6CC-4461-618E839284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1353" y="4117814"/>
            <a:ext cx="1689876" cy="22353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1B79430-81D8-D26B-0AF5-BEA1F18063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751" y="4048126"/>
            <a:ext cx="2497379" cy="23050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8AA44F0F-DE26-B2CA-18BF-CF50C6646E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86" y="1716006"/>
            <a:ext cx="1689876" cy="2381251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48EB1AE-D33B-530C-A355-5E6B73B135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3" y="1657348"/>
            <a:ext cx="1712326" cy="246770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08D3C3-1302-42A9-C672-47D15D75EC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03" y="4125050"/>
            <a:ext cx="1591292" cy="215802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123C01-497A-3242-8F85-66910DFBC2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408" y="4106029"/>
            <a:ext cx="1799464" cy="230504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BD74E0B-89BC-5F98-58BE-6766FE0327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75" y="1716007"/>
            <a:ext cx="1956277" cy="196064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B604383-DAEE-C7EF-86AF-E8EC5369F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711" y="1657349"/>
            <a:ext cx="3246289" cy="253913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A2F40F1-F35F-9EA6-30DC-FD90765455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999" y="4108289"/>
            <a:ext cx="1613568" cy="23050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440B6E6-E592-B7D2-A265-43C11CB6100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21" y="1657350"/>
            <a:ext cx="1712326" cy="241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3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0B9AF39-1402-42BD-B3FC-BA4DD459C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  <a:p>
            <a:pPr algn="ctr"/>
            <a:r>
              <a:rPr lang="ru-RU" sz="7200" b="1" dirty="0"/>
              <a:t>Спасибо за внимание!</a:t>
            </a:r>
            <a:endParaRPr lang="ru-RU" sz="7200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21756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33DEC1-4C9F-4482-B097-9DCF3EE31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Коллектив НОЦ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7D6E96-EAC6-450F-8D39-5190DB2AFF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Челышева И.В. – канд. пед. наук, доцент, зав. кафедрой психолого-педагогического образования и медиакоммуникации,  руководитель центра, вице-президент кинообразования и медиапедагогики РФ</a:t>
            </a:r>
          </a:p>
          <a:p>
            <a:r>
              <a:rPr lang="ru-RU" dirty="0"/>
              <a:t>Федоров А.В. – д-р пед. наук, профессор, почетный Президент Ассоциации кинообразования и медиапедагогики РФ</a:t>
            </a:r>
          </a:p>
          <a:p>
            <a:r>
              <a:rPr lang="ru-RU" dirty="0"/>
              <a:t>Сальный Р.В. – канд. пед. наук, доцент</a:t>
            </a:r>
          </a:p>
          <a:p>
            <a:r>
              <a:rPr lang="ru-RU" dirty="0"/>
              <a:t>Михалева Г.В. – канд. пед. наук, доцент</a:t>
            </a:r>
          </a:p>
          <a:p>
            <a:r>
              <a:rPr lang="ru-RU" dirty="0" err="1"/>
              <a:t>Шаханская</a:t>
            </a:r>
            <a:r>
              <a:rPr lang="ru-RU" dirty="0"/>
              <a:t> А.  </a:t>
            </a:r>
          </a:p>
        </p:txBody>
      </p:sp>
    </p:spTree>
    <p:extLst>
      <p:ext uri="{BB962C8B-B14F-4D97-AF65-F5344CB8AC3E}">
        <p14:creationId xmlns:p14="http://schemas.microsoft.com/office/powerpoint/2010/main" val="587133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501067-3DC0-4714-80A0-42C643955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Научно-исследовательская деятельность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852D77-FD05-4761-9A4C-248644B33A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организация грантовых и инициативных научных исследований в области медиакультуры и медиаобразования. В 2021-2022 учебном году членами коллектива  выполняется три гранта  РФФИ – (руководители </a:t>
            </a:r>
            <a:r>
              <a:rPr lang="ru-RU" b="0" i="0" dirty="0" err="1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А.В.Федоров</a:t>
            </a:r>
            <a:r>
              <a:rPr lang="ru-R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, </a:t>
            </a:r>
            <a:r>
              <a:rPr lang="ru-RU" b="0" i="0" dirty="0" err="1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И.В.Челышева</a:t>
            </a:r>
            <a:r>
              <a:rPr lang="ru-R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, </a:t>
            </a:r>
            <a:r>
              <a:rPr lang="ru-RU" b="0" i="0" dirty="0" err="1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Г.В.Михалева</a:t>
            </a:r>
            <a:r>
              <a:rPr lang="ru-R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).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В 2021-2022 году осуществлена подготовка монографий, учебных пособий, создание научно-исследовательского интернет-контента по тематике медиакультуры и медиаобразования (</a:t>
            </a:r>
            <a:r>
              <a:rPr lang="ru-RU" b="0" i="0" u="sng" dirty="0" err="1">
                <a:solidFill>
                  <a:schemeClr val="tx1"/>
                </a:solidFill>
                <a:effectLst/>
                <a:latin typeface="Trebuchet MS" panose="020B0603020202020204" pitchFamily="34" charset="0"/>
              </a:rPr>
              <a:t>телеграм</a:t>
            </a:r>
            <a:r>
              <a:rPr lang="ru-RU" b="0" i="0" u="sng" dirty="0">
                <a:solidFill>
                  <a:schemeClr val="tx1"/>
                </a:solidFill>
                <a:effectLst/>
                <a:latin typeface="Trebuchet MS" panose="020B0603020202020204" pitchFamily="34" charset="0"/>
              </a:rPr>
              <a:t>-канал НОЦ </a:t>
            </a:r>
            <a:r>
              <a:rPr lang="en-US" b="0" i="0" u="sng" dirty="0">
                <a:solidFill>
                  <a:srgbClr val="3299E1"/>
                </a:solidFill>
                <a:effectLst/>
                <a:latin typeface="Trebuchet MS" panose="020B0603020202020204" pitchFamily="34" charset="0"/>
                <a:hlinkClick r:id="rId2"/>
              </a:rPr>
              <a:t>https://t.me/irina_chelysheva</a:t>
            </a:r>
            <a:r>
              <a:rPr lang="ru-RU" b="0" i="0" u="sng" dirty="0">
                <a:solidFill>
                  <a:srgbClr val="3299E1"/>
                </a:solidFill>
                <a:effectLst/>
                <a:latin typeface="Trebuchet MS" panose="020B0603020202020204" pitchFamily="34" charset="0"/>
              </a:rPr>
              <a:t>; </a:t>
            </a:r>
            <a:r>
              <a:rPr lang="ru-RU" b="0" i="0" u="sng" dirty="0">
                <a:solidFill>
                  <a:schemeClr val="tx1"/>
                </a:solidFill>
                <a:effectLst/>
                <a:latin typeface="Trebuchet MS" panose="020B0603020202020204" pitchFamily="34" charset="0"/>
              </a:rPr>
              <a:t>сообщество ВК </a:t>
            </a:r>
            <a:r>
              <a:rPr lang="ru-RU" b="0" i="0" u="sng" dirty="0">
                <a:solidFill>
                  <a:srgbClr val="3299E1"/>
                </a:solidFill>
                <a:effectLst/>
                <a:latin typeface="Trebuchet MS" panose="020B0603020202020204" pitchFamily="34" charset="0"/>
              </a:rPr>
              <a:t> </a:t>
            </a:r>
            <a:r>
              <a:rPr lang="en-US" b="0" i="0" u="sng" dirty="0">
                <a:solidFill>
                  <a:srgbClr val="3299E1"/>
                </a:solidFill>
                <a:effectLst/>
                <a:latin typeface="Trebuchet MS" panose="020B0603020202020204" pitchFamily="34" charset="0"/>
                <a:hlinkClick r:id="rId3"/>
              </a:rPr>
              <a:t>https://vk.com/club211652021</a:t>
            </a:r>
            <a:r>
              <a:rPr lang="ru-RU" u="sng" dirty="0">
                <a:solidFill>
                  <a:srgbClr val="3299E1"/>
                </a:solidFill>
                <a:latin typeface="Trebuchet MS" panose="020B0603020202020204" pitchFamily="34" charset="0"/>
              </a:rPr>
              <a:t>; </a:t>
            </a:r>
            <a:r>
              <a:rPr lang="ru-RU" b="0" i="0" u="sng" dirty="0">
                <a:solidFill>
                  <a:schemeClr val="tx1"/>
                </a:solidFill>
                <a:effectLst/>
                <a:latin typeface="Trebuchet MS" panose="020B0603020202020204" pitchFamily="34" charset="0"/>
              </a:rPr>
              <a:t>портал «Информационная грамотность и медиаобразование» </a:t>
            </a:r>
            <a:r>
              <a:rPr lang="ru-RU" b="0" i="0" u="sng" dirty="0">
                <a:solidFill>
                  <a:srgbClr val="3299E1"/>
                </a:solidFill>
                <a:effectLst/>
                <a:latin typeface="Trebuchet MS" panose="020B0603020202020204" pitchFamily="34" charset="0"/>
              </a:rPr>
              <a:t>http://www.mediagram.ru</a:t>
            </a:r>
            <a:r>
              <a:rPr lang="ru-R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C4C4C"/>
                </a:solidFill>
                <a:latin typeface="Trebuchet MS" panose="020B0603020202020204" pitchFamily="34" charset="0"/>
              </a:rPr>
              <a:t>В отчетный период продолжается </a:t>
            </a:r>
            <a:r>
              <a:rPr lang="ru-RU" b="0" i="0" dirty="0">
                <a:solidFill>
                  <a:srgbClr val="4C4C4C"/>
                </a:solidFill>
                <a:effectLst/>
                <a:latin typeface="Trebuchet MS" panose="020B0603020202020204" pitchFamily="34" charset="0"/>
              </a:rPr>
              <a:t> сопровождение научно-исследовательской деятельности молодых ученых, студентов бакалавриата, магистратуры, аспирантуры.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0651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040C40-6098-404F-9188-630581181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Учебно-методическая деятельность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DC5AC2-5C67-48B6-B7C5-86A758F18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497916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/>
              <a:t>Организация и проведение международной медиашколы  «Медиаобразование и медиаграмотность  для всех». Проведены осенняя, зимняя и весенняя </a:t>
            </a:r>
            <a:r>
              <a:rPr lang="ru-RU" sz="2600" dirty="0" err="1"/>
              <a:t>медиашколы</a:t>
            </a:r>
            <a:r>
              <a:rPr lang="ru-RU" sz="2600" dirty="0"/>
              <a:t>. Общее количество участников 650 человек. Количество приглашенных российских и зарубежных спикеров – 24. </a:t>
            </a:r>
          </a:p>
          <a:p>
            <a:r>
              <a:rPr lang="ru-RU" sz="2600" dirty="0">
                <a:effectLst/>
                <a:ea typeface="Times New Roman" panose="02020603050405020304" pitchFamily="18" charset="0"/>
              </a:rPr>
              <a:t>Организация открытых школ для будущих магистрантов. Проведены три школы, общее количество участников - 40.</a:t>
            </a:r>
          </a:p>
          <a:p>
            <a:r>
              <a:rPr lang="ru-RU" sz="2600" dirty="0"/>
              <a:t>Организация стратегических сессий для студентов и магистрантов. Проведены две сессии. Общее количество участников – 53 человека. </a:t>
            </a:r>
          </a:p>
          <a:p>
            <a:r>
              <a:rPr lang="ru-RU" sz="2600" dirty="0"/>
              <a:t>Организация и проведение семинаров  и мастер-классов по тематике медиаобразования для педагогов (Челышева И.В., Федоров А.В. )</a:t>
            </a:r>
          </a:p>
          <a:p>
            <a:r>
              <a:rPr lang="ru-RU" sz="2600" dirty="0"/>
              <a:t>Стратегическая сессия «Профилактика и преодоление кибербуллинга в психолого-педагогической деятельности», посвященная дню борьбы с </a:t>
            </a:r>
            <a:r>
              <a:rPr lang="ru-RU" sz="2600" dirty="0" err="1"/>
              <a:t>кибербуллингом</a:t>
            </a:r>
            <a:r>
              <a:rPr lang="ru-RU" sz="2600" dirty="0"/>
              <a:t> в России (Челышева И.В.)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9349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F64CAD-173E-495D-845C-A1512400F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Организация и проведение форумов и круглых столов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7797CA-0DC9-418E-A703-4FFF68F13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1" y="1657350"/>
            <a:ext cx="11953874" cy="4686300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2300" dirty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300" dirty="0"/>
              <a:t>Соорганизатор международного форума «</a:t>
            </a:r>
            <a:r>
              <a:rPr lang="ru-RU" sz="2300" dirty="0" err="1"/>
              <a:t>Кинопедагогика</a:t>
            </a:r>
            <a:r>
              <a:rPr lang="ru-RU" sz="2300" dirty="0"/>
              <a:t>» (</a:t>
            </a:r>
            <a:r>
              <a:rPr lang="ru-RU" sz="2300" dirty="0" err="1"/>
              <a:t>г.Тюмень</a:t>
            </a:r>
            <a:r>
              <a:rPr lang="ru-RU" sz="2300" dirty="0"/>
              <a:t>, октябрь, 2021 г.)  при поддержке Министерства просвещения  РФ. (Федоров А.В., Челышева И.В.,  магистранты кафедры психолого-педагогического образования и медиакоммуникации).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300" dirty="0"/>
              <a:t>Межрегиональный круглый стол «Виртуальный музей Артека на Алтае и перспективы медиаобразования» (Челышева И.В.,  магистранты кафедры психолого-педагогического образования и медиакоммуникации).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300" dirty="0" err="1"/>
              <a:t>Межкафедральный</a:t>
            </a:r>
            <a:r>
              <a:rPr lang="ru-RU" sz="2300" dirty="0"/>
              <a:t> круглый стол «Медиаобразование современной молодежи» совместно с кафедрой педагогики дошкольного, начального и дополнительного образования. г. Таганрог, декабрь 2021 г.  (Челышева И.В.,  студенты и магистранты психолого-педагогического образования и медиакоммуникации).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300" dirty="0"/>
              <a:t>Организационный семинар «Медиаобразование и </a:t>
            </a:r>
            <a:r>
              <a:rPr lang="ru-RU" sz="2300" dirty="0" err="1"/>
              <a:t>кинопедагогика</a:t>
            </a:r>
            <a:r>
              <a:rPr lang="ru-RU" sz="2300" dirty="0"/>
              <a:t>» для руководителей образовательных организаций г. Таганрога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300" dirty="0" err="1"/>
              <a:t>Межкафедральный</a:t>
            </a:r>
            <a:r>
              <a:rPr lang="ru-RU" sz="2300" dirty="0"/>
              <a:t> круглый  стол «Медиаобразование и медиакомпетентность» совместно с кафедрой педагогики дошкольного, начального и дополнительного образования. г. Таганрог, февраль 2022 г.  (Челышева И.В.,  студенты и магистранты психолого-педагогического образования и медиакоммуникации).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300" dirty="0"/>
              <a:t>Межрегиональный экспертный семинар по тематике медиаобразования: «Селфи: самопрезентация молодого поколения и перспективы медиаисследований» (Челышева И.В.,  студенты и магистранты психолого-педагогического образования и медиакоммуникации).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300" dirty="0"/>
              <a:t>Всероссийский круглый стол «Актуальные ресурсы кинопедагогики: воспитание и образование»,  март 2022 г.  г. Екатеринбург (Челышева И.В.,  студенты и магистранты психолого-педагогического образования и медиакоммуникации).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300" dirty="0"/>
              <a:t>Проектно-образовательный семинар «</a:t>
            </a:r>
            <a:r>
              <a:rPr lang="ru-RU" sz="2300" dirty="0" err="1"/>
              <a:t>Кинопедагогика</a:t>
            </a:r>
            <a:r>
              <a:rPr lang="ru-RU" sz="2300" dirty="0"/>
              <a:t> и медиаобразование в Таганроге: шаг в будущее», январь 2022 г., г. Таганрог  (Челышева И.В. ).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300" dirty="0"/>
              <a:t>Региональный практико-ориентированный семинар «Медиаобразование как воспитательный ресурс развития детей и молодежи», Неклиновский район Ростовской области (Федоров А.В., Челышева И.В.,  студенты и магистранты психолого-педагогического образования и медиакоммуникации). 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300" dirty="0"/>
              <a:t>Всероссийский семинар-практикум «Кинообразование и </a:t>
            </a:r>
            <a:r>
              <a:rPr lang="ru-RU" sz="2300" dirty="0" err="1"/>
              <a:t>медиапедагогика</a:t>
            </a:r>
            <a:r>
              <a:rPr lang="ru-RU" sz="2300" dirty="0"/>
              <a:t> в решении задач формирования правовой культуры населения», январь, 2022 г.  (Челышева И.В.,  студенты и магистранты психолого-педагогического образования и медиакоммуникации).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23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ru-RU" sz="2300" dirty="0"/>
          </a:p>
          <a:p>
            <a:endParaRPr lang="ru-RU" sz="20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7979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CC0348-90AB-44ED-ABEB-3D0455391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Экспертная  деятельность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C770F49-0BE1-405F-9C33-8E2807B0F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737360"/>
            <a:ext cx="10269855" cy="4093634"/>
          </a:xfrm>
        </p:spPr>
        <p:txBody>
          <a:bodyPr>
            <a:normAutofit fontScale="62500" lnSpcReduction="20000"/>
          </a:bodyPr>
          <a:lstStyle/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2900" dirty="0">
              <a:solidFill>
                <a:schemeClr val="tx1"/>
              </a:solidFill>
            </a:endParaRP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</a:rPr>
              <a:t>МО ВПП «Информация для всех» по направлению «Медиаобразование</a:t>
            </a:r>
            <a:r>
              <a:rPr lang="en-US" sz="2900" dirty="0">
                <a:solidFill>
                  <a:schemeClr val="tx1"/>
                </a:solidFill>
              </a:rPr>
              <a:t>@</a:t>
            </a:r>
            <a:r>
              <a:rPr lang="ru-RU" sz="2900" dirty="0">
                <a:solidFill>
                  <a:schemeClr val="tx1"/>
                </a:solidFill>
              </a:rPr>
              <a:t>. Эксперты </a:t>
            </a:r>
            <a:r>
              <a:rPr lang="ru-RU" sz="2900" dirty="0" err="1">
                <a:solidFill>
                  <a:schemeClr val="tx1"/>
                </a:solidFill>
              </a:rPr>
              <a:t>А.В.Федоров</a:t>
            </a:r>
            <a:r>
              <a:rPr lang="ru-RU" sz="2900" dirty="0">
                <a:solidFill>
                  <a:schemeClr val="tx1"/>
                </a:solidFill>
              </a:rPr>
              <a:t>, </a:t>
            </a:r>
            <a:r>
              <a:rPr lang="ru-RU" sz="2900" dirty="0" err="1">
                <a:solidFill>
                  <a:schemeClr val="tx1"/>
                </a:solidFill>
              </a:rPr>
              <a:t>И.В.Челышева</a:t>
            </a:r>
            <a:r>
              <a:rPr lang="ru-RU" sz="2900" dirty="0">
                <a:solidFill>
                  <a:schemeClr val="tx1"/>
                </a:solidFill>
              </a:rPr>
              <a:t>.</a:t>
            </a: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</a:rPr>
              <a:t>V Открытый конкурс педагогического мастерства «Лучший </a:t>
            </a:r>
            <a:r>
              <a:rPr lang="ru-RU" sz="2900" dirty="0" err="1">
                <a:solidFill>
                  <a:schemeClr val="tx1"/>
                </a:solidFill>
              </a:rPr>
              <a:t>кинопедагог</a:t>
            </a:r>
            <a:r>
              <a:rPr lang="ru-RU" sz="2900" dirty="0">
                <a:solidFill>
                  <a:schemeClr val="tx1"/>
                </a:solidFill>
              </a:rPr>
              <a:t>». Эксперт </a:t>
            </a:r>
            <a:r>
              <a:rPr lang="ru-RU" sz="2900" dirty="0" err="1">
                <a:solidFill>
                  <a:schemeClr val="tx1"/>
                </a:solidFill>
              </a:rPr>
              <a:t>И.В.Челышева</a:t>
            </a:r>
            <a:r>
              <a:rPr lang="ru-RU" sz="2900" dirty="0">
                <a:solidFill>
                  <a:schemeClr val="tx1"/>
                </a:solidFill>
              </a:rPr>
              <a:t>. </a:t>
            </a: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</a:rPr>
              <a:t>Всероссийский фестиваль образовательного кино «Взрослеем вместе» с иностранным участием (</a:t>
            </a:r>
            <a:r>
              <a:rPr lang="ru-RU" sz="2900" dirty="0" err="1">
                <a:solidFill>
                  <a:schemeClr val="tx1"/>
                </a:solidFill>
              </a:rPr>
              <a:t>г.Челябинск</a:t>
            </a:r>
            <a:r>
              <a:rPr lang="ru-RU" sz="2900" dirty="0">
                <a:solidFill>
                  <a:schemeClr val="tx1"/>
                </a:solidFill>
              </a:rPr>
              <a:t>, октябрь 2021 г.). Эксперт Челышева И.В.</a:t>
            </a: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900" dirty="0">
                <a:solidFill>
                  <a:schemeClr val="tx1"/>
                </a:solidFill>
              </a:rPr>
              <a:t>IV </a:t>
            </a:r>
            <a:r>
              <a:rPr lang="ru-RU" sz="2900" dirty="0">
                <a:solidFill>
                  <a:schemeClr val="tx1"/>
                </a:solidFill>
              </a:rPr>
              <a:t>Международный форум «</a:t>
            </a:r>
            <a:r>
              <a:rPr lang="ru-RU" sz="2900" dirty="0" err="1">
                <a:solidFill>
                  <a:schemeClr val="tx1"/>
                </a:solidFill>
              </a:rPr>
              <a:t>Кинопедагогика</a:t>
            </a:r>
            <a:r>
              <a:rPr lang="ru-RU" sz="2900" dirty="0">
                <a:solidFill>
                  <a:schemeClr val="tx1"/>
                </a:solidFill>
              </a:rPr>
              <a:t>», г. Тюмень. Эксперты </a:t>
            </a:r>
            <a:r>
              <a:rPr lang="ru-RU" sz="2900" dirty="0" err="1">
                <a:solidFill>
                  <a:schemeClr val="tx1"/>
                </a:solidFill>
              </a:rPr>
              <a:t>А.В.Федоров</a:t>
            </a:r>
            <a:r>
              <a:rPr lang="ru-RU" sz="2900" dirty="0">
                <a:solidFill>
                  <a:schemeClr val="tx1"/>
                </a:solidFill>
              </a:rPr>
              <a:t>, </a:t>
            </a:r>
            <a:r>
              <a:rPr lang="ru-RU" sz="2900" dirty="0" err="1">
                <a:solidFill>
                  <a:schemeClr val="tx1"/>
                </a:solidFill>
              </a:rPr>
              <a:t>И.В.Челышева</a:t>
            </a:r>
            <a:r>
              <a:rPr lang="ru-RU" sz="2900" dirty="0">
                <a:solidFill>
                  <a:schemeClr val="tx1"/>
                </a:solidFill>
              </a:rPr>
              <a:t>.</a:t>
            </a: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</a:rPr>
              <a:t>Всероссийский конкурс педагогических работников «Воспитать человека», проводимый Министерством просвещения России при поддержке Профессионального союза работников народного образования и науки РФ, номинация «Воспитание с помощью медиапространства». Эксперт Челышева И.В.</a:t>
            </a: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</a:rPr>
              <a:t>Издательство «Директ-медиа». Эксперты </a:t>
            </a:r>
            <a:r>
              <a:rPr lang="ru-RU" sz="2900" dirty="0" err="1">
                <a:solidFill>
                  <a:schemeClr val="tx1"/>
                </a:solidFill>
              </a:rPr>
              <a:t>А.В.Федоров</a:t>
            </a:r>
            <a:r>
              <a:rPr lang="ru-RU" sz="2900" dirty="0">
                <a:solidFill>
                  <a:schemeClr val="tx1"/>
                </a:solidFill>
              </a:rPr>
              <a:t>, </a:t>
            </a:r>
            <a:r>
              <a:rPr lang="ru-RU" sz="2900" dirty="0" err="1">
                <a:solidFill>
                  <a:schemeClr val="tx1"/>
                </a:solidFill>
              </a:rPr>
              <a:t>И.В.Челышева</a:t>
            </a:r>
            <a:r>
              <a:rPr lang="ru-RU" sz="2900" dirty="0">
                <a:solidFill>
                  <a:schemeClr val="tx1"/>
                </a:solidFill>
              </a:rPr>
              <a:t>.</a:t>
            </a: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</a:rPr>
              <a:t>Неделя информатизации на Вятской земле. Эксперт </a:t>
            </a:r>
            <a:r>
              <a:rPr lang="ru-RU" sz="2900" dirty="0" err="1">
                <a:solidFill>
                  <a:schemeClr val="tx1"/>
                </a:solidFill>
              </a:rPr>
              <a:t>И.В.Челышева</a:t>
            </a:r>
            <a:r>
              <a:rPr lang="ru-RU" sz="2900" dirty="0">
                <a:solidFill>
                  <a:schemeClr val="tx1"/>
                </a:solidFill>
              </a:rPr>
              <a:t>. </a:t>
            </a: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</a:rPr>
              <a:t>Всероссийский проект «</a:t>
            </a:r>
            <a:r>
              <a:rPr lang="ru-RU" sz="2900" dirty="0" err="1">
                <a:solidFill>
                  <a:schemeClr val="tx1"/>
                </a:solidFill>
              </a:rPr>
              <a:t>Кинодетство</a:t>
            </a:r>
            <a:r>
              <a:rPr lang="ru-RU" sz="2900" dirty="0">
                <a:solidFill>
                  <a:schemeClr val="tx1"/>
                </a:solidFill>
              </a:rPr>
              <a:t>» . Эксперты </a:t>
            </a:r>
            <a:r>
              <a:rPr lang="ru-RU" sz="2900" dirty="0" err="1">
                <a:solidFill>
                  <a:schemeClr val="tx1"/>
                </a:solidFill>
              </a:rPr>
              <a:t>А.В.Федоров</a:t>
            </a:r>
            <a:r>
              <a:rPr lang="ru-RU" sz="2900" dirty="0">
                <a:solidFill>
                  <a:schemeClr val="tx1"/>
                </a:solidFill>
              </a:rPr>
              <a:t>, </a:t>
            </a:r>
            <a:r>
              <a:rPr lang="ru-RU" sz="2900" dirty="0" err="1">
                <a:solidFill>
                  <a:schemeClr val="tx1"/>
                </a:solidFill>
              </a:rPr>
              <a:t>И.В.Челышева</a:t>
            </a:r>
            <a:r>
              <a:rPr lang="ru-RU" sz="2900" dirty="0">
                <a:solidFill>
                  <a:schemeClr val="tx1"/>
                </a:solidFill>
              </a:rPr>
              <a:t>.</a:t>
            </a: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</a:rPr>
              <a:t>АНО «Медиаграмотность в современном  мире». Члены экспертного совета </a:t>
            </a:r>
            <a:r>
              <a:rPr lang="ru-RU" sz="2900" dirty="0" err="1">
                <a:solidFill>
                  <a:schemeClr val="tx1"/>
                </a:solidFill>
              </a:rPr>
              <a:t>А.В.Федоров</a:t>
            </a:r>
            <a:r>
              <a:rPr lang="ru-RU" sz="2900" dirty="0">
                <a:solidFill>
                  <a:schemeClr val="tx1"/>
                </a:solidFill>
              </a:rPr>
              <a:t>, </a:t>
            </a:r>
            <a:r>
              <a:rPr lang="ru-RU" sz="2900" dirty="0" err="1">
                <a:solidFill>
                  <a:schemeClr val="tx1"/>
                </a:solidFill>
              </a:rPr>
              <a:t>И.В.Челышева</a:t>
            </a:r>
            <a:r>
              <a:rPr lang="ru-RU" sz="2900" dirty="0">
                <a:solidFill>
                  <a:schemeClr val="tx1"/>
                </a:solidFill>
              </a:rPr>
              <a:t>.  </a:t>
            </a: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</a:rPr>
              <a:t>Всероссийский конкурс педагогического мастерства при поддержке Министерства просвещения РФ  «Такие разные уроки, но в каждом мастера рука». Эксперты </a:t>
            </a:r>
            <a:r>
              <a:rPr lang="ru-RU" sz="2900" dirty="0" err="1">
                <a:solidFill>
                  <a:schemeClr val="tx1"/>
                </a:solidFill>
              </a:rPr>
              <a:t>А.В.Федоров</a:t>
            </a:r>
            <a:r>
              <a:rPr lang="ru-RU" sz="2900" dirty="0">
                <a:solidFill>
                  <a:schemeClr val="tx1"/>
                </a:solidFill>
              </a:rPr>
              <a:t>, </a:t>
            </a:r>
            <a:r>
              <a:rPr lang="ru-RU" sz="2900" dirty="0" err="1">
                <a:solidFill>
                  <a:schemeClr val="tx1"/>
                </a:solidFill>
              </a:rPr>
              <a:t>И.В.Челышева</a:t>
            </a:r>
            <a:r>
              <a:rPr lang="ru-RU" sz="2900" dirty="0">
                <a:solidFill>
                  <a:schemeClr val="tx1"/>
                </a:solidFill>
              </a:rPr>
              <a:t>.</a:t>
            </a: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</a:rPr>
              <a:t>Международный конкурс «Амбассадоры медиаобразования». Эксперт </a:t>
            </a:r>
            <a:r>
              <a:rPr lang="ru-RU" sz="2900" dirty="0" err="1">
                <a:solidFill>
                  <a:schemeClr val="tx1"/>
                </a:solidFill>
              </a:rPr>
              <a:t>А.В.Федоров</a:t>
            </a:r>
            <a:r>
              <a:rPr lang="ru-RU" sz="2900" dirty="0">
                <a:solidFill>
                  <a:schemeClr val="tx1"/>
                </a:solidFill>
              </a:rPr>
              <a:t>.</a:t>
            </a: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ru-RU" sz="2900" dirty="0">
                <a:solidFill>
                  <a:schemeClr val="tx1"/>
                </a:solidFill>
              </a:rPr>
              <a:t>Российский научный фонд. Эксперт </a:t>
            </a:r>
            <a:r>
              <a:rPr lang="ru-RU" sz="2900" dirty="0" err="1">
                <a:solidFill>
                  <a:schemeClr val="tx1"/>
                </a:solidFill>
              </a:rPr>
              <a:t>А.В.Федоров</a:t>
            </a:r>
            <a:r>
              <a:rPr lang="ru-RU" sz="2900" dirty="0">
                <a:solidFill>
                  <a:schemeClr val="tx1"/>
                </a:solidFill>
              </a:rPr>
              <a:t>.</a:t>
            </a: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2900" dirty="0">
              <a:solidFill>
                <a:schemeClr val="tx1"/>
              </a:solidFill>
            </a:endParaRPr>
          </a:p>
          <a:p>
            <a:pPr marL="514350" indent="-514350" algn="just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ru-RU" sz="2900" dirty="0">
              <a:solidFill>
                <a:schemeClr val="tx1"/>
              </a:solidFill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endParaRPr lang="ru-RU" sz="2900" dirty="0">
              <a:solidFill>
                <a:schemeClr val="tx1"/>
              </a:solidFill>
            </a:endParaRPr>
          </a:p>
          <a:p>
            <a:pPr algn="just"/>
            <a:endParaRPr lang="ru-RU" sz="2900" dirty="0">
              <a:solidFill>
                <a:schemeClr val="tx1"/>
              </a:solidFill>
            </a:endParaRPr>
          </a:p>
          <a:p>
            <a:pPr algn="just"/>
            <a:endParaRPr lang="ru-RU" sz="29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904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B0A18-D416-44D6-8073-1B58CDA60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7305" y="263527"/>
            <a:ext cx="10058400" cy="1450757"/>
          </a:xfrm>
        </p:spPr>
        <p:txBody>
          <a:bodyPr>
            <a:normAutofit/>
          </a:bodyPr>
          <a:lstStyle/>
          <a:p>
            <a:r>
              <a:rPr lang="ru-RU" b="1" dirty="0"/>
              <a:t>Организация и проведение научных конференций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AEB77F-2F9D-4AE5-8F9A-299EEBEE4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pPr algn="just"/>
            <a:r>
              <a:rPr lang="ru-RU" sz="11200" dirty="0"/>
              <a:t>Международная научная конференция «Современное состояние медиаобразования в России в контексте мировых тенденций», г. Таганрог, октябрь 2021 г. </a:t>
            </a:r>
          </a:p>
          <a:p>
            <a:pPr algn="just"/>
            <a:r>
              <a:rPr lang="ru-RU" sz="11200" dirty="0"/>
              <a:t>Соорганизатор </a:t>
            </a:r>
            <a:r>
              <a:rPr lang="en-US" sz="11200" dirty="0"/>
              <a:t> </a:t>
            </a:r>
            <a:r>
              <a:rPr lang="ru-RU" sz="11200" dirty="0"/>
              <a:t>международной конференции «</a:t>
            </a:r>
            <a:r>
              <a:rPr lang="en-US" sz="11200" dirty="0"/>
              <a:t>Media</a:t>
            </a:r>
            <a:r>
              <a:rPr lang="ru-RU" sz="11200" dirty="0"/>
              <a:t>образование», г. Челябинск </a:t>
            </a:r>
          </a:p>
          <a:p>
            <a:pPr algn="just"/>
            <a:r>
              <a:rPr lang="ru-RU" sz="11200" dirty="0"/>
              <a:t>Всероссийская научно-практическая конференция «Теория, методология и технологии современного гуманитарного магистерского образования»</a:t>
            </a:r>
          </a:p>
          <a:p>
            <a:endParaRPr lang="ru-RU" sz="11200" dirty="0"/>
          </a:p>
          <a:p>
            <a:endParaRPr lang="ru-RU" sz="11200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4296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707C5-131B-4022-88A4-FCFD15328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Организация и проведение конкурсов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463142-62BB-475E-A534-0BC1120AE2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Соорганизатор </a:t>
            </a:r>
            <a:r>
              <a:rPr lang="ru-RU" dirty="0"/>
              <a:t> Крымского открытого конкурса социальных фильмов и телепрограмм совместно с ГКУ «Крымский к </a:t>
            </a:r>
            <a:r>
              <a:rPr lang="ru-RU" dirty="0" err="1"/>
              <a:t>киномедиацентр</a:t>
            </a:r>
            <a:r>
              <a:rPr lang="ru-RU" dirty="0"/>
              <a:t>» (Ялта, ноябрь 2021 г.). (Член жюри Челышева И.В.)</a:t>
            </a:r>
          </a:p>
          <a:p>
            <a:r>
              <a:rPr lang="ru-RU" dirty="0"/>
              <a:t>Соорганизатор Международного конкурса  рецензий и эссе на заданный фильм «По ту сторону экрана» совместно с ГКУ «Крымский </a:t>
            </a:r>
            <a:r>
              <a:rPr lang="ru-RU" dirty="0" err="1"/>
              <a:t>киномедиацентр</a:t>
            </a:r>
            <a:r>
              <a:rPr lang="ru-RU" dirty="0"/>
              <a:t>». Член жюри и оргкомитета  Челышева И.В.</a:t>
            </a:r>
          </a:p>
          <a:p>
            <a:r>
              <a:rPr lang="ru-RU" dirty="0"/>
              <a:t>Соорганизатор Всероссийского конкурса методических разработок урока, интегрирующего медиаобразование «Такие разные уроки, но в каждом мастера рука» при поддержке Министерства Просвещения Российской Федерации. Члены жюри и оргкомитета </a:t>
            </a:r>
            <a:r>
              <a:rPr lang="ru-RU" dirty="0" err="1"/>
              <a:t>А.В.Федоров</a:t>
            </a:r>
            <a:r>
              <a:rPr lang="ru-RU" dirty="0"/>
              <a:t>, </a:t>
            </a:r>
            <a:r>
              <a:rPr lang="ru-RU" dirty="0" err="1"/>
              <a:t>И.В.Челышева</a:t>
            </a:r>
            <a:endParaRPr lang="ru-RU" dirty="0"/>
          </a:p>
          <a:p>
            <a:r>
              <a:rPr lang="ru-RU" dirty="0"/>
              <a:t>Соорганизатор Всероссийского конкурс  «Media Start» методических разработок внеклассного мероприятия, интегрирующего медиаобразование при поддержке  Министерство просвещения Российской Федерации. Члены жюри и оргкомитета </a:t>
            </a:r>
            <a:r>
              <a:rPr lang="ru-RU" dirty="0" err="1"/>
              <a:t>А.В.Федоров</a:t>
            </a:r>
            <a:r>
              <a:rPr lang="ru-RU" dirty="0"/>
              <a:t>, </a:t>
            </a:r>
            <a:r>
              <a:rPr lang="ru-RU" dirty="0" err="1"/>
              <a:t>И.В.Челышева</a:t>
            </a:r>
            <a:endParaRPr lang="ru-RU" dirty="0"/>
          </a:p>
          <a:p>
            <a:r>
              <a:rPr lang="ru-RU" dirty="0"/>
              <a:t>Соорганизатор международного конкурса «Амбассадоры медиаобразования». Член жюри и оргкомитета </a:t>
            </a:r>
            <a:r>
              <a:rPr lang="ru-RU" dirty="0" err="1"/>
              <a:t>А.В.Федоров</a:t>
            </a:r>
            <a:r>
              <a:rPr lang="ru-RU" dirty="0"/>
              <a:t>.</a:t>
            </a:r>
          </a:p>
          <a:p>
            <a:r>
              <a:rPr lang="ru-RU" dirty="0"/>
              <a:t>Соорганизатор II Всероссийского конкурса семейных видеороликов «Мы». Член жюри и оргкомитета  Челышева И.В.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308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3B4555-DBF4-4D8E-AE6B-D42C12D2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Просветительская деятельность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6BEA17-8DA0-4B12-A5CD-7FA8B8E9B5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Просветительская акция «Безопасный интернет-детям!» (Челышева И.В. студенты профиля «Психология и социальная педагогика», магистранты программ  «</a:t>
            </a:r>
            <a:r>
              <a:rPr lang="ru-RU" dirty="0" err="1"/>
              <a:t>Медиапсихология</a:t>
            </a:r>
            <a:r>
              <a:rPr lang="ru-RU" dirty="0"/>
              <a:t> и медиаобразование», «Организация работы с молодежью», «Педагогика и психология воспитания»). В реализации акции приняли участие более 40 образовательных организаций Ростовской области </a:t>
            </a:r>
          </a:p>
          <a:p>
            <a:r>
              <a:rPr lang="ru-RU" dirty="0"/>
              <a:t>Проект «Психолого-педагогическое сопровождение семьи в современном медиапространстве» совместно с Образовательным центром «Родник» (Медиапроект «Детское Телевидение «Юная Планета», г. Хургада, Египет). </a:t>
            </a:r>
          </a:p>
        </p:txBody>
      </p:sp>
    </p:spTree>
    <p:extLst>
      <p:ext uri="{BB962C8B-B14F-4D97-AF65-F5344CB8AC3E}">
        <p14:creationId xmlns:p14="http://schemas.microsoft.com/office/powerpoint/2010/main" val="1375105129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661</TotalTime>
  <Words>1412</Words>
  <Application>Microsoft Office PowerPoint</Application>
  <PresentationFormat>Широкоэкранный</PresentationFormat>
  <Paragraphs>86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Trebuchet MS</vt:lpstr>
      <vt:lpstr>Ретро</vt:lpstr>
      <vt:lpstr>Министерство науки и высшего образования Российской Федерации Таганрогский институт имени А. П. Чехова (филиал)   ФГБОУ ВО «Ростовский государственный экономический  университет (РИНХ)»        ОТЧЕТ О РАБОТЕ НАУЧНО-ОБРАЗОВАТЕЛЬНОГО ЦЕНТРА «МЕДИАОБРАЗОВАНИЕ И МЕДИАКОМПЕТЕНТНОСТЬ  ЗА 2021-2022 учебный год </vt:lpstr>
      <vt:lpstr>Коллектив НОЦ</vt:lpstr>
      <vt:lpstr>Научно-исследовательская деятельность </vt:lpstr>
      <vt:lpstr>Учебно-методическая деятельность </vt:lpstr>
      <vt:lpstr>Организация и проведение форумов и круглых столов </vt:lpstr>
      <vt:lpstr>Экспертная  деятельность </vt:lpstr>
      <vt:lpstr>Организация и проведение научных конференций </vt:lpstr>
      <vt:lpstr>Организация и проведение конкурсов </vt:lpstr>
      <vt:lpstr>Просветительская деятельность </vt:lpstr>
      <vt:lpstr>Медиаклубная деятельность </vt:lpstr>
      <vt:lpstr>Медиапроектная деятельность </vt:lpstr>
      <vt:lpstr>Победы коллектива в международных и всероссийских конкурсах </vt:lpstr>
      <vt:lpstr>Благодарности членам коллектива НОЦ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Окказиональное употребление фразеологизмов в рассказах А.П. Чехова</dc:title>
  <dc:creator>Андрей Нарушевич</dc:creator>
  <cp:lastModifiedBy>Ирина Челышева</cp:lastModifiedBy>
  <cp:revision>60</cp:revision>
  <dcterms:created xsi:type="dcterms:W3CDTF">2020-05-10T20:12:40Z</dcterms:created>
  <dcterms:modified xsi:type="dcterms:W3CDTF">2022-06-28T16:53:33Z</dcterms:modified>
</cp:coreProperties>
</file>