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83" r:id="rId3"/>
    <p:sldId id="289" r:id="rId4"/>
    <p:sldId id="291" r:id="rId5"/>
    <p:sldId id="269" r:id="rId6"/>
    <p:sldId id="270" r:id="rId7"/>
    <p:sldId id="287" r:id="rId8"/>
    <p:sldId id="271" r:id="rId9"/>
    <p:sldId id="285" r:id="rId10"/>
    <p:sldId id="292" r:id="rId11"/>
    <p:sldId id="272" r:id="rId12"/>
    <p:sldId id="294" r:id="rId13"/>
    <p:sldId id="288" r:id="rId14"/>
    <p:sldId id="279" r:id="rId15"/>
    <p:sldId id="276" r:id="rId16"/>
    <p:sldId id="278" r:id="rId17"/>
    <p:sldId id="293" r:id="rId18"/>
    <p:sldId id="284" r:id="rId19"/>
    <p:sldId id="280" r:id="rId20"/>
    <p:sldId id="282" r:id="rId21"/>
    <p:sldId id="290" r:id="rId22"/>
    <p:sldId id="267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24" autoAdjust="0"/>
  </p:normalViewPr>
  <p:slideViewPr>
    <p:cSldViewPr snapToGrid="0">
      <p:cViewPr varScale="1">
        <p:scale>
          <a:sx n="88" d="100"/>
          <a:sy n="8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99509"/>
            <a:ext cx="10058400" cy="2063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Министерство высшего образования и науки Российской Федерации</a:t>
            </a:r>
            <a:br>
              <a:rPr lang="ru-RU" sz="1600" b="1" dirty="0"/>
            </a:br>
            <a:r>
              <a:rPr lang="ru-RU" sz="1600" b="1" dirty="0"/>
              <a:t>Таганрогский институт имени А. П. Чехова (филиал)  </a:t>
            </a:r>
            <a:br>
              <a:rPr lang="ru-RU" sz="1600" b="1" dirty="0"/>
            </a:br>
            <a:r>
              <a:rPr lang="ru-RU" sz="1600" b="1" dirty="0"/>
              <a:t>ФГБОУ ВО «Ростовский государственный экономический  университет (РИНХ)»</a:t>
            </a:r>
            <a:br>
              <a:rPr lang="ru-RU" sz="1600" b="1" dirty="0"/>
            </a:br>
            <a:r>
              <a:rPr lang="ru-RU" sz="4400" b="1" dirty="0"/>
              <a:t>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Отчет о 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b="1" dirty="0" smtClean="0"/>
              <a:t>лаборатории</a:t>
            </a:r>
            <a:r>
              <a:rPr lang="ru-RU" sz="4400" b="1" dirty="0"/>
              <a:t> </a:t>
            </a:r>
            <a:r>
              <a:rPr lang="ru-RU" sz="4400" b="1" dirty="0" smtClean="0"/>
              <a:t>практической </a:t>
            </a:r>
            <a:br>
              <a:rPr lang="ru-RU" sz="4400" b="1" dirty="0" smtClean="0"/>
            </a:br>
            <a:r>
              <a:rPr lang="ru-RU" sz="4400" b="1" dirty="0" smtClean="0"/>
              <a:t>и экспериментальной психологии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120CCF-CFC4-40C3-8B4B-21FAAC8C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281" y="4596714"/>
            <a:ext cx="10058400" cy="13594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В.И. МИЩЕНКО,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ЗАВЕДУЮЩИЙ учебной лабораторией ПРАКТИЧЕСКОЙ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и ЭКСПЕРИМЕНТАЛЬНОЙ ПСИХОЛОГИИ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6353" y="316033"/>
            <a:ext cx="1673864" cy="1510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Научное направление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09057"/>
            <a:ext cx="4595949" cy="40816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86393" y="1928950"/>
            <a:ext cx="55386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Результаты исследований в лаборатории были представлены  на Международных, Национальных и Всероссийских научных конференциях.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результатам исследований в лаборатории издано  10 трудов ( из них – 1 статья </a:t>
            </a:r>
            <a:r>
              <a:rPr lang="en-US" sz="2000" b="1" dirty="0" smtClean="0">
                <a:solidFill>
                  <a:srgbClr val="002060"/>
                </a:solidFill>
              </a:rPr>
              <a:t>Scopus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ВАК, 1 глава в коллективной монографии,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7 статей РИНЦ).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622" y="1730829"/>
            <a:ext cx="4997254" cy="3341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050" y="5311963"/>
            <a:ext cx="4434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Выступление на пленарном заседании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XXII </a:t>
            </a:r>
            <a:r>
              <a:rPr lang="ru-RU" b="1" dirty="0" smtClean="0">
                <a:solidFill>
                  <a:srgbClr val="002060"/>
                </a:solidFill>
              </a:rPr>
              <a:t>Национальной научной конференции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(Таганрог, </a:t>
            </a:r>
            <a:r>
              <a:rPr lang="ru-RU" b="1" dirty="0" err="1" smtClean="0">
                <a:solidFill>
                  <a:srgbClr val="002060"/>
                </a:solidFill>
              </a:rPr>
              <a:t>ТИУиЭ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7357"/>
            <a:ext cx="10058400" cy="40233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_20210526_11520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2926994" cy="4223657"/>
          </a:xfrm>
          <a:prstGeom prst="rect">
            <a:avLst/>
          </a:prstGeom>
        </p:spPr>
      </p:pic>
      <p:pic>
        <p:nvPicPr>
          <p:cNvPr id="13" name="Рисунок 12" descr="IMG_20210526_115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6513" y="0"/>
            <a:ext cx="3102429" cy="4269116"/>
          </a:xfrm>
          <a:prstGeom prst="rect">
            <a:avLst/>
          </a:prstGeom>
        </p:spPr>
      </p:pic>
      <p:pic>
        <p:nvPicPr>
          <p:cNvPr id="16" name="Рисунок 15" descr="IMG_20210526_115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3371" y="0"/>
            <a:ext cx="3178629" cy="4388135"/>
          </a:xfrm>
          <a:prstGeom prst="rect">
            <a:avLst/>
          </a:prstGeom>
        </p:spPr>
      </p:pic>
      <p:pic>
        <p:nvPicPr>
          <p:cNvPr id="12" name="Рисунок 11" descr="IMG_20210526_115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7630" y="-1"/>
            <a:ext cx="3043208" cy="4236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3285" y="5170714"/>
            <a:ext cx="34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Руководство НИР студентов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7357"/>
            <a:ext cx="10058400" cy="40233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G_20210512_183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7314" cy="6400800"/>
          </a:xfrm>
          <a:prstGeom prst="rect">
            <a:avLst/>
          </a:prstGeom>
        </p:spPr>
      </p:pic>
      <p:pic>
        <p:nvPicPr>
          <p:cNvPr id="10" name="Рисунок 9" descr="IMG_20210526_115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4629" y="0"/>
            <a:ext cx="6727371" cy="459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0057" y="5159828"/>
            <a:ext cx="482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Участие в научных конкурсах и конференциях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Научно-методическое направление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3487"/>
            <a:ext cx="6065520" cy="41056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Коллективом авторов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(О.А. Холина, Е.В. Казанцева, В.И. Мищенко)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издано учебное пособие с грифом УМО ВО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b="1" dirty="0" smtClean="0">
                <a:solidFill>
                  <a:srgbClr val="002060"/>
                </a:solidFill>
              </a:rPr>
              <a:t>Основы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психологической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компетентности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профессиональной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следователя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BEE9A2F-C217-4984-8B48-1B14817D69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6" y="1334825"/>
            <a:ext cx="3396343" cy="5308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Научно-методическое направление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08" y="2329543"/>
            <a:ext cx="8275321" cy="3539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Разработаны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и апробированы программы мастер-классов: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1. «</a:t>
            </a:r>
            <a:r>
              <a:rPr lang="ru-RU" sz="2400" dirty="0" err="1" smtClean="0">
                <a:solidFill>
                  <a:srgbClr val="002060"/>
                </a:solidFill>
              </a:rPr>
              <a:t>Арт-терапевтические</a:t>
            </a:r>
            <a:r>
              <a:rPr lang="ru-RU" sz="2400" dirty="0" smtClean="0">
                <a:solidFill>
                  <a:srgbClr val="002060"/>
                </a:solidFill>
              </a:rPr>
              <a:t> техники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smtClean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работе практического психолога»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 «Проведение психологической консультации </a:t>
            </a:r>
            <a:r>
              <a:rPr lang="ru-RU" sz="2400" dirty="0" err="1" smtClean="0">
                <a:solidFill>
                  <a:srgbClr val="002060"/>
                </a:solidFill>
              </a:rPr>
              <a:t>онлайн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10244" name="Picture 4" descr="http://foto.tgpi.ru/news/2020/06_04/2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6157" y="1774372"/>
            <a:ext cx="2080586" cy="4506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002060"/>
                </a:solidFill>
              </a:rPr>
              <a:t>Профориентационное</a:t>
            </a:r>
            <a:r>
              <a:rPr lang="ru-RU" sz="4400" dirty="0" smtClean="0">
                <a:solidFill>
                  <a:srgbClr val="002060"/>
                </a:solidFill>
              </a:rPr>
              <a:t> направление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1711234"/>
            <a:ext cx="10907486" cy="4454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За отчетный период  зав. лабораторией заключено 3 соглашения о сотрудничестве с образовательными учреждениями (МОБУ </a:t>
            </a:r>
            <a:r>
              <a:rPr lang="ru-RU" dirty="0" err="1" smtClean="0">
                <a:solidFill>
                  <a:srgbClr val="002060"/>
                </a:solidFill>
              </a:rPr>
              <a:t>Краснодесантская</a:t>
            </a:r>
            <a:r>
              <a:rPr lang="ru-RU" dirty="0" smtClean="0">
                <a:solidFill>
                  <a:srgbClr val="002060"/>
                </a:solidFill>
              </a:rPr>
              <a:t> СОШ, МАОУ гимназия имени А.П. Чехова, МОБУ СОШ №24)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участие в организации и проведении порядка </a:t>
            </a:r>
            <a:r>
              <a:rPr lang="ru-RU" b="1" dirty="0" smtClean="0">
                <a:solidFill>
                  <a:srgbClr val="002060"/>
                </a:solidFill>
              </a:rPr>
              <a:t> 20 мероприятий. </a:t>
            </a:r>
            <a:r>
              <a:rPr lang="ru-RU" dirty="0" smtClean="0">
                <a:solidFill>
                  <a:srgbClr val="002060"/>
                </a:solidFill>
              </a:rPr>
              <a:t>Среди них: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-Дни открытых дверей факультета, института (</a:t>
            </a:r>
            <a:r>
              <a:rPr lang="ru-RU" dirty="0" err="1" smtClean="0">
                <a:solidFill>
                  <a:srgbClr val="002060"/>
                </a:solidFill>
              </a:rPr>
              <a:t>онлайн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оффлайн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- «Неделя психологии»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-Выездные  просветительские мероприятия для школьников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-Проведение занятий в Школе будущего магистранта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-Проведение </a:t>
            </a:r>
            <a:r>
              <a:rPr lang="ru-RU" dirty="0" err="1" smtClean="0">
                <a:solidFill>
                  <a:srgbClr val="002060"/>
                </a:solidFill>
              </a:rPr>
              <a:t>профессиональноориентированных</a:t>
            </a:r>
            <a:r>
              <a:rPr lang="ru-RU" dirty="0" smtClean="0">
                <a:solidFill>
                  <a:srgbClr val="002060"/>
                </a:solidFill>
              </a:rPr>
              <a:t> мастер-классов для бакалавров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701144" y="5055326"/>
            <a:ext cx="58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Профориентационные</a:t>
            </a:r>
            <a:r>
              <a:rPr lang="ru-RU" b="1" dirty="0" smtClean="0">
                <a:solidFill>
                  <a:srgbClr val="002060"/>
                </a:solidFill>
              </a:rPr>
              <a:t> встречи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 школах города и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IMG-20210406-WA0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7721" y="293915"/>
            <a:ext cx="5395209" cy="4051074"/>
          </a:xfrm>
        </p:spPr>
      </p:pic>
      <p:pic>
        <p:nvPicPr>
          <p:cNvPr id="10" name="Рисунок 9" descr="IMG_3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340" y="280304"/>
            <a:ext cx="5431974" cy="4073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409405" y="5105400"/>
            <a:ext cx="3801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Просветительские уроки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школьников из серии «Занимательная психология»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-20210406-WA0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4506614"/>
          </a:xfrm>
          <a:prstGeom prst="rect">
            <a:avLst/>
          </a:prstGeom>
        </p:spPr>
      </p:pic>
      <p:pic>
        <p:nvPicPr>
          <p:cNvPr id="12" name="Рисунок 11" descr="IMG-20201117-WA0005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4360286" y="183100"/>
            <a:ext cx="6024685" cy="3398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Психологическое сопровождение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Проведены индивидуальные консультации студентов по результатам диагностики и по личным обращениям (порядка </a:t>
            </a:r>
            <a:r>
              <a:rPr lang="en-US" sz="2800" dirty="0" smtClean="0">
                <a:solidFill>
                  <a:srgbClr val="002060"/>
                </a:solidFill>
              </a:rPr>
              <a:t>40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консультаций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Проведены диагностические мероприятия (тестирование на оборудовании лаборатории) и первичная психологическая консультация обучающихся  «группы риска» школ города в сопровождении педагогов-психологов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(5 </a:t>
            </a:r>
            <a:r>
              <a:rPr lang="ru-RU" sz="2800" dirty="0" smtClean="0">
                <a:solidFill>
                  <a:srgbClr val="002060"/>
                </a:solidFill>
              </a:rPr>
              <a:t>обращений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Проведено консультирование педагогов-психологов по профессиональным вопросам (</a:t>
            </a:r>
            <a:r>
              <a:rPr lang="ru-RU" sz="2800" smtClean="0">
                <a:solidFill>
                  <a:srgbClr val="002060"/>
                </a:solidFill>
              </a:rPr>
              <a:t>10 консультаций).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Психологическое сопровождение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373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Реализован совместный проект с Управлением образования  г. Таганрога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«ЕГЭ без стресса!»: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• проведены круглые столы и мастер-классы для педагогов-психологов и классных руководителей школ г. Таганрога;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•  принято участие в общегородском родительском собрании 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• проведена серия авторских тренингов «ЕГЭ без стресса!» на площадках школ.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Работа на площадках школ-партнеров ( проведение диагностики обучающихся и педагогов, проведение психологических тренингов со школьниками, консультативные встречи с педагогами-психологами).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Диагностика школьников на базе лаборатории (по обращению).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993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2060"/>
                </a:solidFill>
              </a:rPr>
              <a:t>Работа в лаборатории велась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согласно утвержденному Плану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на 2020-2021 </a:t>
            </a:r>
            <a:r>
              <a:rPr lang="ru-RU" sz="4400" dirty="0" err="1" smtClean="0">
                <a:solidFill>
                  <a:srgbClr val="002060"/>
                </a:solidFill>
              </a:rPr>
              <a:t>уч.г</a:t>
            </a:r>
            <a:r>
              <a:rPr lang="ru-RU" sz="4400" dirty="0" smtClean="0">
                <a:solidFill>
                  <a:srgbClr val="002060"/>
                </a:solidFill>
              </a:rPr>
              <a:t>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9686"/>
            <a:ext cx="10038806" cy="4029408"/>
          </a:xfrm>
        </p:spPr>
        <p:txBody>
          <a:bodyPr>
            <a:normAutofit lnSpcReduction="10000"/>
          </a:bodyPr>
          <a:lstStyle/>
          <a:p>
            <a:pPr lvl="4"/>
            <a:endParaRPr lang="en-US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ПО СЛЕДУЮЩИМ НАПРАВЛЕНИЯМ:</a:t>
            </a:r>
            <a:endParaRPr lang="en-US" sz="3200" dirty="0" smtClean="0">
              <a:solidFill>
                <a:srgbClr val="002060"/>
              </a:solidFill>
              <a:latin typeface="+mj-lt"/>
            </a:endParaRPr>
          </a:p>
          <a:p>
            <a:pPr lvl="4" algn="ctr"/>
            <a:r>
              <a:rPr lang="ru-RU" sz="2000" dirty="0" smtClean="0">
                <a:solidFill>
                  <a:srgbClr val="002060"/>
                </a:solidFill>
              </a:rPr>
              <a:t>Организационно-теоретическое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4" algn="ctr"/>
            <a:r>
              <a:rPr lang="ru-RU" sz="2000" dirty="0" smtClean="0">
                <a:solidFill>
                  <a:srgbClr val="002060"/>
                </a:solidFill>
              </a:rPr>
              <a:t>Организационно-методическое</a:t>
            </a:r>
          </a:p>
          <a:p>
            <a:pPr lvl="4" algn="ctr"/>
            <a:r>
              <a:rPr lang="ru-RU" sz="2000" dirty="0" smtClean="0">
                <a:solidFill>
                  <a:srgbClr val="002060"/>
                </a:solidFill>
              </a:rPr>
              <a:t>Диагностическое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4" algn="ctr"/>
            <a:r>
              <a:rPr lang="ru-RU" sz="2000" dirty="0" smtClean="0">
                <a:solidFill>
                  <a:srgbClr val="002060"/>
                </a:solidFill>
              </a:rPr>
              <a:t>Учебно-методическое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4" algn="ctr"/>
            <a:r>
              <a:rPr lang="ru-RU" sz="2000" dirty="0" smtClean="0">
                <a:solidFill>
                  <a:srgbClr val="002060"/>
                </a:solidFill>
              </a:rPr>
              <a:t>Научное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4" algn="ctr"/>
            <a:r>
              <a:rPr lang="ru-RU" sz="2000" dirty="0" smtClean="0">
                <a:solidFill>
                  <a:srgbClr val="002060"/>
                </a:solidFill>
              </a:rPr>
              <a:t>Научно-методическое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4" algn="ctr"/>
            <a:r>
              <a:rPr lang="ru-RU" sz="2000" dirty="0" smtClean="0">
                <a:solidFill>
                  <a:srgbClr val="002060"/>
                </a:solidFill>
              </a:rPr>
              <a:t>Психологическое сопровождение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4" algn="ctr"/>
            <a:r>
              <a:rPr lang="ru-RU" sz="2000" dirty="0" err="1" smtClean="0">
                <a:solidFill>
                  <a:srgbClr val="002060"/>
                </a:solidFill>
              </a:rPr>
              <a:t>Профориентационное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lvl="4" algn="ctr"/>
            <a:endParaRPr lang="en-US" sz="2000" dirty="0" smtClean="0"/>
          </a:p>
          <a:p>
            <a:pPr lvl="4"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951514" y="4807131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Круглый стол и мастер-класс для педагогов-психологов и классных руководителей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IMG_20210119_185326_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85" y="246063"/>
            <a:ext cx="4022725" cy="4022725"/>
          </a:xfrm>
        </p:spPr>
      </p:pic>
      <p:pic>
        <p:nvPicPr>
          <p:cNvPr id="10" name="Рисунок 9" descr="IMG_20210119_185326_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14" y="293913"/>
            <a:ext cx="3962401" cy="3962401"/>
          </a:xfrm>
          <a:prstGeom prst="rect">
            <a:avLst/>
          </a:prstGeom>
        </p:spPr>
      </p:pic>
      <p:pic>
        <p:nvPicPr>
          <p:cNvPr id="11" name="Рисунок 10" descr="IMG_20210119_153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178744" y="831907"/>
            <a:ext cx="4391024" cy="3293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850777" y="4833257"/>
            <a:ext cx="380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Участие в общегородском родительском собрании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4452256"/>
            <a:ext cx="3951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Серия тренингов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для 11-классников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«ЕГЭ без стресса!»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IMG_20210323_121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45429" cy="3184072"/>
          </a:xfrm>
          <a:prstGeom prst="rect">
            <a:avLst/>
          </a:prstGeom>
        </p:spPr>
      </p:pic>
      <p:pic>
        <p:nvPicPr>
          <p:cNvPr id="9" name="Рисунок 8" descr="IMG_20210407_140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4572" y="2838451"/>
            <a:ext cx="3995057" cy="2996292"/>
          </a:xfrm>
          <a:prstGeom prst="rect">
            <a:avLst/>
          </a:prstGeom>
        </p:spPr>
      </p:pic>
      <p:pic>
        <p:nvPicPr>
          <p:cNvPr id="4098" name="Picture 2" descr="http://foto.tgpi.ru/news/2021/01_28/2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198" y="0"/>
            <a:ext cx="4705802" cy="369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66AB4-980C-4052-BF47-ABF1989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Планы и перспективы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 smtClean="0">
                <a:solidFill>
                  <a:srgbClr val="002060"/>
                </a:solidFill>
              </a:rPr>
              <a:t>Развитие материально-технической базы лаборатории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Издание учебного пособия по Учебной практике в лаборатории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66AB4-980C-4052-BF47-ABF1989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i="1" dirty="0">
                <a:solidFill>
                  <a:srgbClr val="002060"/>
                </a:solidFill>
              </a:rPr>
              <a:t>Спасибо за внимание!</a:t>
            </a:r>
            <a:endParaRPr lang="ru-RU" sz="7200" i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9939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6143"/>
            <a:ext cx="5314406" cy="4072951"/>
          </a:xfrm>
        </p:spPr>
        <p:txBody>
          <a:bodyPr>
            <a:normAutofit fontScale="92500"/>
          </a:bodyPr>
          <a:lstStyle/>
          <a:p>
            <a:pPr lvl="4" algn="ctr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4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Подобрана тестовая батарея, материалы для проведения входного тестирования студентов </a:t>
            </a:r>
          </a:p>
          <a:p>
            <a:pPr lvl="4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 курса института. </a:t>
            </a:r>
          </a:p>
          <a:p>
            <a:pPr lvl="4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Собраны письменные согласия студентов, составлена общая база данных респондентов.  Результаты прошли обработку, составлены аналитические справки.</a:t>
            </a:r>
          </a:p>
          <a:p>
            <a:pPr lvl="4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Общее количество студентов, прошедших диагностику – 170</a:t>
            </a:r>
          </a:p>
          <a:p>
            <a:pPr lvl="4" algn="ctr">
              <a:buNone/>
            </a:pPr>
            <a:endParaRPr lang="en-US" sz="2000" dirty="0" smtClean="0"/>
          </a:p>
          <a:p>
            <a:pPr lvl="4"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5086" y="2271515"/>
            <a:ext cx="4967998" cy="3312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110343"/>
            <a:ext cx="8732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Организационно-методическое направление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9939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114" y="631372"/>
            <a:ext cx="1085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j-lt"/>
              </a:rPr>
              <a:t>Диагностическое направление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1714500"/>
            <a:ext cx="4724400" cy="3543300"/>
          </a:xfrm>
          <a:prstGeom prst="rect">
            <a:avLst/>
          </a:prstGeom>
        </p:spPr>
      </p:pic>
      <p:pic>
        <p:nvPicPr>
          <p:cNvPr id="10" name="Содержимое 9" descr="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49641" y="1741714"/>
            <a:ext cx="4100956" cy="3559629"/>
          </a:xfrm>
        </p:spPr>
      </p:pic>
      <p:sp>
        <p:nvSpPr>
          <p:cNvPr id="11" name="TextBox 10"/>
          <p:cNvSpPr txBox="1"/>
          <p:nvPr/>
        </p:nvSpPr>
        <p:spPr>
          <a:xfrm>
            <a:off x="2906486" y="5638801"/>
            <a:ext cx="622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Общее количество прошедших диагностику студентов – 170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Учебно-методическое направление</a:t>
            </a:r>
            <a:r>
              <a:rPr lang="ru-RU" sz="4400" dirty="0" smtClean="0">
                <a:solidFill>
                  <a:schemeClr val="accent2"/>
                </a:solidFill>
              </a:rPr>
              <a:t/>
            </a:r>
            <a:br>
              <a:rPr lang="ru-RU" sz="4400" dirty="0" smtClean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091" y="2050870"/>
            <a:ext cx="49769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I.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Организация Учебной практики бакалавров и магистрантов ОФО и ЗФО: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-Практика по получению первичных умений и навыков;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-Практика по получению профессиональных умений и опыта профессиональной деятельности;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-Практика по НИР. 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II. </a:t>
            </a:r>
            <a:r>
              <a:rPr lang="ru-RU" sz="2000" dirty="0" smtClean="0">
                <a:solidFill>
                  <a:srgbClr val="002060"/>
                </a:solidFill>
              </a:rPr>
              <a:t>Обеспечение лабораторных работ по дисциплинам психологического цикла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и занятий на курсах ЦПК ТИ имени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А.П. Чехова.</a:t>
            </a:r>
          </a:p>
          <a:p>
            <a:endParaRPr lang="ru-RU" dirty="0"/>
          </a:p>
        </p:txBody>
      </p:sp>
      <p:pic>
        <p:nvPicPr>
          <p:cNvPr id="8" name="Содержимое 7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660" y="1966006"/>
            <a:ext cx="5363633" cy="4022725"/>
          </a:xfr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24743" y="526433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Учебная практика, Практика по получению первичных умений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и навыков профессиональной деятельности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214089"/>
            <a:ext cx="3529691" cy="4706254"/>
          </a:xfrm>
          <a:prstGeom prst="rect">
            <a:avLst/>
          </a:prstGeom>
        </p:spPr>
      </p:pic>
      <p:pic>
        <p:nvPicPr>
          <p:cNvPr id="6" name="Рисунок 5" descr="IMG_20210525_144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013700" y="881288"/>
            <a:ext cx="4513943" cy="3385457"/>
          </a:xfrm>
          <a:prstGeom prst="rect">
            <a:avLst/>
          </a:prstGeom>
        </p:spPr>
      </p:pic>
      <p:pic>
        <p:nvPicPr>
          <p:cNvPr id="11" name="Содержимое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272141"/>
            <a:ext cx="4327375" cy="3245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R_dcs9xPU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224972"/>
            <a:ext cx="3562350" cy="4749800"/>
          </a:xfrm>
          <a:prstGeom prst="rect">
            <a:avLst/>
          </a:prstGeom>
        </p:spPr>
      </p:pic>
      <p:pic>
        <p:nvPicPr>
          <p:cNvPr id="11" name="Рисунок 10" descr="srFwWJhJne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1429655"/>
            <a:ext cx="3573236" cy="47643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49342" y="2057400"/>
            <a:ext cx="3005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Проведение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практических занятий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 слушателями курсов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повышения квалификации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(ЦПК ТИ имени А.П. Чехова)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«Психология»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«Педагогика и психология»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Научное направление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При активном участии ППС кафедры психологии выполнена работа по подготовке и проведению :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</a:rPr>
              <a:t>IV </a:t>
            </a:r>
            <a:r>
              <a:rPr lang="ru-RU" sz="2600" dirty="0" smtClean="0">
                <a:solidFill>
                  <a:srgbClr val="002060"/>
                </a:solidFill>
              </a:rPr>
              <a:t>Всероссийской научной конференции «Актуальные проблемы </a:t>
            </a:r>
            <a:r>
              <a:rPr lang="ru-RU" sz="2600" dirty="0" err="1" smtClean="0">
                <a:solidFill>
                  <a:srgbClr val="002060"/>
                </a:solidFill>
              </a:rPr>
              <a:t>аддиктивного</a:t>
            </a:r>
            <a:r>
              <a:rPr lang="ru-RU" sz="2600" dirty="0" smtClean="0">
                <a:solidFill>
                  <a:srgbClr val="002060"/>
                </a:solidFill>
              </a:rPr>
              <a:t> поведения»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Студенческой научной конференции ТИ имени А.П. Чехова (секция психологии)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Организация работы СНК «Клуб Активной Психологии»  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71900" y="1734391"/>
            <a:ext cx="3788228" cy="940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НАУЧНЫЕ КОНФЕРЕНЦИИ </a:t>
            </a:r>
          </a:p>
          <a:p>
            <a:pPr algn="ctr"/>
            <a:r>
              <a:rPr lang="ru-RU" sz="2400" b="1" dirty="0" smtClean="0"/>
              <a:t>и КОНКУРСЫ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4640" y="4905209"/>
            <a:ext cx="450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Конференция: фрагмент работы секции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7" y="272143"/>
            <a:ext cx="6585882" cy="3719994"/>
          </a:xfrm>
          <a:prstGeom prst="rect">
            <a:avLst/>
          </a:prstGeom>
        </p:spPr>
      </p:pic>
      <p:pic>
        <p:nvPicPr>
          <p:cNvPr id="10" name="Рисунок 9" descr="IMG_20210205_203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02182"/>
            <a:ext cx="4267035" cy="41874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9093" y="4939991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Заседание СНК «Клуб Активной Психологии»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1297</TotalTime>
  <Words>573</Words>
  <Application>Microsoft Office PowerPoint</Application>
  <PresentationFormat>Произвольный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Ретро</vt:lpstr>
      <vt:lpstr>Министерство высшего образования и науки Российской Федерации Таганрогский институт имени А. П. Чехова (филиал)   ФГБОУ ВО «Ростовский государственный экономический  университет (РИНХ)»      Отчет о работе  лаборатории практической  и экспериментальной психологии </vt:lpstr>
      <vt:lpstr>   Работа в лаборатории велась  согласно утвержденному Плану на 2020-2021 уч.г.</vt:lpstr>
      <vt:lpstr> </vt:lpstr>
      <vt:lpstr> </vt:lpstr>
      <vt:lpstr>Учебно-методическое направление </vt:lpstr>
      <vt:lpstr>Слайд 6</vt:lpstr>
      <vt:lpstr>Слайд 7</vt:lpstr>
      <vt:lpstr>Научное направление</vt:lpstr>
      <vt:lpstr>Слайд 9</vt:lpstr>
      <vt:lpstr>Научное направление</vt:lpstr>
      <vt:lpstr>Слайд 11</vt:lpstr>
      <vt:lpstr>Слайд 12</vt:lpstr>
      <vt:lpstr>Научно-методическое направление</vt:lpstr>
      <vt:lpstr>Научно-методическое направление</vt:lpstr>
      <vt:lpstr>Профориентационное направление</vt:lpstr>
      <vt:lpstr>Слайд 16</vt:lpstr>
      <vt:lpstr>Слайд 17</vt:lpstr>
      <vt:lpstr>Психологическое сопровождение</vt:lpstr>
      <vt:lpstr>Психологическое сопровождение</vt:lpstr>
      <vt:lpstr>Слайд 20</vt:lpstr>
      <vt:lpstr>Слайд 21</vt:lpstr>
      <vt:lpstr>Планы и перспективы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vera</cp:lastModifiedBy>
  <cp:revision>124</cp:revision>
  <dcterms:created xsi:type="dcterms:W3CDTF">2020-05-10T20:12:40Z</dcterms:created>
  <dcterms:modified xsi:type="dcterms:W3CDTF">2021-05-27T11:15:49Z</dcterms:modified>
</cp:coreProperties>
</file>