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81" r:id="rId3"/>
    <p:sldId id="269" r:id="rId4"/>
    <p:sldId id="275" r:id="rId5"/>
    <p:sldId id="258" r:id="rId6"/>
    <p:sldId id="279" r:id="rId7"/>
    <p:sldId id="267" r:id="rId8"/>
    <p:sldId id="278" r:id="rId9"/>
    <p:sldId id="280" r:id="rId10"/>
    <p:sldId id="27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877845F-3ABD-48B5-84FA-DBF03DAF7358}" v="544" dt="2020-05-24T08:22:33.376"/>
    <p1510:client id="{EDBEEB98-DC34-4D5C-A970-8794E4EA95FF}" v="2613" dt="2020-05-24T07:55:54.0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5951" autoAdjust="0"/>
  </p:normalViewPr>
  <p:slideViewPr>
    <p:cSldViewPr>
      <p:cViewPr varScale="1">
        <p:scale>
          <a:sx n="105" d="100"/>
          <a:sy n="105" d="100"/>
        </p:scale>
        <p:origin x="-1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3EA6E9-29EF-4854-A5D3-E3A8CAE1695E}" type="datetimeFigureOut">
              <a:rPr lang="ru-RU" smtClean="0"/>
              <a:pPr/>
              <a:t>16.06.2021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D847D2-F374-4FB5-B6B1-F07DE150633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9144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FD09D-01CC-41FE-9723-7AA8D07CF9AF}" type="datetimeFigureOut">
              <a:rPr lang="ru-RU" smtClean="0"/>
              <a:pPr/>
              <a:t>16.06.2021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436A-77C4-4A10-A0FC-CFD714E3898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7215325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FD09D-01CC-41FE-9723-7AA8D07CF9AF}" type="datetimeFigureOut">
              <a:rPr lang="ru-RU" smtClean="0"/>
              <a:pPr/>
              <a:t>16.06.2021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436A-77C4-4A10-A0FC-CFD714E389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244368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FD09D-01CC-41FE-9723-7AA8D07CF9AF}" type="datetimeFigureOut">
              <a:rPr lang="ru-RU" smtClean="0"/>
              <a:pPr/>
              <a:t>16.06.2021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436A-77C4-4A10-A0FC-CFD714E3898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5821225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FD09D-01CC-41FE-9723-7AA8D07CF9AF}" type="datetimeFigureOut">
              <a:rPr lang="ru-RU" smtClean="0"/>
              <a:pPr/>
              <a:t>16.06.2021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436A-77C4-4A10-A0FC-CFD714E389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991175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FD09D-01CC-41FE-9723-7AA8D07CF9AF}" type="datetimeFigureOut">
              <a:rPr lang="ru-RU" smtClean="0"/>
              <a:pPr/>
              <a:t>16.06.2021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436A-77C4-4A10-A0FC-CFD714E389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321462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FD09D-01CC-41FE-9723-7AA8D07CF9AF}" type="datetimeFigureOut">
              <a:rPr lang="ru-RU" smtClean="0"/>
              <a:pPr/>
              <a:t>16.06.2021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436A-77C4-4A10-A0FC-CFD714E389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82846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FD09D-01CC-41FE-9723-7AA8D07CF9AF}" type="datetimeFigureOut">
              <a:rPr lang="ru-RU" smtClean="0"/>
              <a:pPr/>
              <a:t>16.06.2021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436A-77C4-4A10-A0FC-CFD714E389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295363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BC7FD09D-01CC-41FE-9723-7AA8D07CF9AF}" type="datetimeFigureOut">
              <a:rPr lang="ru-RU" smtClean="0"/>
              <a:pPr/>
              <a:t>16.06.2021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34B436A-77C4-4A10-A0FC-CFD714E389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17350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FD09D-01CC-41FE-9723-7AA8D07CF9AF}" type="datetimeFigureOut">
              <a:rPr lang="ru-RU" smtClean="0"/>
              <a:pPr/>
              <a:t>16.06.2021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436A-77C4-4A10-A0FC-CFD714E389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049329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FD09D-01CC-41FE-9723-7AA8D07CF9AF}" type="datetimeFigureOut">
              <a:rPr lang="ru-RU" smtClean="0"/>
              <a:pPr/>
              <a:t>16.06.2021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436A-77C4-4A10-A0FC-CFD714E389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670870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FD09D-01CC-41FE-9723-7AA8D07CF9AF}" type="datetimeFigureOut">
              <a:rPr lang="ru-RU" smtClean="0"/>
              <a:pPr/>
              <a:t>16.06.2021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436A-77C4-4A10-A0FC-CFD714E389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3738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C7FD09D-01CC-41FE-9723-7AA8D07CF9AF}" type="datetimeFigureOut">
              <a:rPr lang="ru-RU" smtClean="0"/>
              <a:pPr/>
              <a:t>16.06.2021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34B436A-77C4-4A10-A0FC-CFD714E3898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748163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02B213C-CFAC-4797-A05E-209C192385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2960" y="2405452"/>
            <a:ext cx="7543800" cy="19196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b="1" dirty="0" smtClean="0"/>
              <a:t>Министерство науки и высшего образования Российской Федерации</a:t>
            </a:r>
            <a:br>
              <a:rPr lang="ru-RU" sz="1600" b="1" dirty="0" smtClean="0"/>
            </a:br>
            <a:r>
              <a:rPr lang="ru-RU" sz="1600" b="1" dirty="0" smtClean="0"/>
              <a:t>Таганрогский институт имени А. П. Чехова (филиал)  </a:t>
            </a:r>
            <a:br>
              <a:rPr lang="ru-RU" sz="1600" b="1" dirty="0" smtClean="0"/>
            </a:br>
            <a:r>
              <a:rPr lang="ru-RU" sz="1600" b="1" dirty="0" smtClean="0"/>
              <a:t>ФГБОУ ВО «Ростовский государственный экономический  университет (РИНХ)»</a:t>
            </a:r>
            <a:br>
              <a:rPr lang="ru-RU" sz="1600" b="1" dirty="0" smtClean="0"/>
            </a:br>
            <a:r>
              <a:rPr lang="ru-RU" sz="4400" b="1" dirty="0" smtClean="0"/>
              <a:t>  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 Отчёт о деятельности НОЦ «</a:t>
            </a:r>
            <a:r>
              <a:rPr lang="ru-RU" sz="4000" dirty="0" err="1" smtClean="0"/>
              <a:t>Антикоррупционное</a:t>
            </a:r>
            <a:r>
              <a:rPr lang="ru-RU" sz="4000" dirty="0" smtClean="0"/>
              <a:t> просвещение и воспитание»  </a:t>
            </a:r>
            <a:br>
              <a:rPr lang="ru-RU" sz="4000" dirty="0" smtClean="0"/>
            </a:br>
            <a:r>
              <a:rPr lang="ru-RU" sz="4000" dirty="0" smtClean="0"/>
              <a:t>за 2020 – 2021 гг. </a:t>
            </a:r>
            <a:br>
              <a:rPr lang="ru-RU" sz="4000" dirty="0" smtClean="0"/>
            </a:br>
            <a:endParaRPr lang="ru-RU" sz="4400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59FC2C69-F34C-4AEE-915F-359B5B7CCA1D}"/>
              </a:ext>
            </a:extLst>
          </p:cNvPr>
          <p:cNvSpPr/>
          <p:nvPr/>
        </p:nvSpPr>
        <p:spPr>
          <a:xfrm>
            <a:off x="1219200" y="2628655"/>
            <a:ext cx="6802582" cy="2068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5E4C2646-D00B-4149-B25C-DCA71CD9116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543" y="168430"/>
            <a:ext cx="1083658" cy="165825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2D317D9E-007A-4776-9F85-87E2FB1A8BC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87265" y="316036"/>
            <a:ext cx="1255398" cy="151065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63869" y="4528682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Arial"/>
                <a:cs typeface="Calibri"/>
              </a:rPr>
              <a:t>Руководитель НОЦ – доцент кафедры</a:t>
            </a:r>
            <a:endParaRPr lang="en-US" dirty="0" smtClean="0">
              <a:latin typeface="Arial"/>
              <a:ea typeface="+mn-lt"/>
              <a:cs typeface="+mn-lt"/>
            </a:endParaRPr>
          </a:p>
          <a:p>
            <a:r>
              <a:rPr lang="ru-RU" dirty="0" smtClean="0">
                <a:latin typeface="Arial"/>
                <a:cs typeface="Calibri"/>
              </a:rPr>
              <a:t> отраслевых юридических дисциплин</a:t>
            </a:r>
            <a:endParaRPr lang="en-US" dirty="0" smtClean="0">
              <a:latin typeface="Arial"/>
              <a:ea typeface="+mn-lt"/>
              <a:cs typeface="+mn-lt"/>
            </a:endParaRPr>
          </a:p>
          <a:p>
            <a:r>
              <a:rPr lang="ru-RU" dirty="0" smtClean="0">
                <a:latin typeface="Arial"/>
                <a:cs typeface="Calibri"/>
              </a:rPr>
              <a:t> Таганрогского института имени А.П. Чехова (филиал) </a:t>
            </a:r>
            <a:endParaRPr lang="en-US" dirty="0" smtClean="0">
              <a:latin typeface="Arial"/>
              <a:ea typeface="+mn-lt"/>
              <a:cs typeface="+mn-lt"/>
            </a:endParaRPr>
          </a:p>
          <a:p>
            <a:r>
              <a:rPr lang="ru-RU" dirty="0" smtClean="0">
                <a:latin typeface="Arial"/>
                <a:cs typeface="Calibri"/>
              </a:rPr>
              <a:t>ФГБОУ ВО «РГЭУ (РИНХ)», </a:t>
            </a:r>
            <a:r>
              <a:rPr lang="ru-RU" dirty="0" err="1" smtClean="0">
                <a:latin typeface="Arial"/>
                <a:cs typeface="Calibri"/>
              </a:rPr>
              <a:t>к.ю.н</a:t>
            </a:r>
            <a:r>
              <a:rPr lang="ru-RU" dirty="0" smtClean="0">
                <a:latin typeface="Arial"/>
                <a:cs typeface="Calibri"/>
              </a:rPr>
              <a:t>.</a:t>
            </a:r>
            <a:endParaRPr lang="en-US" dirty="0" smtClean="0">
              <a:latin typeface="Arial"/>
              <a:ea typeface="+mn-lt"/>
              <a:cs typeface="+mn-lt"/>
            </a:endParaRPr>
          </a:p>
          <a:p>
            <a:r>
              <a:rPr lang="ru-RU" dirty="0" smtClean="0">
                <a:latin typeface="Arial"/>
                <a:cs typeface="Calibri"/>
              </a:rPr>
              <a:t>П.В. Пашковский</a:t>
            </a:r>
            <a:endParaRPr lang="en-US" dirty="0">
              <a:latin typeface="Arial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0704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="" xmlns:a16="http://schemas.microsoft.com/office/drawing/2014/main" id="{DAF1966E-FD40-4A4A-B61B-C4DF7FA05F0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2" name="Rectangle 21">
            <a:extLst>
              <a:ext uri="{FF2B5EF4-FFF2-40B4-BE49-F238E27FC236}">
                <a16:creationId xmlns="" xmlns:a16="http://schemas.microsoft.com/office/drawing/2014/main" id="{047BFA19-D45E-416B-A404-7AF2F3F270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18656" y="0"/>
            <a:ext cx="8375586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4" name="Rectangle 23">
            <a:extLst>
              <a:ext uri="{FF2B5EF4-FFF2-40B4-BE49-F238E27FC236}">
                <a16:creationId xmlns="" xmlns:a16="http://schemas.microsoft.com/office/drawing/2014/main" id="{8E0105E7-23DB-4CF2-8258-FF47C7620F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25196" y="0"/>
            <a:ext cx="836676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4656545-C005-4576-867C-12EBF5B73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548640"/>
            <a:ext cx="7626096" cy="1179576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ru-RU" sz="2500">
                <a:latin typeface="Arial Black"/>
              </a:rPr>
              <a:t/>
            </a:r>
            <a:br>
              <a:rPr lang="ru-RU" sz="2500">
                <a:latin typeface="Arial Black"/>
              </a:rPr>
            </a:br>
            <a:r>
              <a:rPr lang="ru-RU" sz="2500">
                <a:latin typeface="Arial Black"/>
              </a:rPr>
              <a:t/>
            </a:r>
            <a:br>
              <a:rPr lang="ru-RU" sz="2500">
                <a:latin typeface="Arial Black"/>
              </a:rPr>
            </a:br>
            <a:endParaRPr lang="ru-RU" sz="2500">
              <a:latin typeface="Arial Black"/>
              <a:cs typeface="Calibri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074B4F7D-14B2-478B-8BF5-01E4E0C5D2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74125" y="758952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6466E52-580B-4C3C-837A-574E0B1A03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76" y="2481943"/>
            <a:ext cx="7626096" cy="36950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1900" dirty="0">
                <a:latin typeface="Arial Black"/>
              </a:rPr>
              <a:t>Отчёт о деятельности </a:t>
            </a:r>
            <a:r>
              <a:rPr lang="ru-RU" sz="1900" dirty="0" smtClean="0">
                <a:latin typeface="Arial Black"/>
              </a:rPr>
              <a:t>НОЦ «Антикоррупционное просвещение и воспитание» </a:t>
            </a:r>
            <a:r>
              <a:rPr lang="ru-RU" sz="1900" dirty="0">
                <a:latin typeface="Arial Black"/>
              </a:rPr>
              <a:t>Таганрогского института имени А.П. Чехова (филиал) </a:t>
            </a:r>
            <a:endParaRPr lang="en-US" sz="1900" dirty="0">
              <a:ea typeface="+mn-lt"/>
              <a:cs typeface="+mn-lt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1900" dirty="0">
                <a:latin typeface="Arial Black"/>
              </a:rPr>
              <a:t>«РГЭУ (РИНХ)» </a:t>
            </a:r>
            <a:endParaRPr lang="en-US" sz="1900" dirty="0">
              <a:ea typeface="+mn-lt"/>
              <a:cs typeface="+mn-lt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1900" dirty="0">
                <a:latin typeface="Arial Black"/>
              </a:rPr>
              <a:t>за период </a:t>
            </a:r>
            <a:r>
              <a:rPr lang="ru-RU" sz="1900" dirty="0" smtClean="0">
                <a:latin typeface="Arial Black"/>
              </a:rPr>
              <a:t>2020 – 2021 гг</a:t>
            </a:r>
            <a:r>
              <a:rPr lang="ru-RU" sz="1900" dirty="0">
                <a:latin typeface="Arial Black"/>
              </a:rPr>
              <a:t>.</a:t>
            </a:r>
            <a:endParaRPr lang="en-US" sz="1900" dirty="0">
              <a:ea typeface="+mn-lt"/>
              <a:cs typeface="+mn-lt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1900" dirty="0">
              <a:latin typeface="Arial Black"/>
              <a:cs typeface="Calibri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1900" dirty="0">
              <a:latin typeface="Arial Black"/>
              <a:cs typeface="Calibri"/>
            </a:endParaRPr>
          </a:p>
          <a:p>
            <a:pPr marL="0" indent="0" algn="r">
              <a:spcBef>
                <a:spcPts val="0"/>
              </a:spcBef>
              <a:buNone/>
            </a:pPr>
            <a:r>
              <a:rPr lang="ru-RU" sz="1400" dirty="0">
                <a:latin typeface="Arial"/>
                <a:cs typeface="Calibri"/>
              </a:rPr>
              <a:t>Руководитель </a:t>
            </a:r>
            <a:r>
              <a:rPr lang="ru-RU" sz="1400" dirty="0" smtClean="0">
                <a:latin typeface="Arial"/>
                <a:cs typeface="Calibri"/>
              </a:rPr>
              <a:t>НОЦ </a:t>
            </a:r>
            <a:r>
              <a:rPr lang="ru-RU" sz="1400" dirty="0">
                <a:latin typeface="Arial"/>
                <a:cs typeface="Calibri"/>
              </a:rPr>
              <a:t>– доцент кафедры</a:t>
            </a:r>
            <a:endParaRPr lang="en-US" sz="1400" dirty="0">
              <a:latin typeface="Arial"/>
              <a:ea typeface="+mn-lt"/>
              <a:cs typeface="+mn-lt"/>
            </a:endParaRPr>
          </a:p>
          <a:p>
            <a:pPr marL="0" indent="0" algn="r">
              <a:spcBef>
                <a:spcPts val="0"/>
              </a:spcBef>
              <a:buNone/>
            </a:pPr>
            <a:r>
              <a:rPr lang="ru-RU" sz="1400" dirty="0">
                <a:latin typeface="Arial"/>
                <a:cs typeface="Calibri"/>
              </a:rPr>
              <a:t> отраслевых юридических дисциплин</a:t>
            </a:r>
            <a:endParaRPr lang="en-US" sz="1400" dirty="0">
              <a:latin typeface="Arial"/>
              <a:ea typeface="+mn-lt"/>
              <a:cs typeface="+mn-lt"/>
            </a:endParaRPr>
          </a:p>
          <a:p>
            <a:pPr marL="0" indent="0" algn="r">
              <a:spcBef>
                <a:spcPts val="0"/>
              </a:spcBef>
              <a:buNone/>
            </a:pPr>
            <a:r>
              <a:rPr lang="ru-RU" sz="1400" dirty="0">
                <a:latin typeface="Arial"/>
                <a:cs typeface="Calibri"/>
              </a:rPr>
              <a:t> Таганрогского института имени А.П. Чехова (филиал) </a:t>
            </a:r>
            <a:endParaRPr lang="en-US" sz="1400" dirty="0">
              <a:latin typeface="Arial"/>
              <a:ea typeface="+mn-lt"/>
              <a:cs typeface="+mn-lt"/>
            </a:endParaRPr>
          </a:p>
          <a:p>
            <a:pPr marL="0" indent="0" algn="r">
              <a:spcBef>
                <a:spcPts val="0"/>
              </a:spcBef>
              <a:buNone/>
            </a:pPr>
            <a:r>
              <a:rPr lang="ru-RU" sz="1400" dirty="0">
                <a:latin typeface="Arial"/>
                <a:cs typeface="Calibri"/>
              </a:rPr>
              <a:t>ФГБОУ ВО «РГЭУ (РИНХ)», </a:t>
            </a:r>
            <a:r>
              <a:rPr lang="ru-RU" sz="1400" dirty="0" err="1">
                <a:latin typeface="Arial"/>
                <a:cs typeface="Calibri"/>
              </a:rPr>
              <a:t>к.ю.н</a:t>
            </a:r>
            <a:r>
              <a:rPr lang="ru-RU" sz="1400" dirty="0">
                <a:latin typeface="Arial"/>
                <a:cs typeface="Calibri"/>
              </a:rPr>
              <a:t>.</a:t>
            </a:r>
            <a:endParaRPr lang="en-US" sz="1400" dirty="0">
              <a:latin typeface="Arial"/>
              <a:ea typeface="+mn-lt"/>
              <a:cs typeface="+mn-lt"/>
            </a:endParaRPr>
          </a:p>
          <a:p>
            <a:pPr marL="0" indent="0" algn="r">
              <a:spcBef>
                <a:spcPts val="0"/>
              </a:spcBef>
              <a:buNone/>
            </a:pPr>
            <a:r>
              <a:rPr lang="ru-RU" sz="1400" dirty="0" smtClean="0">
                <a:latin typeface="Arial"/>
                <a:cs typeface="Calibri"/>
              </a:rPr>
              <a:t>П.В. Пашковский</a:t>
            </a:r>
            <a:endParaRPr lang="en-US" sz="1400" dirty="0">
              <a:latin typeface="Arial"/>
              <a:ea typeface="+mn-lt"/>
              <a:cs typeface="+mn-lt"/>
            </a:endParaRPr>
          </a:p>
          <a:p>
            <a:pPr>
              <a:spcBef>
                <a:spcPts val="0"/>
              </a:spcBef>
            </a:pPr>
            <a:endParaRPr lang="ru-RU" sz="1900" dirty="0">
              <a:latin typeface="Arial Black"/>
              <a:cs typeface="Calibri"/>
            </a:endParaRPr>
          </a:p>
          <a:p>
            <a:endParaRPr lang="ru-RU" sz="1900" dirty="0">
              <a:cs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14478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="" xmlns:a16="http://schemas.microsoft.com/office/drawing/2014/main" id="{1ECAB1E8-8195-4748-BE71-FF806D86892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4. </a:t>
            </a:r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59582EA-B4AA-423F-BD1E-8648B8B4C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10" y="285728"/>
            <a:ext cx="8072494" cy="139217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1400" dirty="0" smtClean="0">
                <a:latin typeface="Arial Black"/>
                <a:cs typeface="Calibri"/>
              </a:rPr>
              <a:t>План работы </a:t>
            </a:r>
            <a:br>
              <a:rPr lang="ru-RU" sz="1400" dirty="0" smtClean="0">
                <a:latin typeface="Arial Black"/>
                <a:cs typeface="Calibri"/>
              </a:rPr>
            </a:br>
            <a:r>
              <a:rPr lang="ru-RU" sz="1400" dirty="0" smtClean="0">
                <a:latin typeface="Arial Black"/>
                <a:cs typeface="Arial"/>
              </a:rPr>
              <a:t>НОЦ «Антикоррупционное просвещение и воспитание» Таганрогского института имени А. П. Чехова (филиал) ФГБОУ «РГЭУ (РИНХ)»</a:t>
            </a:r>
            <a:br>
              <a:rPr lang="ru-RU" sz="1400" dirty="0" smtClean="0">
                <a:latin typeface="Arial Black"/>
                <a:cs typeface="Arial"/>
              </a:rPr>
            </a:br>
            <a:r>
              <a:rPr lang="ru-RU" sz="1400" dirty="0" smtClean="0">
                <a:latin typeface="Arial Black"/>
                <a:cs typeface="Arial"/>
              </a:rPr>
              <a:t/>
            </a:r>
            <a:br>
              <a:rPr lang="ru-RU" sz="1400" dirty="0" smtClean="0">
                <a:latin typeface="Arial Black"/>
                <a:cs typeface="Arial"/>
              </a:rPr>
            </a:br>
            <a:endParaRPr lang="ru-RU" sz="1400" dirty="0" smtClean="0">
              <a:latin typeface="Arial Black"/>
              <a:ea typeface="+mj-lt"/>
              <a:cs typeface="+mj-lt"/>
            </a:endParaRPr>
          </a:p>
          <a:p>
            <a:pPr>
              <a:lnSpc>
                <a:spcPct val="90000"/>
              </a:lnSpc>
            </a:pPr>
            <a:endParaRPr lang="ru-RU" sz="1300" dirty="0">
              <a:cs typeface="Calibri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2711A8FB-68FC-45FC-B01E-38F809E2D4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59175" y="1170432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2A865FE3-5FC9-4049-87CF-30019C46C0F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58094" y="2121408"/>
            <a:ext cx="2496312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2910" y="18573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26989680"/>
              </p:ext>
            </p:extLst>
          </p:nvPr>
        </p:nvGraphicFramePr>
        <p:xfrm>
          <a:off x="571472" y="1357298"/>
          <a:ext cx="8143934" cy="5047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5745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0026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6432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Месяц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latin typeface="Times New Roman"/>
                          <a:ea typeface="Times New Roman"/>
                          <a:cs typeface="Times New Roman"/>
                        </a:rPr>
                        <a:t>Планируемое</a:t>
                      </a:r>
                      <a:endParaRPr lang="ru-RU" sz="110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latin typeface="Times New Roman"/>
                          <a:ea typeface="Times New Roman"/>
                          <a:cs typeface="Times New Roman"/>
                        </a:rPr>
                        <a:t>мероприятие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latin typeface="Times New Roman"/>
                          <a:ea typeface="Times New Roman"/>
                          <a:cs typeface="Times New Roman"/>
                        </a:rPr>
                        <a:t>Ответственные</a:t>
                      </a:r>
                      <a:endParaRPr lang="ru-RU" sz="110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latin typeface="Times New Roman"/>
                          <a:ea typeface="Times New Roman"/>
                          <a:cs typeface="Times New Roman"/>
                        </a:rPr>
                        <a:t>лица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latin typeface="Times New Roman"/>
                          <a:ea typeface="Times New Roman"/>
                          <a:cs typeface="Times New Roman"/>
                        </a:rPr>
                        <a:t>Планируемый</a:t>
                      </a:r>
                      <a:endParaRPr lang="ru-RU" sz="110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latin typeface="Times New Roman"/>
                          <a:ea typeface="Times New Roman"/>
                          <a:cs typeface="Times New Roman"/>
                        </a:rPr>
                        <a:t>результат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декабрь</a:t>
                      </a:r>
                      <a:endParaRPr lang="ru-RU" sz="11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Учебный семинар – дискуссия «Противодействие коррупции: вопросы</a:t>
                      </a:r>
                      <a:r>
                        <a:rPr lang="ru-RU" sz="1100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правового регулирования</a:t>
                      </a:r>
                      <a:r>
                        <a:rPr lang="ru-RU" sz="11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»</a:t>
                      </a:r>
                      <a:endParaRPr lang="ru-RU" sz="11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Руководитель НОЦ П.В.</a:t>
                      </a:r>
                      <a:r>
                        <a:rPr lang="ru-RU" sz="1100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Пашковский</a:t>
                      </a:r>
                      <a:endParaRPr lang="ru-RU" sz="11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Формирование знаний по вопросам правового регулирования противодействия коррупции</a:t>
                      </a:r>
                      <a:endParaRPr lang="ru-RU" sz="11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февраль</a:t>
                      </a:r>
                      <a:endParaRPr lang="ru-RU" sz="11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Мастер-класс по проведению процессуальных действий по делам о преступлениях коррупционной направленности</a:t>
                      </a:r>
                      <a:endParaRPr lang="ru-RU" sz="11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Руководитель НОЦ П.В.</a:t>
                      </a:r>
                      <a:r>
                        <a:rPr lang="ru-RU" sz="1100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Пашковский и </a:t>
                      </a:r>
                      <a:r>
                        <a:rPr lang="ru-RU" sz="11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зав. криминалистической лабораторией</a:t>
                      </a:r>
                      <a:r>
                        <a:rPr lang="ru-RU" sz="1100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Ю.А. </a:t>
                      </a:r>
                      <a:r>
                        <a:rPr lang="ru-RU" sz="1100" baseline="0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Сердюкова</a:t>
                      </a:r>
                      <a:endParaRPr lang="ru-RU" sz="11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Формирование</a:t>
                      </a:r>
                      <a:r>
                        <a:rPr lang="ru-RU" sz="1100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и развитие навыков проведения процессуальных мероприятий</a:t>
                      </a:r>
                      <a:endParaRPr lang="ru-RU" sz="11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март</a:t>
                      </a:r>
                      <a:endParaRPr lang="ru-RU" sz="11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Научно-практический семинар по выявлению признаков коррупционного поведения</a:t>
                      </a:r>
                      <a:endParaRPr lang="ru-RU" sz="11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Доцент кафедры отраслевых юридических дисциплин С.И. Пономаренко</a:t>
                      </a:r>
                      <a:endParaRPr lang="ru-RU" sz="11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Разработка и внедрение в образовательный процесс учебно-методических материалов по выявлению</a:t>
                      </a:r>
                      <a:r>
                        <a:rPr lang="ru-RU" sz="1100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признаков коррупционного поведения</a:t>
                      </a:r>
                      <a:endParaRPr lang="ru-RU" sz="11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апрель</a:t>
                      </a:r>
                      <a:endParaRPr lang="ru-RU" sz="11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Кафедральные чтения «Понятие и признаки коррупции в зарубежном</a:t>
                      </a:r>
                      <a:r>
                        <a:rPr lang="ru-RU" sz="1100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законодательстве</a:t>
                      </a:r>
                      <a:r>
                        <a:rPr lang="ru-RU" sz="11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»</a:t>
                      </a:r>
                      <a:endParaRPr lang="ru-RU" sz="11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Руководитель НОЦ П.В.</a:t>
                      </a:r>
                      <a:r>
                        <a:rPr lang="ru-RU" sz="1100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Пашковский</a:t>
                      </a:r>
                      <a:endParaRPr lang="ru-RU" sz="11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Подготовка и публикация научно-исследовательских работ обучающихся и ППС</a:t>
                      </a:r>
                      <a:endParaRPr lang="ru-RU" sz="11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май</a:t>
                      </a:r>
                      <a:endParaRPr lang="ru-RU" sz="11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Антикоррупционное воспитание обучающихся начальных классов: проблемы и перспективы</a:t>
                      </a:r>
                      <a:endParaRPr lang="ru-RU" sz="11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Руководитель НОЦ П.В.</a:t>
                      </a:r>
                      <a:r>
                        <a:rPr lang="ru-RU" sz="1100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Пашковский, зав. кафедрой общей педагогики О.А. Кочергина, зав. кафедрой педагогики и социокультурного развития личности И.В. </a:t>
                      </a:r>
                      <a:r>
                        <a:rPr lang="ru-RU" sz="1100" baseline="0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Челышева</a:t>
                      </a:r>
                      <a:endParaRPr lang="ru-RU" sz="11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Разработка методических указаний по антикоррупционному воспитанию обучающихся начальных классов</a:t>
                      </a:r>
                      <a:endParaRPr lang="ru-RU" sz="11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676165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1" name="Rectangle 100">
            <a:extLst>
              <a:ext uri="{FF2B5EF4-FFF2-40B4-BE49-F238E27FC236}">
                <a16:creationId xmlns="" xmlns:a16="http://schemas.microsoft.com/office/drawing/2014/main" id="{5EBC18B6-E5C3-4AD1-97A4-E6A3477A0BB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9486" y="1078992"/>
            <a:ext cx="4112514" cy="154533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z="1600" dirty="0">
                <a:latin typeface="Arial Black"/>
              </a:rPr>
              <a:t>Учебный семинар – дискуссия «Противодействие коррупции: вопросы правового регулирования»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="" xmlns:a16="http://schemas.microsoft.com/office/drawing/2014/main" id="{136A4AB6-B72B-4CC6-ADCF-BE807B6C3D7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628650" y="431969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="" xmlns:a16="http://schemas.microsoft.com/office/drawing/2014/main" id="{B35D540D-9486-4236-952A-F72DC52D79B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66344" y="2935541"/>
            <a:ext cx="46634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2928934"/>
            <a:ext cx="4704588" cy="28254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indent="228600"/>
            <a:r>
              <a:rPr lang="ru-RU" dirty="0"/>
              <a:t>Учебный семинар-дискуссия «Противодействие коррупции: вопросы правового регулирования</a:t>
            </a:r>
            <a:r>
              <a:rPr lang="ru-RU" dirty="0" smtClean="0"/>
              <a:t>» был проведен со студентами факультета экономики и права доцентами </a:t>
            </a:r>
            <a:r>
              <a:rPr lang="ru-RU" dirty="0"/>
              <a:t>кафедры отраслевых юридических дисциплин П. В. </a:t>
            </a:r>
            <a:r>
              <a:rPr lang="ru-RU" dirty="0" smtClean="0"/>
              <a:t>Пашковским </a:t>
            </a:r>
            <a:r>
              <a:rPr lang="ru-RU" dirty="0"/>
              <a:t>и С. И. Пономаренко.</a:t>
            </a:r>
            <a:endParaRPr lang="ru-RU" sz="16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9502" y="116632"/>
            <a:ext cx="4099060" cy="307289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1983" y="3717032"/>
            <a:ext cx="3917804" cy="293685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0" name="Rectangle 89">
            <a:extLst>
              <a:ext uri="{FF2B5EF4-FFF2-40B4-BE49-F238E27FC236}">
                <a16:creationId xmlns="" xmlns:a16="http://schemas.microsoft.com/office/drawing/2014/main" id="{DB90EDA9-2517-46EC-B6D4-3918D04786C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>
            <a:extLst>
              <a:ext uri="{FF2B5EF4-FFF2-40B4-BE49-F238E27FC236}">
                <a16:creationId xmlns="" xmlns:a16="http://schemas.microsoft.com/office/drawing/2014/main" id="{D449B1F2-532C-44C7-8AC7-28EA15EE02C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628650" y="431969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="" xmlns:a16="http://schemas.microsoft.com/office/drawing/2014/main" id="{EE7D3784-5CF9-4282-9B1C-523957852BF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66344" y="2935541"/>
            <a:ext cx="46634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031ECA3-A349-4BBF-89AC-43BBBC9DF9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2736"/>
            <a:ext cx="4704588" cy="282549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34290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600" dirty="0" smtClean="0">
                <a:latin typeface="Arial"/>
                <a:cs typeface="Arial"/>
              </a:rPr>
              <a:t>01.10. </a:t>
            </a:r>
            <a:r>
              <a:rPr lang="ru-RU" sz="1600" dirty="0">
                <a:latin typeface="Arial"/>
                <a:cs typeface="Arial"/>
              </a:rPr>
              <a:t>2020 г. на факультете экономики и права </a:t>
            </a:r>
            <a:r>
              <a:rPr lang="ru-RU" sz="1600" dirty="0" smtClean="0">
                <a:latin typeface="Arial"/>
                <a:cs typeface="Arial"/>
              </a:rPr>
              <a:t>состоялся </a:t>
            </a:r>
            <a:r>
              <a:rPr lang="ru-RU" sz="1600" b="1" dirty="0" smtClean="0">
                <a:latin typeface="Arial"/>
                <a:cs typeface="Arial"/>
              </a:rPr>
              <a:t>всероссийский круглый стол «Юридическое образование в современной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России: проблемы и перспективы». </a:t>
            </a:r>
          </a:p>
          <a:p>
            <a:pPr marL="0" indent="342900" algn="just"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Участниками были подняты актуальные вопросы юридического образования в современной России, нравственно-правового воспитания и правового просвещения в современной школе, формирование юридического образования с точки зрения накопленного отечественного и зарубежного опыта, а также проблемы реализации практических основ юридического образования в современной России и т.д.</a:t>
            </a: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marL="0" indent="34290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600" dirty="0" smtClean="0">
                <a:latin typeface="Arial"/>
                <a:cs typeface="Arial"/>
              </a:rPr>
              <a:t>Модераторами были заведующие юридическими кафедрами – к. ф. </a:t>
            </a:r>
            <a:r>
              <a:rPr lang="ru-RU" sz="1600" dirty="0" err="1" smtClean="0">
                <a:latin typeface="Arial"/>
                <a:cs typeface="Arial"/>
              </a:rPr>
              <a:t>н</a:t>
            </a:r>
            <a:r>
              <a:rPr lang="ru-RU" sz="1600" dirty="0" smtClean="0">
                <a:latin typeface="Arial"/>
                <a:cs typeface="Arial"/>
              </a:rPr>
              <a:t>, доцент И. Н. Самойлова и к</a:t>
            </a:r>
            <a:r>
              <a:rPr lang="ru-RU" sz="1600" dirty="0">
                <a:latin typeface="Arial"/>
                <a:cs typeface="Arial"/>
              </a:rPr>
              <a:t>. ю. н., доцент О. А. Курилкина, а также руководитель НОЦ «Антикоррупционное просвещение и воспитание», к. ю. н. доцент П. В. Пашковский.</a:t>
            </a:r>
            <a:endParaRPr lang="en-US" sz="1600" dirty="0">
              <a:latin typeface="Arial"/>
              <a:cs typeface="Arial"/>
            </a:endParaRPr>
          </a:p>
        </p:txBody>
      </p:sp>
      <p:pic>
        <p:nvPicPr>
          <p:cNvPr id="1026" name="Picture 2" descr="http://foto.tgpi.ru/news/2020/10_02/6/i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1142984"/>
            <a:ext cx="3679017" cy="2452678"/>
          </a:xfrm>
          <a:prstGeom prst="rect">
            <a:avLst/>
          </a:prstGeom>
          <a:noFill/>
        </p:spPr>
      </p:pic>
      <p:pic>
        <p:nvPicPr>
          <p:cNvPr id="1028" name="Picture 4" descr="http://foto.tgpi.ru/news/2020/10_02/6/i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4000504"/>
            <a:ext cx="3786174" cy="25241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65710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0" name="Rectangle 89">
            <a:extLst>
              <a:ext uri="{FF2B5EF4-FFF2-40B4-BE49-F238E27FC236}">
                <a16:creationId xmlns="" xmlns:a16="http://schemas.microsoft.com/office/drawing/2014/main" id="{DB90EDA9-2517-46EC-B6D4-3918D04786C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>
            <a:extLst>
              <a:ext uri="{FF2B5EF4-FFF2-40B4-BE49-F238E27FC236}">
                <a16:creationId xmlns="" xmlns:a16="http://schemas.microsoft.com/office/drawing/2014/main" id="{D449B1F2-532C-44C7-8AC7-28EA15EE02C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628650" y="431969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="" xmlns:a16="http://schemas.microsoft.com/office/drawing/2014/main" id="{EE7D3784-5CF9-4282-9B1C-523957852BF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66344" y="2935541"/>
            <a:ext cx="46634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031ECA3-A349-4BBF-89AC-43BBBC9DF9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2736"/>
            <a:ext cx="4704588" cy="282549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600" dirty="0">
                <a:latin typeface="Arial"/>
                <a:cs typeface="Arial"/>
              </a:rPr>
              <a:t>21. 12. 2020 г. на факультете экономики и права состоялась </a:t>
            </a:r>
            <a:r>
              <a:rPr lang="ru-RU" sz="1600" b="1" dirty="0">
                <a:latin typeface="Arial"/>
                <a:cs typeface="Arial"/>
              </a:rPr>
              <a:t>дискуссионная площадка «Молодежь бессильна против коррупции?!», </a:t>
            </a:r>
            <a:r>
              <a:rPr lang="ru-RU" sz="1600" dirty="0">
                <a:latin typeface="Arial"/>
                <a:cs typeface="Arial"/>
              </a:rPr>
              <a:t>участие в которой приняли обучающиеся направления подготовки «Юриспруденция» Таганрогского института имени А. П. Чехова (филиала) РГЭУ (РИНХ), учащиеся МОБУ СОШ № 3 им. Ю. А. Гагарина г. Таганрога – областная инновационная площадка «Правовое просвещение молодежи в контексте антикоррупционного законодательства: технологическая платформа реализации в системе школа-вуз» и учащиеся ГБОУ гимназии № 586 Василеостровского района Санкт-Петербурга. Модераторами были заведующие юридическими кафедрами – к. ф. н, доцент И. Н. Самойлова и к. ю. н., доцент О. А. Курилкина, а также руководитель НОЦ «Антикоррупционное просвещение и воспитание», к. ю. н. доцент П. В. Пашковский.</a:t>
            </a:r>
            <a:endParaRPr lang="en-US" sz="1600" dirty="0">
              <a:latin typeface="Arial"/>
              <a:cs typeface="Arial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088" y="1052736"/>
            <a:ext cx="3299141" cy="440199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65710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0" name="Rectangle 89">
            <a:extLst>
              <a:ext uri="{FF2B5EF4-FFF2-40B4-BE49-F238E27FC236}">
                <a16:creationId xmlns="" xmlns:a16="http://schemas.microsoft.com/office/drawing/2014/main" id="{DB90EDA9-2517-46EC-B6D4-3918D04786C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" name="Rectangle 91">
            <a:extLst>
              <a:ext uri="{FF2B5EF4-FFF2-40B4-BE49-F238E27FC236}">
                <a16:creationId xmlns="" xmlns:a16="http://schemas.microsoft.com/office/drawing/2014/main" id="{D449B1F2-532C-44C7-8AC7-28EA15EE02C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628650" y="431969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="" xmlns:a16="http://schemas.microsoft.com/office/drawing/2014/main" id="{EE7D3784-5CF9-4282-9B1C-523957852BF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66344" y="2935541"/>
            <a:ext cx="46634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031ECA3-A349-4BBF-89AC-43BBBC9DF9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34" y="642918"/>
            <a:ext cx="8186766" cy="2825496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buNone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Результаты научно-исследовательской деятельности НОЦ </a:t>
            </a:r>
          </a:p>
          <a:p>
            <a:pPr algn="ctr">
              <a:buNone/>
            </a:pP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Участие в конференциях преподавателей по теме НОЦ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marL="0" indent="342900" algn="just">
              <a:spcBef>
                <a:spcPts val="0"/>
              </a:spcBef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II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Всероссийская научно-практическая конференция «Стоп, коррупция»</a:t>
            </a:r>
          </a:p>
          <a:p>
            <a:pPr marL="0" indent="342900" algn="just">
              <a:spcBef>
                <a:spcPts val="0"/>
              </a:spcBef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г. Тамбов 29.10.2020 г. </a:t>
            </a:r>
          </a:p>
          <a:p>
            <a:pPr marL="0" indent="342900" algn="just">
              <a:spcBef>
                <a:spcPts val="0"/>
              </a:spcBef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Курилкина О.А., Пашковский П.В.</a:t>
            </a:r>
          </a:p>
          <a:p>
            <a:pPr marL="0" indent="342900" algn="just">
              <a:spcBef>
                <a:spcPts val="0"/>
              </a:spcBef>
            </a:pP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marL="0" indent="342900" algn="just">
              <a:spcBef>
                <a:spcPts val="0"/>
              </a:spcBef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Всероссийская научно-практическая конференция с международным участием «Противодействие коррупции на  государственном и муниципальном уровне в современной	России» г. Ростов-на-Дону 17.04, 28.05 2020 г.</a:t>
            </a:r>
          </a:p>
          <a:p>
            <a:pPr marL="0" indent="342900" algn="just">
              <a:spcBef>
                <a:spcPts val="0"/>
              </a:spcBef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Курилкина О.А., Самойлова И.Н.,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Стеценко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В.В.</a:t>
            </a:r>
          </a:p>
          <a:p>
            <a:pPr marL="0" indent="342900" algn="just">
              <a:spcBef>
                <a:spcPts val="0"/>
              </a:spcBef>
              <a:buNone/>
            </a:pP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marL="0" indent="342900" algn="just">
              <a:spcBef>
                <a:spcPts val="0"/>
              </a:spcBef>
              <a:buNone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Публикации студентов в рамках НОЦ 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marL="0" indent="342900" algn="just">
              <a:spcBef>
                <a:spcPts val="0"/>
              </a:spcBef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Полякова Е.А. Право и закон: проблема соотношения // Международный научно-практический электронный журнал «Моя профессиональная карьера». 2020. №8. 0,3 Э.и.</a:t>
            </a:r>
          </a:p>
          <a:p>
            <a:pPr marL="0" indent="342900">
              <a:spcBef>
                <a:spcPts val="0"/>
              </a:spcBef>
              <a:buNone/>
            </a:pP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marL="0" indent="342900">
              <a:spcBef>
                <a:spcPts val="0"/>
              </a:spcBef>
            </a:pP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marL="0" indent="342900">
              <a:spcBef>
                <a:spcPts val="0"/>
              </a:spcBef>
            </a:pP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marL="0" indent="342900">
              <a:spcBef>
                <a:spcPts val="0"/>
              </a:spcBef>
            </a:pP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marL="0" indent="342900">
              <a:spcBef>
                <a:spcPts val="0"/>
              </a:spcBef>
            </a:pP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marL="0" indent="342900">
              <a:spcBef>
                <a:spcPts val="0"/>
              </a:spcBef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16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65710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0" name="Rectangle 89">
            <a:extLst>
              <a:ext uri="{FF2B5EF4-FFF2-40B4-BE49-F238E27FC236}">
                <a16:creationId xmlns="" xmlns:a16="http://schemas.microsoft.com/office/drawing/2014/main" id="{DB90EDA9-2517-46EC-B6D4-3918D04786C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" name="Rectangle 91">
            <a:extLst>
              <a:ext uri="{FF2B5EF4-FFF2-40B4-BE49-F238E27FC236}">
                <a16:creationId xmlns="" xmlns:a16="http://schemas.microsoft.com/office/drawing/2014/main" id="{D449B1F2-532C-44C7-8AC7-28EA15EE02C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628650" y="431969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="" xmlns:a16="http://schemas.microsoft.com/office/drawing/2014/main" id="{EE7D3784-5CF9-4282-9B1C-523957852BF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66344" y="2935541"/>
            <a:ext cx="46634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031ECA3-A349-4BBF-89AC-43BBBC9DF9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34" y="642918"/>
            <a:ext cx="8186766" cy="2825496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buNone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Результаты научно-исследовательской деятельности НОЦ </a:t>
            </a:r>
          </a:p>
          <a:p>
            <a:pPr marL="0" indent="342900">
              <a:spcBef>
                <a:spcPts val="0"/>
              </a:spcBef>
              <a:buNone/>
            </a:pP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marL="0" indent="342900" algn="just">
              <a:spcBef>
                <a:spcPts val="0"/>
              </a:spcBef>
              <a:buNone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Публикации на кафедре по теме НОЦ за 2020 гг.</a:t>
            </a:r>
          </a:p>
          <a:p>
            <a:pPr algn="just"/>
            <a:r>
              <a:rPr lang="ru-RU" sz="1600" dirty="0" smtClean="0">
                <a:latin typeface="Arial" pitchFamily="34" charset="0"/>
                <a:cs typeface="Arial" pitchFamily="34" charset="0"/>
              </a:rPr>
              <a:t>Курилкина О.А., Самойлова И.Н. </a:t>
            </a:r>
            <a:r>
              <a:rPr lang="ru-RU" sz="1600" dirty="0" smtClean="0">
                <a:latin typeface="Arial" pitchFamily="34" charset="0"/>
                <a:cs typeface="Arial" pitchFamily="34" charset="0"/>
                <a:hlinkClick r:id="" action="ppaction://hlinkfile"/>
              </a:rPr>
              <a:t>Опыт работы областной инновационной площадки в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latin typeface="Arial" pitchFamily="34" charset="0"/>
                <a:cs typeface="Arial" pitchFamily="34" charset="0"/>
                <a:hlinkClick r:id="" action="ppaction://hlinkfile"/>
              </a:rPr>
              <a:t>рамках плана </a:t>
            </a:r>
            <a:r>
              <a:rPr lang="ru-RU" sz="1600" dirty="0" err="1" smtClean="0">
                <a:latin typeface="Arial" pitchFamily="34" charset="0"/>
                <a:cs typeface="Arial" pitchFamily="34" charset="0"/>
                <a:hlinkClick r:id="" action="ppaction://hlinkfile"/>
              </a:rPr>
              <a:t>антикоррупционных</a:t>
            </a:r>
            <a:r>
              <a:rPr lang="ru-RU" sz="1600" dirty="0" smtClean="0">
                <a:latin typeface="Arial" pitchFamily="34" charset="0"/>
                <a:cs typeface="Arial" pitchFamily="34" charset="0"/>
                <a:hlinkClick r:id="" action="ppaction://hlinkfile"/>
              </a:rPr>
              <a:t> мероприятий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latin typeface="Arial" pitchFamily="34" charset="0"/>
                <a:cs typeface="Arial" pitchFamily="34" charset="0"/>
                <a:hlinkClick r:id="" action="ppaction://hlinkfile"/>
              </a:rPr>
              <a:t>Таганрогского института имени А.П.Чехова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/ «Противодействие коррупции на  государственном и муниципальном уровне в современной России»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Материалы Всероссийской научно-практической конференции с международным участием 17 апреля, 28 мая 2020 г., Ростов-на-Дону: Изд-во ЮРИУ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РАНХиГС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 2020. С. 186-192.</a:t>
            </a:r>
          </a:p>
          <a:p>
            <a:pPr algn="just"/>
            <a:r>
              <a:rPr lang="ru-RU" sz="1600" dirty="0" smtClean="0">
                <a:latin typeface="Arial" pitchFamily="34" charset="0"/>
                <a:cs typeface="Arial" pitchFamily="34" charset="0"/>
              </a:rPr>
              <a:t>Курилкина О.А., Самойлова И.Н. Противодействие коррупции как институт гражданского общества в России (на примере опыта работы областной инновационной площадки в рамках плана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антикоррупционных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мероприятий Таганрогского института имени А. П. Чехова (филиал) ФГБОУ ВО «РГЭУ (РИНХ)») // Вестник Таганрогского института имени А.П. Чехова. Гуманитарные науки. 2020. № 1. С.308</a:t>
            </a:r>
          </a:p>
          <a:p>
            <a:pPr marL="0" indent="342900">
              <a:spcBef>
                <a:spcPts val="0"/>
              </a:spcBef>
            </a:pP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marL="0" indent="342900">
              <a:spcBef>
                <a:spcPts val="0"/>
              </a:spcBef>
            </a:pP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marL="0" indent="342900">
              <a:spcBef>
                <a:spcPts val="0"/>
              </a:spcBef>
            </a:pP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marL="0" indent="342900">
              <a:spcBef>
                <a:spcPts val="0"/>
              </a:spcBef>
            </a:pP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marL="0" indent="342900">
              <a:spcBef>
                <a:spcPts val="0"/>
              </a:spcBef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16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65710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596" y="1571612"/>
            <a:ext cx="835824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Перспективы развития НОЦ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Антикоррупционное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просвещение и воспитание»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Взаимодействие  с управлением инноваций ПРО управление по противодействию коррупции при Губернаторе Ростовской области ЮРИУ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РАНХиГС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Расширение публикационной активности по тематике НОЦ как среди преподавателей, так и среди студентов.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Подготовка к изданию учебно-методического материала по тематике НОЦ.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Углубление знаний студентов по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антикоррупционому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просвещению, в связи с введением дополнительных дисциплин в новый учебный план направления подготовки «Юриспруденция»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Заключение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хоз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договора по тематике НОЦ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9CC26709-368C-4D72-9060-94E5B3FF3CD6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</TotalTime>
  <Words>773</Words>
  <Application>Microsoft Office PowerPoint</Application>
  <PresentationFormat>Экран (4:3)</PresentationFormat>
  <Paragraphs>90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Тема Office</vt:lpstr>
      <vt:lpstr>Ретро</vt:lpstr>
      <vt:lpstr>Министерство науки и высшего образования Российской Федерации Таганрогский институт имени А. П. Чехова (филиал)   ФГБОУ ВО «Ростовский государственный экономический  университет (РИНХ)»       Отчёт о деятельности НОЦ «Антикоррупционное просвещение и воспитание»   за 2020 – 2021 гг.  </vt:lpstr>
      <vt:lpstr>  </vt:lpstr>
      <vt:lpstr>План работы  НОЦ «Антикоррупционное просвещение и воспитание» Таганрогского института имени А. П. Чехова (филиал) ФГБОУ «РГЭУ (РИНХ)»   </vt:lpstr>
      <vt:lpstr>Учебный семинар – дискуссия «Противодействие коррупции: вопросы правового регулирования»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Dark User</dc:creator>
  <cp:lastModifiedBy>goloborodko</cp:lastModifiedBy>
  <cp:revision>697</cp:revision>
  <dcterms:modified xsi:type="dcterms:W3CDTF">2021-06-16T06:04:15Z</dcterms:modified>
</cp:coreProperties>
</file>