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8" r:id="rId2"/>
    <p:sldId id="269" r:id="rId3"/>
    <p:sldId id="271" r:id="rId4"/>
    <p:sldId id="270" r:id="rId5"/>
    <p:sldId id="272" r:id="rId6"/>
    <p:sldId id="273" r:id="rId7"/>
    <p:sldId id="274" r:id="rId8"/>
    <p:sldId id="275" r:id="rId9"/>
    <p:sldId id="276" r:id="rId10"/>
    <p:sldId id="277" r:id="rId11"/>
    <p:sldId id="27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84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21532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708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738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4436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82122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9117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2146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284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9536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C7FD09D-01CC-41FE-9723-7AA8D07CF9AF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7350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4932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C7FD09D-01CC-41FE-9723-7AA8D07CF9AF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4816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kias.rfbr.ru/index.php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oir.mobi/uploads/posts/2021-03/1616530042_25-p-fon-dlya-prezentatsii-po-matematike-2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-1" y="-2"/>
            <a:ext cx="12192000" cy="6858002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2B213C-CFAC-4797-A05E-209C19238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487" y="3802928"/>
            <a:ext cx="11222966" cy="19196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ОТЧЕТ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РАБОТЕ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научно-образовательной </a:t>
            </a:r>
            <a:r>
              <a:rPr lang="ru-RU" sz="40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лаборатории прикладной математики, искусственного интеллекта и проблем непрерывного математического образования</a:t>
            </a:r>
            <a:r>
              <a:rPr lang="ru-RU" sz="4000" cap="all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cap="all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cap="all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59FC2C69-F34C-4AEE-915F-359B5B7CCA1D}"/>
              </a:ext>
            </a:extLst>
          </p:cNvPr>
          <p:cNvSpPr/>
          <p:nvPr/>
        </p:nvSpPr>
        <p:spPr>
          <a:xfrm>
            <a:off x="1625599" y="2628653"/>
            <a:ext cx="9070109" cy="2045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D317D9E-007A-4776-9F85-87E2FB1A8B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44157" y="247022"/>
            <a:ext cx="1475479" cy="1331612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1116566" y="5667368"/>
            <a:ext cx="9744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Н.В. </a:t>
            </a:r>
            <a:r>
              <a:rPr lang="ru-RU" b="1" cap="all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Драгныш</a:t>
            </a:r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РУКОВОДИТЕЛЬ ЛАБОРАТОРИИ,</a:t>
            </a:r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канд. </a:t>
            </a:r>
            <a:r>
              <a:rPr lang="ru-RU" b="1" cap="all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</a:t>
            </a:r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наук, доцент </a:t>
            </a:r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кафедры </a:t>
            </a:r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математики </a:t>
            </a:r>
            <a:endParaRPr lang="ru-RU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logo20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424" y="254994"/>
            <a:ext cx="1532245" cy="153224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837426" y="362309"/>
            <a:ext cx="84625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Министерство науки и высшего образования Российской Федерации</a:t>
            </a:r>
            <a:b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Таганрогский институт имени А. П. Чехова (филиал)  </a:t>
            </a:r>
            <a:b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ФГБОУ ВО «Ростовский государственный экономический  университет (РИНХ)»</a:t>
            </a:r>
            <a:r>
              <a:rPr lang="ru-RU" sz="1400" b="1" dirty="0" smtClean="0">
                <a:solidFill>
                  <a:srgbClr val="002060"/>
                </a:solidFill>
              </a:rPr>
              <a:t/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70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oir.mobi/uploads/posts/2021-03/1616530042_25-p-fon-dlya-prezentatsii-po-matematike-2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0" y="-2"/>
            <a:ext cx="12192000" cy="6858002"/>
          </a:xfrm>
          <a:prstGeom prst="rect">
            <a:avLst/>
          </a:prstGeom>
          <a:noFill/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59FC2C69-F34C-4AEE-915F-359B5B7CCA1D}"/>
              </a:ext>
            </a:extLst>
          </p:cNvPr>
          <p:cNvSpPr/>
          <p:nvPr/>
        </p:nvSpPr>
        <p:spPr>
          <a:xfrm>
            <a:off x="1625599" y="2628653"/>
            <a:ext cx="9070109" cy="2045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logo2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292" y="134224"/>
            <a:ext cx="1306387" cy="1306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1885159" y="431149"/>
            <a:ext cx="9691491" cy="1018090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Проведение фундаментальных, научно-исследовательских работ в рамках проекта РФФИ (№ </a:t>
            </a:r>
            <a:r>
              <a:rPr lang="ru-RU" sz="2800" b="1" u="sng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  <a:hlinkClick r:id="rId4"/>
              </a:rPr>
              <a:t>19-01-00701</a:t>
            </a:r>
            <a:r>
              <a:rPr lang="ru-RU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), реализуемого на кафедре математики</a:t>
            </a:r>
            <a:endParaRPr lang="ru-RU" sz="2800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9018" y="2648311"/>
            <a:ext cx="95925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Название </a:t>
            </a:r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проекта: Построение </a:t>
            </a:r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исследование объединенных моделей транспорта наносов, переноса и осаждения взвесей в прибрежных водных системах Юга </a:t>
            </a:r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России</a:t>
            </a:r>
          </a:p>
          <a:p>
            <a:pPr algn="ctr"/>
            <a:endParaRPr lang="ru-RU" b="1" cap="all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Руководитель проекта –  </a:t>
            </a:r>
            <a:r>
              <a:rPr lang="ru-RU" b="1" cap="all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Сидорякина</a:t>
            </a:r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В.В., зав. кафедрой математики, канд. физ.-мат. наук, доцент.</a:t>
            </a:r>
          </a:p>
          <a:p>
            <a:pPr algn="ctr">
              <a:buFontTx/>
              <a:buChar char="-"/>
            </a:pPr>
            <a:endParaRPr lang="ru-RU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70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oir.mobi/uploads/posts/2021-03/1616530042_25-p-fon-dlya-prezentatsii-po-matematike-2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0" y="-2"/>
            <a:ext cx="12192000" cy="6858002"/>
          </a:xfrm>
          <a:prstGeom prst="rect">
            <a:avLst/>
          </a:prstGeom>
          <a:noFill/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59FC2C69-F34C-4AEE-915F-359B5B7CCA1D}"/>
              </a:ext>
            </a:extLst>
          </p:cNvPr>
          <p:cNvSpPr/>
          <p:nvPr/>
        </p:nvSpPr>
        <p:spPr>
          <a:xfrm>
            <a:off x="1625599" y="2628653"/>
            <a:ext cx="9070109" cy="2045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9018" y="2648311"/>
            <a:ext cx="95925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>
              <a:buFontTx/>
              <a:buChar char="-"/>
            </a:pPr>
            <a:endParaRPr lang="ru-RU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70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oir.mobi/uploads/posts/2021-03/1616530042_25-p-fon-dlya-prezentatsii-po-matematike-2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-1" y="-2"/>
            <a:ext cx="12192000" cy="6858002"/>
          </a:xfrm>
          <a:prstGeom prst="rect">
            <a:avLst/>
          </a:prstGeom>
          <a:noFill/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59FC2C69-F34C-4AEE-915F-359B5B7CCA1D}"/>
              </a:ext>
            </a:extLst>
          </p:cNvPr>
          <p:cNvSpPr/>
          <p:nvPr/>
        </p:nvSpPr>
        <p:spPr>
          <a:xfrm>
            <a:off x="1625599" y="2628653"/>
            <a:ext cx="9070109" cy="2045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logo2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292" y="134224"/>
            <a:ext cx="1306387" cy="1306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1554480" y="180983"/>
            <a:ext cx="10058400" cy="1018090"/>
          </a:xfrm>
        </p:spPr>
        <p:txBody>
          <a:bodyPr>
            <a:normAutofit/>
          </a:bodyPr>
          <a:lstStyle/>
          <a:p>
            <a:pPr algn="ctr"/>
            <a:r>
              <a:rPr lang="ru-RU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РАБОТЫ лаборатории</a:t>
            </a:r>
            <a:r>
              <a:rPr lang="ru-RU" sz="2800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период декабрь 2020 г. – июнь 2021 г.</a:t>
            </a:r>
            <a:endParaRPr lang="ru-RU" sz="2800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12143" y="1328469"/>
          <a:ext cx="11930332" cy="5484616"/>
        </p:xfrm>
        <a:graphic>
          <a:graphicData uri="http://schemas.openxmlformats.org/drawingml/2006/table">
            <a:tbl>
              <a:tblPr/>
              <a:tblGrid>
                <a:gridCol w="7999156"/>
                <a:gridCol w="3931176"/>
              </a:tblGrid>
              <a:tr h="2670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cap="all" baseline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Перечень мероприятий</a:t>
                      </a:r>
                    </a:p>
                  </a:txBody>
                  <a:tcPr marL="33311" marR="33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cap="all" baseline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Сроки </a:t>
                      </a:r>
                    </a:p>
                  </a:txBody>
                  <a:tcPr marL="33311" marR="33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7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cap="all" baseline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Организация и проведение ежегодного конкурса научно-исследовательских работ по естественнонаучному циклу среди студентов 1–3-х </a:t>
                      </a:r>
                      <a:r>
                        <a:rPr lang="ru-RU" sz="1500" b="1" cap="all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курсов</a:t>
                      </a:r>
                      <a:endParaRPr lang="ru-RU" sz="1500" b="1" cap="all" baseline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311" marR="33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cap="all" baseline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Январь – февраль 2021 г.</a:t>
                      </a:r>
                    </a:p>
                  </a:txBody>
                  <a:tcPr marL="33311" marR="33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3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cap="all" baseline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Интернет-семинар «Актуальные проблемы прикладной математики»</a:t>
                      </a:r>
                    </a:p>
                  </a:txBody>
                  <a:tcPr marL="33311" marR="33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cap="all" baseline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Февраль 2021 г.</a:t>
                      </a:r>
                    </a:p>
                  </a:txBody>
                  <a:tcPr marL="33311" marR="33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cap="all" baseline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Научно-практический семинар «Математическое образование: цифровые инструменты обучения»</a:t>
                      </a:r>
                    </a:p>
                  </a:txBody>
                  <a:tcPr marL="33311" marR="33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cap="all" baseline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Апрель 2021 г.</a:t>
                      </a:r>
                    </a:p>
                  </a:txBody>
                  <a:tcPr marL="33311" marR="33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7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cap="all" baseline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Руководство НИРС по кафедре математики, подготовка студентов-докладчиков для конференций и др. мероприятий</a:t>
                      </a:r>
                    </a:p>
                  </a:txBody>
                  <a:tcPr marL="33311" marR="33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cap="all" baseline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Декабрь 2020 г. – июнь 2021 г.</a:t>
                      </a:r>
                    </a:p>
                  </a:txBody>
                  <a:tcPr marL="33311" marR="33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1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cap="all" baseline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Организация и сопровождение практики </a:t>
                      </a:r>
                      <a:r>
                        <a:rPr lang="ru-RU" sz="1500" b="1" cap="all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обучающихся</a:t>
                      </a:r>
                      <a:endParaRPr lang="ru-RU" sz="1500" b="1" cap="all" baseline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311" marR="33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cap="all" baseline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Декабрь 2020 г. – июнь 2021 г.</a:t>
                      </a:r>
                    </a:p>
                  </a:txBody>
                  <a:tcPr marL="33311" marR="33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11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cap="all" baseline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Оказание методической помощи сотрудников Таганрогского института, представителей образовательных организаций г. Таганрога и Ростовской в области математического </a:t>
                      </a:r>
                      <a:r>
                        <a:rPr lang="ru-RU" sz="1500" b="1" cap="all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образования</a:t>
                      </a:r>
                      <a:endParaRPr lang="ru-RU" sz="1500" b="1" cap="all" baseline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311" marR="33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500" b="1" cap="all" baseline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Декабрь 2020 г. – июнь 2021 г.</a:t>
                      </a:r>
                    </a:p>
                  </a:txBody>
                  <a:tcPr marL="33311" marR="33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cap="all" baseline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Проведение фундаментальных, научно-исследовательских работ в рамках проекта РФФИ (</a:t>
                      </a:r>
                      <a:r>
                        <a:rPr lang="ru-RU" sz="1500" b="1" cap="all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19-01-00701), </a:t>
                      </a:r>
                      <a:r>
                        <a:rPr lang="ru-RU" sz="1500" b="1" cap="all" baseline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реализуемого на кафедре </a:t>
                      </a:r>
                      <a:r>
                        <a:rPr lang="ru-RU" sz="1500" b="1" cap="all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математики</a:t>
                      </a:r>
                      <a:endParaRPr lang="ru-RU" sz="1500" b="1" cap="all" baseline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311" marR="33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500" b="1" cap="all" baseline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Декабрь 2020 г. – июнь 2021 г.</a:t>
                      </a:r>
                    </a:p>
                  </a:txBody>
                  <a:tcPr marL="33311" marR="33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7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cap="all" baseline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Участие в городских, региональных, всероссийских, международных семинарах, конференциях и форумах</a:t>
                      </a:r>
                    </a:p>
                  </a:txBody>
                  <a:tcPr marL="33311" marR="33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cap="all" baseline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Декабрь 2020 г. – июнь 2021 г.</a:t>
                      </a:r>
                    </a:p>
                  </a:txBody>
                  <a:tcPr marL="33311" marR="33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7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cap="all" baseline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Публикация научных статей</a:t>
                      </a:r>
                    </a:p>
                  </a:txBody>
                  <a:tcPr marL="33311" marR="33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cap="all" baseline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Декабрь 2020 г. – июнь 2021 г.</a:t>
                      </a:r>
                    </a:p>
                  </a:txBody>
                  <a:tcPr marL="33311" marR="33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070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oir.mobi/uploads/posts/2021-03/1616530042_25-p-fon-dlya-prezentatsii-po-matematike-2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0" y="-2"/>
            <a:ext cx="12192000" cy="6858002"/>
          </a:xfrm>
          <a:prstGeom prst="rect">
            <a:avLst/>
          </a:prstGeom>
          <a:noFill/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59FC2C69-F34C-4AEE-915F-359B5B7CCA1D}"/>
              </a:ext>
            </a:extLst>
          </p:cNvPr>
          <p:cNvSpPr/>
          <p:nvPr/>
        </p:nvSpPr>
        <p:spPr>
          <a:xfrm>
            <a:off x="1625599" y="2628653"/>
            <a:ext cx="9070109" cy="2045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logo2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292" y="134224"/>
            <a:ext cx="1306387" cy="1306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1669498" y="491533"/>
            <a:ext cx="10522502" cy="1018090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Организация и проведение ежегодного конкурса научно-исследовательских работ по естественнонаучному циклу среди студентов 1–3-х курсов</a:t>
            </a:r>
            <a:endParaRPr lang="ru-RU" sz="2800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 l="30425" t="48469" r="38490" b="14633"/>
          <a:stretch>
            <a:fillRect/>
          </a:stretch>
        </p:blipFill>
        <p:spPr bwMode="auto">
          <a:xfrm>
            <a:off x="224288" y="1549039"/>
            <a:ext cx="3674852" cy="24536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 l="30283" t="16939" r="38491" b="46219"/>
          <a:stretch>
            <a:fillRect/>
          </a:stretch>
        </p:blipFill>
        <p:spPr bwMode="auto">
          <a:xfrm>
            <a:off x="8246853" y="1707196"/>
            <a:ext cx="3683479" cy="2444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6" cstate="print"/>
          <a:srcRect l="30377" t="22642" r="38491" b="40629"/>
          <a:stretch>
            <a:fillRect/>
          </a:stretch>
        </p:blipFill>
        <p:spPr bwMode="auto">
          <a:xfrm>
            <a:off x="293297" y="4108683"/>
            <a:ext cx="3674852" cy="24387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7" cstate="print"/>
          <a:srcRect l="30236" t="52914" r="38585" b="10273"/>
          <a:stretch>
            <a:fillRect/>
          </a:stretch>
        </p:blipFill>
        <p:spPr bwMode="auto">
          <a:xfrm>
            <a:off x="8315865" y="4252821"/>
            <a:ext cx="3662826" cy="24326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4002655" y="1647645"/>
            <a:ext cx="4235570" cy="4907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Тема конкурса </a:t>
            </a:r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2021 </a:t>
            </a:r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года </a:t>
            </a:r>
          </a:p>
          <a:p>
            <a:pPr algn="ctr">
              <a:lnSpc>
                <a:spcPct val="125000"/>
              </a:lnSpc>
            </a:pPr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«</a:t>
            </a:r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Ориентиры инновационной деятельности педагога в области естественнонаучного образования</a:t>
            </a:r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». </a:t>
            </a:r>
          </a:p>
          <a:p>
            <a:pPr algn="ctr">
              <a:lnSpc>
                <a:spcPct val="125000"/>
              </a:lnSpc>
            </a:pPr>
            <a:endParaRPr lang="ru-RU" b="1" cap="all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ctr">
              <a:lnSpc>
                <a:spcPct val="125000"/>
              </a:lnSpc>
            </a:pPr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Целью конкурса является выявление и поддержка талантливых и творчески активных обучающихся, а также их стимулирование к написанию исследовательских работ.</a:t>
            </a:r>
            <a:endParaRPr lang="ru-RU" b="1" cap="all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70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oir.mobi/uploads/posts/2021-03/1616530042_25-p-fon-dlya-prezentatsii-po-matematike-2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0" y="-2"/>
            <a:ext cx="12192000" cy="6858002"/>
          </a:xfrm>
          <a:prstGeom prst="rect">
            <a:avLst/>
          </a:prstGeom>
          <a:noFill/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59FC2C69-F34C-4AEE-915F-359B5B7CCA1D}"/>
              </a:ext>
            </a:extLst>
          </p:cNvPr>
          <p:cNvSpPr/>
          <p:nvPr/>
        </p:nvSpPr>
        <p:spPr>
          <a:xfrm>
            <a:off x="1625599" y="2628653"/>
            <a:ext cx="9070109" cy="2045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logo2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292" y="134224"/>
            <a:ext cx="1306387" cy="1306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1669498" y="500160"/>
            <a:ext cx="10522502" cy="1018090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Организация и проведение ежегодного конкурса научно-исследовательских работ по естественнонаучному циклу среди студентов 1–3-х курсов</a:t>
            </a:r>
            <a:endParaRPr lang="ru-RU" sz="2800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/>
          <a:srcRect l="30377" t="48665" r="38396" b="14549"/>
          <a:stretch>
            <a:fillRect/>
          </a:stretch>
        </p:blipFill>
        <p:spPr bwMode="auto">
          <a:xfrm>
            <a:off x="269496" y="1601642"/>
            <a:ext cx="3701529" cy="2452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4149306" y="1440611"/>
            <a:ext cx="8042693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Номинации </a:t>
            </a:r>
            <a:r>
              <a:rPr lang="ru-RU" sz="16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конкурса:</a:t>
            </a:r>
          </a:p>
          <a:p>
            <a:r>
              <a:rPr lang="ru-RU" sz="16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 за актуальность темы и обоснованность проблемы научного исследования;</a:t>
            </a:r>
          </a:p>
          <a:p>
            <a:r>
              <a:rPr lang="ru-RU" sz="16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 за научную новизну и инновационный характер исследования;</a:t>
            </a:r>
          </a:p>
          <a:p>
            <a:r>
              <a:rPr lang="ru-RU" sz="16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 за прикладную значимость и практическую ценность работы;</a:t>
            </a:r>
          </a:p>
          <a:p>
            <a:r>
              <a:rPr lang="ru-RU" sz="16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 за оригинальный авторский вклад в раскрытие темы исследования;</a:t>
            </a:r>
          </a:p>
          <a:p>
            <a:r>
              <a:rPr lang="ru-RU" sz="16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 за системно-целостный подход к раскрытию темы исследования;</a:t>
            </a:r>
          </a:p>
          <a:p>
            <a:r>
              <a:rPr lang="ru-RU" sz="16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 за глубину изучения и содержательный анализ исследуемой проблемы;</a:t>
            </a:r>
          </a:p>
          <a:p>
            <a:r>
              <a:rPr lang="ru-RU" sz="16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 за высокие результаты теоретического исследования;</a:t>
            </a:r>
          </a:p>
          <a:p>
            <a:r>
              <a:rPr lang="ru-RU" sz="16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 за использование современных информационных технологий в исследовательской работе;</a:t>
            </a:r>
          </a:p>
          <a:p>
            <a:r>
              <a:rPr lang="ru-RU" sz="16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 за использование методологического подхода (методический, </a:t>
            </a:r>
            <a:r>
              <a:rPr lang="ru-RU" sz="1600" b="1" cap="all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аксиологический</a:t>
            </a:r>
            <a:r>
              <a:rPr lang="ru-RU" sz="16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 антропологический, </a:t>
            </a:r>
            <a:r>
              <a:rPr lang="ru-RU" sz="1600" b="1" cap="all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компетентностный</a:t>
            </a:r>
            <a:r>
              <a:rPr lang="ru-RU" sz="16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и др.) к раскрытию проблемы исследования;</a:t>
            </a:r>
          </a:p>
          <a:p>
            <a:r>
              <a:rPr lang="ru-RU" sz="16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 за междисциплинарный подход к раскрытию темы научного исследования.</a:t>
            </a:r>
          </a:p>
          <a:p>
            <a:pPr algn="ctr"/>
            <a:endParaRPr lang="ru-RU" sz="1600" b="1" cap="all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b="1" cap="all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3" name="Picture 9" descr="http://foto.tgpi.ru/news/2021/03_02/10/i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332" y="4192438"/>
            <a:ext cx="3786698" cy="25244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4070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oir.mobi/uploads/posts/2021-03/1616530042_25-p-fon-dlya-prezentatsii-po-matematike-2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0" y="-2"/>
            <a:ext cx="12192000" cy="6858002"/>
          </a:xfrm>
          <a:prstGeom prst="rect">
            <a:avLst/>
          </a:prstGeom>
          <a:noFill/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59FC2C69-F34C-4AEE-915F-359B5B7CCA1D}"/>
              </a:ext>
            </a:extLst>
          </p:cNvPr>
          <p:cNvSpPr/>
          <p:nvPr/>
        </p:nvSpPr>
        <p:spPr>
          <a:xfrm>
            <a:off x="1625599" y="2628653"/>
            <a:ext cx="9070109" cy="2045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logo2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292" y="134224"/>
            <a:ext cx="1306387" cy="1306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1669498" y="500160"/>
            <a:ext cx="10522502" cy="1018090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Организация и проведение ежегодного конкурса научно-исследовательских работ по естественнонаучному циклу среди студентов 1–3-х курсов</a:t>
            </a:r>
            <a:endParaRPr lang="ru-RU" sz="2800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 l="30283" t="56688" r="38491" b="6247"/>
          <a:stretch>
            <a:fillRect/>
          </a:stretch>
        </p:blipFill>
        <p:spPr bwMode="auto">
          <a:xfrm>
            <a:off x="370937" y="1613139"/>
            <a:ext cx="3695579" cy="2467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 l="30425" t="8553" r="38490" b="54438"/>
          <a:stretch>
            <a:fillRect/>
          </a:stretch>
        </p:blipFill>
        <p:spPr bwMode="auto">
          <a:xfrm>
            <a:off x="396815" y="4224441"/>
            <a:ext cx="3683479" cy="24458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/>
          <a:srcRect l="30377" t="8721" r="38396" b="54633"/>
          <a:stretch>
            <a:fillRect/>
          </a:stretch>
        </p:blipFill>
        <p:spPr bwMode="auto">
          <a:xfrm>
            <a:off x="8192390" y="1544128"/>
            <a:ext cx="3711293" cy="24499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4373594" y="1897812"/>
            <a:ext cx="35109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ТОРЖЕСТВЕННОЕ ПОДВЕДЕНИЕ ИТОГОВ КОНКУРСА СОСТОЯЛОСЬ 25.02.2021.</a:t>
            </a:r>
          </a:p>
          <a:p>
            <a:pPr algn="ctr"/>
            <a:endParaRPr lang="ru-RU" b="1" cap="all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итогам конкурса победители награждены почётными грамотами. Благодарственные письма вручены научным руководителям за подготовку участников и победителей конкурса.</a:t>
            </a:r>
            <a:endParaRPr lang="ru-RU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http://foto.tgpi.ru/news/2021/03_02/10/i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25585" y="4192438"/>
            <a:ext cx="3700731" cy="24671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4070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oir.mobi/uploads/posts/2021-03/1616530042_25-p-fon-dlya-prezentatsii-po-matematike-2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0" y="-2"/>
            <a:ext cx="12192000" cy="6858002"/>
          </a:xfrm>
          <a:prstGeom prst="rect">
            <a:avLst/>
          </a:prstGeom>
          <a:noFill/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59FC2C69-F34C-4AEE-915F-359B5B7CCA1D}"/>
              </a:ext>
            </a:extLst>
          </p:cNvPr>
          <p:cNvSpPr/>
          <p:nvPr/>
        </p:nvSpPr>
        <p:spPr>
          <a:xfrm>
            <a:off x="1625599" y="2628653"/>
            <a:ext cx="9070109" cy="2045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logo2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292" y="134224"/>
            <a:ext cx="1306387" cy="1306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1669498" y="362138"/>
            <a:ext cx="10522502" cy="1018090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Интернет-семинар «Актуальные проблемы прикладной математики»</a:t>
            </a:r>
            <a:endParaRPr lang="ru-RU" sz="2800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5388" y="2294629"/>
            <a:ext cx="104120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Дата проведения: 06.02.2021.</a:t>
            </a:r>
          </a:p>
          <a:p>
            <a:pPr algn="ctr"/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Участники - </a:t>
            </a:r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студенты магистратуры направления подготовки «Педагогическое образование» магистерская программа «Математическое образование</a:t>
            </a:r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», преподаватели кафедры математики, представители образовательных организаций Ростовской области.</a:t>
            </a:r>
          </a:p>
          <a:p>
            <a:pPr algn="ctr"/>
            <a:endParaRPr lang="ru-RU" b="1" cap="all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обсуждения, вынесены вопросы, связанные с </a:t>
            </a:r>
          </a:p>
          <a:p>
            <a:pPr algn="ctr"/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Построением математических моделей гидрофизики </a:t>
            </a:r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гидродинамики для мелководных водоемов  ЮГА РОССИИ.</a:t>
            </a:r>
            <a:endParaRPr lang="ru-RU" b="1" cap="all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70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oir.mobi/uploads/posts/2021-03/1616530042_25-p-fon-dlya-prezentatsii-po-matematike-2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0" y="-2"/>
            <a:ext cx="12192000" cy="6858002"/>
          </a:xfrm>
          <a:prstGeom prst="rect">
            <a:avLst/>
          </a:prstGeom>
          <a:noFill/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59FC2C69-F34C-4AEE-915F-359B5B7CCA1D}"/>
              </a:ext>
            </a:extLst>
          </p:cNvPr>
          <p:cNvSpPr/>
          <p:nvPr/>
        </p:nvSpPr>
        <p:spPr>
          <a:xfrm>
            <a:off x="1625599" y="2628653"/>
            <a:ext cx="9070109" cy="2045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logo2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292" y="134224"/>
            <a:ext cx="1306387" cy="1306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1824774" y="241368"/>
            <a:ext cx="9691491" cy="101809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Научно-практический семинар «Математическое образование: цифровые инструменты обучения»</a:t>
            </a:r>
            <a:endParaRPr lang="ru-RU" sz="2800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5388" y="2294629"/>
            <a:ext cx="1041208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Дата проведения: 15.04.2021.</a:t>
            </a:r>
          </a:p>
          <a:p>
            <a:pPr algn="ctr"/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Участники – студенты направления подготовки «Педагогическое образование» (С ДВУМЯ ПРОФИЛЯМИ ПОДГОТОВКИ) профили «МАТЕМАТИКА И ФИЗИКА» и «МАТЕМАТИКА И ИНФОРМАТИКА», </a:t>
            </a:r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студенты магистратуры направления подготовки «Педагогическое образование» магистерская программа «Математическое образование</a:t>
            </a:r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», преподаватели кафедры математики, представители образовательных организаций Ростовской области.</a:t>
            </a:r>
          </a:p>
          <a:p>
            <a:pPr algn="ctr"/>
            <a:endParaRPr lang="ru-RU" b="1" cap="all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обсуждения, вынесены вопросы, связанные с </a:t>
            </a:r>
          </a:p>
          <a:p>
            <a:pPr algn="ctr"/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Подготовкой </a:t>
            </a:r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современному уроку математики в свете требований Федеральных государственных образовательных </a:t>
            </a:r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стандартов,</a:t>
            </a:r>
          </a:p>
          <a:p>
            <a:pPr algn="ctr"/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Инновационными подходами </a:t>
            </a:r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теории и методики обучения </a:t>
            </a:r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математике.</a:t>
            </a:r>
            <a:endParaRPr lang="ru-RU" b="1" cap="all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70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oir.mobi/uploads/posts/2021-03/1616530042_25-p-fon-dlya-prezentatsii-po-matematike-2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0" y="-2"/>
            <a:ext cx="12192000" cy="6858002"/>
          </a:xfrm>
          <a:prstGeom prst="rect">
            <a:avLst/>
          </a:prstGeom>
          <a:noFill/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59FC2C69-F34C-4AEE-915F-359B5B7CCA1D}"/>
              </a:ext>
            </a:extLst>
          </p:cNvPr>
          <p:cNvSpPr/>
          <p:nvPr/>
        </p:nvSpPr>
        <p:spPr>
          <a:xfrm>
            <a:off x="1625599" y="2628653"/>
            <a:ext cx="9070109" cy="2045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logo2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292" y="134224"/>
            <a:ext cx="1306387" cy="1306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1885159" y="431149"/>
            <a:ext cx="9691491" cy="1018090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Руководство НИРС по кафедре математики, подготовка студентов-докладчиков для конференций и др. мероприятий</a:t>
            </a:r>
            <a:endParaRPr lang="ru-RU" sz="2800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22530" name="Picture 2" descr="http://foto.tgpi.ru/news/2021/04_20/3/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456" y="3299603"/>
            <a:ext cx="3824377" cy="2868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 cstate="print"/>
          <a:srcRect l="35425" t="36813" r="31321" b="22684"/>
          <a:stretch>
            <a:fillRect/>
          </a:stretch>
        </p:blipFill>
        <p:spPr bwMode="auto">
          <a:xfrm>
            <a:off x="8074324" y="3286664"/>
            <a:ext cx="3907765" cy="26772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6" cstate="print"/>
          <a:srcRect l="37846" t="41824" r="34135" b="22872"/>
          <a:stretch>
            <a:fillRect/>
          </a:stretch>
        </p:blipFill>
        <p:spPr bwMode="auto">
          <a:xfrm>
            <a:off x="4108633" y="3968153"/>
            <a:ext cx="3844923" cy="2725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673525" y="1785669"/>
            <a:ext cx="9592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Сотрудниками лаборатории из числа преподавателей кафедры </a:t>
            </a:r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математики </a:t>
            </a:r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оказывалась </a:t>
            </a:r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консультативная </a:t>
            </a:r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поддержка и вносились </a:t>
            </a:r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конструктивные предложения по содержанию представленных работ</a:t>
            </a:r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студентов-докладчиков.</a:t>
            </a:r>
            <a:endParaRPr lang="ru-RU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70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oir.mobi/uploads/posts/2021-03/1616530042_25-p-fon-dlya-prezentatsii-po-matematike-2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0" y="-2"/>
            <a:ext cx="12192000" cy="6858002"/>
          </a:xfrm>
          <a:prstGeom prst="rect">
            <a:avLst/>
          </a:prstGeom>
          <a:noFill/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59FC2C69-F34C-4AEE-915F-359B5B7CCA1D}"/>
              </a:ext>
            </a:extLst>
          </p:cNvPr>
          <p:cNvSpPr/>
          <p:nvPr/>
        </p:nvSpPr>
        <p:spPr>
          <a:xfrm>
            <a:off x="1625599" y="2628653"/>
            <a:ext cx="9070109" cy="2045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logo2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292" y="134224"/>
            <a:ext cx="1306387" cy="1306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1885159" y="431149"/>
            <a:ext cx="9691491" cy="1018090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Организация и сопровождение практики обучающихся</a:t>
            </a:r>
            <a:endParaRPr lang="ru-RU" sz="2800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7645" y="2458530"/>
            <a:ext cx="95925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базе лаборатории организовано проведение производственных практик обучающихся</a:t>
            </a:r>
          </a:p>
          <a:p>
            <a:pPr algn="ctr"/>
            <a:endParaRPr lang="ru-RU" b="1" cap="all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направлению «Педагогическое образование» магистерская программа «Математическое образование»,</a:t>
            </a:r>
          </a:p>
          <a:p>
            <a:pPr algn="ctr">
              <a:buFontTx/>
              <a:buChar char="-"/>
            </a:pPr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направлению </a:t>
            </a:r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«Педагогическое образование» </a:t>
            </a:r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профиль «Математика».</a:t>
            </a:r>
            <a:endParaRPr lang="ru-RU" b="1" cap="all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endParaRPr lang="ru-RU" b="1" cap="all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Tx/>
              <a:buChar char="-"/>
            </a:pPr>
            <a:endParaRPr lang="ru-RU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70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434</TotalTime>
  <Words>703</Words>
  <Application>Microsoft Office PowerPoint</Application>
  <PresentationFormat>Произвольный</PresentationFormat>
  <Paragraphs>114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Ретро</vt:lpstr>
      <vt:lpstr>ОТЧЕТ О РАБОТЕ научно-образовательной лаборатории прикладной математики, искусственного интеллекта и проблем непрерывного математического образования </vt:lpstr>
      <vt:lpstr>ПЛАН РАБОТЫ лаборатории на период декабрь 2020 г. – июнь 2021 г.</vt:lpstr>
      <vt:lpstr>Организация и проведение ежегодного конкурса научно-исследовательских работ по естественнонаучному циклу среди студентов 1–3-х курсов</vt:lpstr>
      <vt:lpstr>Организация и проведение ежегодного конкурса научно-исследовательских работ по естественнонаучному циклу среди студентов 1–3-х курсов</vt:lpstr>
      <vt:lpstr>Организация и проведение ежегодного конкурса научно-исследовательских работ по естественнонаучному циклу среди студентов 1–3-х курсов</vt:lpstr>
      <vt:lpstr>Интернет-семинар «Актуальные проблемы прикладной математики»</vt:lpstr>
      <vt:lpstr>Научно-практический семинар «Математическое образование: цифровые инструменты обучения»</vt:lpstr>
      <vt:lpstr>Руководство НИРС по кафедре математики, подготовка студентов-докладчиков для конференций и др. мероприятий</vt:lpstr>
      <vt:lpstr>Организация и сопровождение практики обучающихся</vt:lpstr>
      <vt:lpstr>Проведение фундаментальных, научно-исследовательских работ в рамках проекта РФФИ (№ 19-01-00701), реализуемого на кафедре математики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Окказиональное употребление фразеологизмов в рассказах А.П. Чехова</dc:title>
  <dc:creator>Андрей Нарушевич</dc:creator>
  <cp:lastModifiedBy>sidoriakina</cp:lastModifiedBy>
  <cp:revision>52</cp:revision>
  <dcterms:created xsi:type="dcterms:W3CDTF">2020-05-10T20:12:40Z</dcterms:created>
  <dcterms:modified xsi:type="dcterms:W3CDTF">2021-05-27T13:47:31Z</dcterms:modified>
</cp:coreProperties>
</file>