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8" r:id="rId2"/>
    <p:sldId id="283" r:id="rId3"/>
    <p:sldId id="269" r:id="rId4"/>
    <p:sldId id="270" r:id="rId5"/>
    <p:sldId id="286" r:id="rId6"/>
    <p:sldId id="271" r:id="rId7"/>
    <p:sldId id="285" r:id="rId8"/>
    <p:sldId id="272" r:id="rId9"/>
    <p:sldId id="273" r:id="rId10"/>
    <p:sldId id="275" r:id="rId11"/>
    <p:sldId id="287" r:id="rId12"/>
    <p:sldId id="276" r:id="rId13"/>
    <p:sldId id="277" r:id="rId14"/>
    <p:sldId id="278" r:id="rId15"/>
    <p:sldId id="279" r:id="rId16"/>
    <p:sldId id="284" r:id="rId17"/>
    <p:sldId id="280" r:id="rId18"/>
    <p:sldId id="282" r:id="rId19"/>
    <p:sldId id="281" r:id="rId20"/>
    <p:sldId id="26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3" autoAdjust="0"/>
    <p:restoredTop sz="94624" autoAdjust="0"/>
  </p:normalViewPr>
  <p:slideViewPr>
    <p:cSldViewPr snapToGrid="0">
      <p:cViewPr varScale="1">
        <p:scale>
          <a:sx n="110" d="100"/>
          <a:sy n="110" d="100"/>
        </p:scale>
        <p:origin x="-60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D09D-01CC-41FE-9723-7AA8D07CF9AF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436A-77C4-4A10-A0FC-CFD714E3898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21532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D09D-01CC-41FE-9723-7AA8D07CF9AF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436A-77C4-4A10-A0FC-CFD714E389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67087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D09D-01CC-41FE-9723-7AA8D07CF9AF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436A-77C4-4A10-A0FC-CFD714E389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3738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D09D-01CC-41FE-9723-7AA8D07CF9AF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436A-77C4-4A10-A0FC-CFD714E389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4436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D09D-01CC-41FE-9723-7AA8D07CF9AF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436A-77C4-4A10-A0FC-CFD714E3898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82122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D09D-01CC-41FE-9723-7AA8D07CF9AF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436A-77C4-4A10-A0FC-CFD714E389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99117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D09D-01CC-41FE-9723-7AA8D07CF9AF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436A-77C4-4A10-A0FC-CFD714E389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32146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D09D-01CC-41FE-9723-7AA8D07CF9AF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436A-77C4-4A10-A0FC-CFD714E389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8284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D09D-01CC-41FE-9723-7AA8D07CF9AF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436A-77C4-4A10-A0FC-CFD714E389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29536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C7FD09D-01CC-41FE-9723-7AA8D07CF9AF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34B436A-77C4-4A10-A0FC-CFD714E389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17350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D09D-01CC-41FE-9723-7AA8D07CF9AF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436A-77C4-4A10-A0FC-CFD714E389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04932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C7FD09D-01CC-41FE-9723-7AA8D07CF9AF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34B436A-77C4-4A10-A0FC-CFD714E3898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48163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02B213C-CFAC-4797-A05E-209C192385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2599509"/>
            <a:ext cx="10058400" cy="206393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b="1" dirty="0"/>
              <a:t>Министерство </a:t>
            </a:r>
            <a:r>
              <a:rPr lang="ru-RU" sz="1600" b="1" dirty="0" smtClean="0"/>
              <a:t> науки и высшего </a:t>
            </a:r>
            <a:r>
              <a:rPr lang="ru-RU" sz="1600" b="1"/>
              <a:t>образования </a:t>
            </a:r>
            <a:r>
              <a:rPr lang="ru-RU" sz="1600" b="1" smtClean="0"/>
              <a:t>Российской </a:t>
            </a:r>
            <a:r>
              <a:rPr lang="ru-RU" sz="1600" b="1" dirty="0"/>
              <a:t>Федерации</a:t>
            </a:r>
            <a:br>
              <a:rPr lang="ru-RU" sz="1600" b="1" dirty="0"/>
            </a:br>
            <a:r>
              <a:rPr lang="ru-RU" sz="1600" b="1" dirty="0"/>
              <a:t>Таганрогский институт имени А. П. Чехова (филиал)  </a:t>
            </a:r>
            <a:br>
              <a:rPr lang="ru-RU" sz="1600" b="1" dirty="0"/>
            </a:br>
            <a:r>
              <a:rPr lang="ru-RU" sz="1600" b="1" dirty="0"/>
              <a:t>ФГБОУ ВО «Ростовский государственный экономический  университет (РИНХ)»</a:t>
            </a:r>
            <a:br>
              <a:rPr lang="ru-RU" sz="1600" b="1" dirty="0"/>
            </a:br>
            <a:r>
              <a:rPr lang="ru-RU" sz="4400" b="1" dirty="0"/>
              <a:t>   </a:t>
            </a:r>
            <a:r>
              <a:rPr lang="ru-RU" sz="4400" dirty="0"/>
              <a:t/>
            </a:r>
            <a:br>
              <a:rPr lang="ru-RU" sz="4400" dirty="0"/>
            </a:br>
            <a:r>
              <a:rPr lang="ru-RU" dirty="0"/>
              <a:t/>
            </a:r>
            <a:br>
              <a:rPr lang="ru-RU" dirty="0"/>
            </a:br>
            <a:r>
              <a:rPr lang="ru-RU" sz="4400" b="1" dirty="0" smtClean="0"/>
              <a:t>Отчет о работе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4400" b="1" dirty="0" smtClean="0"/>
              <a:t>лаборатории</a:t>
            </a:r>
            <a:r>
              <a:rPr lang="ru-RU" sz="4400" b="1" dirty="0"/>
              <a:t> </a:t>
            </a:r>
            <a:r>
              <a:rPr lang="ru-RU" sz="4400" b="1" dirty="0" smtClean="0"/>
              <a:t>практической </a:t>
            </a:r>
            <a:br>
              <a:rPr lang="ru-RU" sz="4400" b="1" dirty="0" smtClean="0"/>
            </a:br>
            <a:r>
              <a:rPr lang="ru-RU" sz="4400" b="1" dirty="0" smtClean="0"/>
              <a:t>и экспериментальной психологии</a:t>
            </a:r>
            <a:r>
              <a:rPr lang="ru-RU" sz="4400" dirty="0"/>
              <a:t/>
            </a:r>
            <a:br>
              <a:rPr lang="ru-RU" sz="4400" dirty="0"/>
            </a:br>
            <a:endParaRPr lang="ru-RU" sz="44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A2120CCF-CFC4-40C3-8B4B-21FAAC8C26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9281" y="4596714"/>
            <a:ext cx="10058400" cy="135949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200" b="1" dirty="0" smtClean="0">
                <a:solidFill>
                  <a:schemeClr val="tx1"/>
                </a:solidFill>
              </a:rPr>
              <a:t>В.И. МИЩЕНКО,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200" b="1" dirty="0" err="1" smtClean="0">
                <a:solidFill>
                  <a:schemeClr val="tx1"/>
                </a:solidFill>
              </a:rPr>
              <a:t>ЗАВЕДУЮЩий</a:t>
            </a:r>
            <a:r>
              <a:rPr lang="ru-RU" sz="2200" b="1" dirty="0" smtClean="0">
                <a:solidFill>
                  <a:schemeClr val="tx1"/>
                </a:solidFill>
              </a:rPr>
              <a:t> лабораторией </a:t>
            </a:r>
            <a:r>
              <a:rPr lang="ru-RU" sz="2200" b="1" smtClean="0">
                <a:solidFill>
                  <a:schemeClr val="tx1"/>
                </a:solidFill>
              </a:rPr>
              <a:t>ПРАКТИЧЕСКОЙ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200" b="1" smtClean="0">
                <a:solidFill>
                  <a:schemeClr val="tx1"/>
                </a:solidFill>
              </a:rPr>
              <a:t>и ЭКСПЕРИМЕНТАЛЬНОЙ </a:t>
            </a:r>
            <a:r>
              <a:rPr lang="ru-RU" sz="2200" b="1" dirty="0" smtClean="0">
                <a:solidFill>
                  <a:schemeClr val="tx1"/>
                </a:solidFill>
              </a:rPr>
              <a:t>ПСИХОЛОГИИ</a:t>
            </a:r>
            <a:r>
              <a:rPr lang="ru-RU" b="1" dirty="0">
                <a:solidFill>
                  <a:schemeClr val="tx1"/>
                </a:solidFill>
              </a:rPr>
              <a:t/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 </a:t>
            </a:r>
            <a:endParaRPr lang="ru-RU" b="1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59FC2C69-F34C-4AEE-915F-359B5B7CCA1D}"/>
              </a:ext>
            </a:extLst>
          </p:cNvPr>
          <p:cNvSpPr/>
          <p:nvPr/>
        </p:nvSpPr>
        <p:spPr>
          <a:xfrm>
            <a:off x="1625599" y="2628653"/>
            <a:ext cx="9070109" cy="2045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5E4C2646-D00B-4149-B25C-DCA71CD9116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722" y="168430"/>
            <a:ext cx="1444877" cy="165825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D317D9E-007A-4776-9F85-87E2FB1A8BC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16353" y="316033"/>
            <a:ext cx="1673864" cy="15106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0704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2518CF6-D78F-4A15-A4C0-A04F15E86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accent2"/>
                </a:solidFill>
              </a:rPr>
              <a:t>Диагностическое направление</a:t>
            </a:r>
            <a:endParaRPr lang="ru-RU" sz="4400" dirty="0">
              <a:solidFill>
                <a:schemeClr val="accent2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CEA78CD-E81B-4F83-8EA9-0807C1C1CA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Спасибо</a:t>
            </a:r>
            <a:r>
              <a:rPr lang="ru-RU" sz="2400" dirty="0" smtClean="0">
                <a:solidFill>
                  <a:srgbClr val="002060"/>
                </a:solidFill>
              </a:rPr>
              <a:t> за предоставление согласий студентов на проведение диагностики в 2019-2020 </a:t>
            </a:r>
            <a:r>
              <a:rPr lang="ru-RU" sz="2400" dirty="0" err="1" smtClean="0">
                <a:solidFill>
                  <a:srgbClr val="002060"/>
                </a:solidFill>
              </a:rPr>
              <a:t>уч.г</a:t>
            </a:r>
            <a:r>
              <a:rPr lang="ru-RU" sz="2400" dirty="0" smtClean="0">
                <a:solidFill>
                  <a:srgbClr val="002060"/>
                </a:solidFill>
              </a:rPr>
              <a:t>. факультетам: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- психологии и социальной педагогики 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-иностранных языков 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-экономики и права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-педагогики и методики начального, дошкольного и дополнительного образования</a:t>
            </a:r>
          </a:p>
        </p:txBody>
      </p:sp>
    </p:spTree>
    <p:extLst>
      <p:ext uri="{BB962C8B-B14F-4D97-AF65-F5344CB8AC3E}">
        <p14:creationId xmlns="" xmlns:p14="http://schemas.microsoft.com/office/powerpoint/2010/main" val="91473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2518CF6-D78F-4A15-A4C0-A04F15E86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accent2"/>
                </a:solidFill>
              </a:rPr>
              <a:t>Диагностическое направление</a:t>
            </a:r>
            <a:endParaRPr lang="ru-RU" sz="4400" dirty="0">
              <a:solidFill>
                <a:schemeClr val="accent2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CEA78CD-E81B-4F83-8EA9-0807C1C1CA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Диагностика проводилась согласно плану (в этом году не успели в полном объеме охватить студенческий контингент из-за начала режима самоизоляции, общее количество протестированных – 82). 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Тесты были направлены на выявление  студентов «группы риска», на изучение таких сторон личности как тревожность,  </a:t>
            </a:r>
            <a:r>
              <a:rPr lang="ru-RU" sz="2400" dirty="0" err="1" smtClean="0">
                <a:solidFill>
                  <a:srgbClr val="002060"/>
                </a:solidFill>
              </a:rPr>
              <a:t>стрессоустойчивость</a:t>
            </a:r>
            <a:r>
              <a:rPr lang="ru-RU" sz="2400" dirty="0" smtClean="0">
                <a:solidFill>
                  <a:srgbClr val="002060"/>
                </a:solidFill>
              </a:rPr>
              <a:t>,  устойчивость к эмоциональным перегрузкам </a:t>
            </a:r>
            <a:r>
              <a:rPr lang="ru-RU" sz="2400" smtClean="0">
                <a:solidFill>
                  <a:srgbClr val="002060"/>
                </a:solidFill>
              </a:rPr>
              <a:t>и др.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473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2518CF6-D78F-4A15-A4C0-A04F15E86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err="1" smtClean="0">
                <a:solidFill>
                  <a:srgbClr val="0070C0"/>
                </a:solidFill>
              </a:rPr>
              <a:t>Профориентационное</a:t>
            </a:r>
            <a:r>
              <a:rPr lang="ru-RU" sz="4400" dirty="0" smtClean="0">
                <a:solidFill>
                  <a:srgbClr val="0070C0"/>
                </a:solidFill>
              </a:rPr>
              <a:t> направление</a:t>
            </a:r>
            <a:endParaRPr lang="ru-RU" sz="4400" dirty="0">
              <a:solidFill>
                <a:srgbClr val="0070C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CEA78CD-E81B-4F83-8EA9-0807C1C1C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394" y="1711234"/>
            <a:ext cx="10907486" cy="4454435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За отчетный период  зав. лабораторией при взаимодействии с деканом факультета О.А. Музыка и зав. кафедрой О.А. </a:t>
            </a:r>
            <a:r>
              <a:rPr lang="ru-RU" dirty="0" err="1" smtClean="0">
                <a:solidFill>
                  <a:srgbClr val="002060"/>
                </a:solidFill>
              </a:rPr>
              <a:t>Холиной</a:t>
            </a:r>
            <a:r>
              <a:rPr lang="ru-RU" dirty="0" smtClean="0">
                <a:solidFill>
                  <a:srgbClr val="002060"/>
                </a:solidFill>
              </a:rPr>
              <a:t> приняла участие в организации и проведении порядка </a:t>
            </a:r>
            <a:r>
              <a:rPr lang="ru-RU" b="1" dirty="0" smtClean="0">
                <a:solidFill>
                  <a:srgbClr val="002060"/>
                </a:solidFill>
              </a:rPr>
              <a:t>15 мероприятий. </a:t>
            </a:r>
            <a:r>
              <a:rPr lang="ru-RU" dirty="0" smtClean="0">
                <a:solidFill>
                  <a:srgbClr val="002060"/>
                </a:solidFill>
              </a:rPr>
              <a:t>Среди них: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-Дни открытых дверей факультета, института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-Лабораторный день ТИ имени А.П. Чехова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- «Неделя психологии»,  </a:t>
            </a:r>
            <a:r>
              <a:rPr lang="ru-RU" dirty="0" err="1" smtClean="0">
                <a:solidFill>
                  <a:srgbClr val="002060"/>
                </a:solidFill>
              </a:rPr>
              <a:t>профориентационные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квесты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-</a:t>
            </a:r>
            <a:r>
              <a:rPr lang="ru-RU" dirty="0" err="1" smtClean="0">
                <a:solidFill>
                  <a:srgbClr val="002060"/>
                </a:solidFill>
              </a:rPr>
              <a:t>Профориентационные</a:t>
            </a:r>
            <a:r>
              <a:rPr lang="ru-RU" dirty="0" smtClean="0">
                <a:solidFill>
                  <a:srgbClr val="002060"/>
                </a:solidFill>
              </a:rPr>
              <a:t> экскурсии  в лабораторию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-Выездные мероприятия </a:t>
            </a:r>
            <a:r>
              <a:rPr lang="ru-RU" smtClean="0">
                <a:solidFill>
                  <a:srgbClr val="002060"/>
                </a:solidFill>
              </a:rPr>
              <a:t>для школьников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- Воскресная школа «</a:t>
            </a:r>
            <a:r>
              <a:rPr lang="ru-RU" dirty="0" err="1" smtClean="0">
                <a:solidFill>
                  <a:srgbClr val="002060"/>
                </a:solidFill>
                <a:latin typeface="Calibri"/>
                <a:cs typeface="Calibri"/>
              </a:rPr>
              <a:t>Ψ-фактор</a:t>
            </a:r>
            <a:r>
              <a:rPr lang="ru-RU" dirty="0" smtClean="0">
                <a:solidFill>
                  <a:srgbClr val="002060"/>
                </a:solidFill>
              </a:rPr>
              <a:t>» и др.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К выездным мероприятиям активно подключались участники студенческого научного кружка (В. </a:t>
            </a:r>
            <a:r>
              <a:rPr lang="ru-RU" dirty="0" err="1" smtClean="0">
                <a:solidFill>
                  <a:srgbClr val="002060"/>
                </a:solidFill>
              </a:rPr>
              <a:t>Турский</a:t>
            </a:r>
            <a:r>
              <a:rPr lang="ru-RU" dirty="0" smtClean="0">
                <a:solidFill>
                  <a:srgbClr val="002060"/>
                </a:solidFill>
              </a:rPr>
              <a:t>, М. Гаврилов, А. Колесов, Д. Лобанова, Т. </a:t>
            </a:r>
            <a:r>
              <a:rPr lang="ru-RU" dirty="0" err="1" smtClean="0">
                <a:solidFill>
                  <a:srgbClr val="002060"/>
                </a:solidFill>
              </a:rPr>
              <a:t>Коленик</a:t>
            </a:r>
            <a:r>
              <a:rPr lang="ru-RU" dirty="0" smtClean="0">
                <a:solidFill>
                  <a:srgbClr val="002060"/>
                </a:solidFill>
              </a:rPr>
              <a:t> и др.). 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473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2518CF6-D78F-4A15-A4C0-A04F15E86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4400" dirty="0"/>
          </a:p>
        </p:txBody>
      </p:sp>
      <p:pic>
        <p:nvPicPr>
          <p:cNvPr id="6" name="Содержимое 5" descr="IMG_067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370426" y="278720"/>
            <a:ext cx="5363633" cy="4022725"/>
          </a:xfrm>
        </p:spPr>
      </p:pic>
      <p:sp>
        <p:nvSpPr>
          <p:cNvPr id="7" name="TextBox 6"/>
          <p:cNvSpPr txBox="1"/>
          <p:nvPr/>
        </p:nvSpPr>
        <p:spPr>
          <a:xfrm>
            <a:off x="7380514" y="4820194"/>
            <a:ext cx="4284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Общеинститутский лабораторный день</a:t>
            </a:r>
            <a:endParaRPr lang="ru-RU" b="1" dirty="0"/>
          </a:p>
        </p:txBody>
      </p:sp>
      <p:pic>
        <p:nvPicPr>
          <p:cNvPr id="8" name="Рисунок 7" descr="IMG_07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0412" y="293914"/>
            <a:ext cx="5373189" cy="402989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06287" y="4846320"/>
            <a:ext cx="3918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Экскурсия в лабораторию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91473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2518CF6-D78F-4A15-A4C0-A04F15E86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4400" dirty="0"/>
          </a:p>
        </p:txBody>
      </p:sp>
      <p:pic>
        <p:nvPicPr>
          <p:cNvPr id="4" name="Содержимое 3" descr="IMG_01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7009" y="252594"/>
            <a:ext cx="5363633" cy="4022725"/>
          </a:xfrm>
        </p:spPr>
      </p:pic>
      <p:pic>
        <p:nvPicPr>
          <p:cNvPr id="6" name="Рисунок 5" descr="IMG_04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4376" y="277585"/>
            <a:ext cx="5307875" cy="39809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01736" y="5055326"/>
            <a:ext cx="5434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Профориентационные</a:t>
            </a:r>
            <a:r>
              <a:rPr lang="ru-RU" b="1" dirty="0" smtClean="0"/>
              <a:t> поездки в школы области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91473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2518CF6-D78F-4A15-A4C0-A04F15E86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0070C0"/>
                </a:solidFill>
              </a:rPr>
              <a:t>Научно-методическое направление</a:t>
            </a:r>
            <a:endParaRPr lang="ru-RU" sz="4400" dirty="0">
              <a:solidFill>
                <a:srgbClr val="0070C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CEA78CD-E81B-4F83-8EA9-0807C1C1C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76549"/>
            <a:ext cx="10058400" cy="4092545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ru-RU" sz="2400" dirty="0" smtClean="0">
                <a:solidFill>
                  <a:srgbClr val="002060"/>
                </a:solidFill>
              </a:rPr>
              <a:t>Разработаны программы тренингов, мастер-классов и психологических рекомендаций в том числе, в формате дистанционного их проведения: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1.«Тренинг профилактики профессионального выгорания: </a:t>
            </a:r>
            <a:r>
              <a:rPr lang="ru-RU" sz="2400" dirty="0" err="1" smtClean="0">
                <a:solidFill>
                  <a:srgbClr val="002060"/>
                </a:solidFill>
              </a:rPr>
              <a:t>копинг-стратегии</a:t>
            </a:r>
            <a:r>
              <a:rPr lang="ru-RU" sz="2400" dirty="0" smtClean="0">
                <a:solidFill>
                  <a:srgbClr val="002060"/>
                </a:solidFill>
              </a:rPr>
              <a:t>»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2. «Тренинг </a:t>
            </a:r>
            <a:r>
              <a:rPr lang="ru-RU" sz="2400" dirty="0" err="1" smtClean="0">
                <a:solidFill>
                  <a:srgbClr val="002060"/>
                </a:solidFill>
              </a:rPr>
              <a:t>саморегуляции</a:t>
            </a:r>
            <a:r>
              <a:rPr lang="ru-RU" sz="2400" dirty="0" smtClean="0">
                <a:solidFill>
                  <a:srgbClr val="002060"/>
                </a:solidFill>
              </a:rPr>
              <a:t> эмоционального состояния для педагогических работников»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3. «Самоизоляция: как сохранить здоровье и эффективность деятельности»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4. «Возможности проективных методик в работе практического психолога»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5. «Специфика работы психолога в дистанционном формате»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1473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2518CF6-D78F-4A15-A4C0-A04F15E86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0070C0"/>
                </a:solidFill>
              </a:rPr>
              <a:t>Психологическое сопровождение</a:t>
            </a:r>
            <a:endParaRPr lang="ru-RU" sz="4400" dirty="0">
              <a:solidFill>
                <a:srgbClr val="0070C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CEA78CD-E81B-4F83-8EA9-0807C1C1CA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Участие в мероприятиях по адаптации студентов </a:t>
            </a:r>
            <a:r>
              <a:rPr lang="en-US" sz="2800" dirty="0" smtClean="0">
                <a:solidFill>
                  <a:srgbClr val="002060"/>
                </a:solidFill>
              </a:rPr>
              <a:t>I </a:t>
            </a:r>
            <a:r>
              <a:rPr lang="ru-RU" sz="2800" dirty="0" smtClean="0">
                <a:solidFill>
                  <a:srgbClr val="002060"/>
                </a:solidFill>
              </a:rPr>
              <a:t>курса (выездной адаптационный лагерь «Родные берега» (также активное участие от кафедры психологии приняли Макаров А.В., Холина О.А., Казанцева Е.В.).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Проведены индивидуальные консультации студентов по результатам диагностики и по личным обращениям (порядка 30 консультаций). 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В условиях самоизоляции оказывается психологическая поддержка разным категориям обратившихся: школьники, их родители, студенты, учителя и администрация школ.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 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473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2518CF6-D78F-4A15-A4C0-A04F15E86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0070C0"/>
                </a:solidFill>
              </a:rPr>
              <a:t>Взаимодействие с социальными партнерами</a:t>
            </a:r>
            <a:endParaRPr lang="ru-RU" sz="4400" dirty="0">
              <a:solidFill>
                <a:srgbClr val="0070C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CEA78CD-E81B-4F83-8EA9-0807C1C1C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37360"/>
            <a:ext cx="10058400" cy="4637314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  Участие в семинаре для педагогов и родителей «Профориентация детей с ОВЗ» (Матвеев Курган) совместно с О.А. Музыка и О.А. </a:t>
            </a:r>
            <a:r>
              <a:rPr lang="ru-RU" sz="2400" dirty="0" err="1" smtClean="0">
                <a:solidFill>
                  <a:srgbClr val="002060"/>
                </a:solidFill>
              </a:rPr>
              <a:t>Холиной</a:t>
            </a:r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Участие в </a:t>
            </a:r>
            <a:r>
              <a:rPr lang="en-US" sz="2400" dirty="0" smtClean="0">
                <a:solidFill>
                  <a:srgbClr val="002060"/>
                </a:solidFill>
              </a:rPr>
              <a:t>III </a:t>
            </a:r>
            <a:r>
              <a:rPr lang="ru-RU" sz="2400" dirty="0" smtClean="0">
                <a:solidFill>
                  <a:srgbClr val="002060"/>
                </a:solidFill>
              </a:rPr>
              <a:t>Городском психологическом фестивале (проведение мастер-класса) совместно с О.А. </a:t>
            </a:r>
            <a:r>
              <a:rPr lang="ru-RU" sz="2400" dirty="0" err="1" smtClean="0">
                <a:solidFill>
                  <a:srgbClr val="002060"/>
                </a:solidFill>
              </a:rPr>
              <a:t>Холиной</a:t>
            </a:r>
            <a:r>
              <a:rPr lang="ru-RU" sz="2400" dirty="0" smtClean="0">
                <a:solidFill>
                  <a:srgbClr val="002060"/>
                </a:solidFill>
              </a:rPr>
              <a:t> и Е.В. Казанцевой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Участие в </a:t>
            </a:r>
            <a:r>
              <a:rPr lang="en-US" sz="2400" dirty="0" smtClean="0">
                <a:solidFill>
                  <a:srgbClr val="002060"/>
                </a:solidFill>
              </a:rPr>
              <a:t>VII </a:t>
            </a:r>
            <a:r>
              <a:rPr lang="ru-RU" sz="2400" dirty="0" smtClean="0">
                <a:solidFill>
                  <a:srgbClr val="002060"/>
                </a:solidFill>
              </a:rPr>
              <a:t>Всероссийской </a:t>
            </a:r>
            <a:r>
              <a:rPr lang="ru-RU" sz="2400" dirty="0" err="1" smtClean="0">
                <a:solidFill>
                  <a:srgbClr val="002060"/>
                </a:solidFill>
              </a:rPr>
              <a:t>онлайн-ярмарке</a:t>
            </a:r>
            <a:r>
              <a:rPr lang="ru-RU" sz="2400" dirty="0" smtClean="0">
                <a:solidFill>
                  <a:srgbClr val="002060"/>
                </a:solidFill>
              </a:rPr>
              <a:t> социально-педагогических инноваций «Актуальные практики современного образования» (эксперт)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Работа на площадках школ-партнеров ( проведение диагностики обучающихся и педагогов, проведение психологических тренингов со школьниками, разработка психологических рекомендаций для работы в период самоизоляции)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1473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2518CF6-D78F-4A15-A4C0-A04F15E86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4400" dirty="0"/>
          </a:p>
        </p:txBody>
      </p:sp>
      <p:pic>
        <p:nvPicPr>
          <p:cNvPr id="4" name="Содержимое 3" descr="03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6312202" y="278720"/>
            <a:ext cx="5375579" cy="4022725"/>
          </a:xfrm>
        </p:spPr>
      </p:pic>
      <p:sp>
        <p:nvSpPr>
          <p:cNvPr id="5" name="TextBox 4"/>
          <p:cNvSpPr txBox="1"/>
          <p:nvPr/>
        </p:nvSpPr>
        <p:spPr>
          <a:xfrm>
            <a:off x="7850777" y="4833257"/>
            <a:ext cx="3801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На семинаре в М. Кургане</a:t>
            </a:r>
            <a:endParaRPr lang="ru-RU" b="1" dirty="0"/>
          </a:p>
        </p:txBody>
      </p:sp>
      <p:pic>
        <p:nvPicPr>
          <p:cNvPr id="1026" name="Picture 2" descr="F:\ДЛЯ РАБОТЫ\Фото\2019-2020 уч.г\Неделя психологии-19\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334" y="298631"/>
            <a:ext cx="4748213" cy="398621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40971" y="4741817"/>
            <a:ext cx="3788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Воскресная школа «</a:t>
            </a:r>
            <a:r>
              <a:rPr lang="el-GR" b="1" dirty="0" smtClean="0">
                <a:latin typeface="Calibri"/>
                <a:cs typeface="Calibri"/>
              </a:rPr>
              <a:t>Ψ</a:t>
            </a:r>
            <a:r>
              <a:rPr lang="ru-RU" b="1" dirty="0" smtClean="0">
                <a:latin typeface="Calibri"/>
                <a:cs typeface="Calibri"/>
              </a:rPr>
              <a:t>-фактор</a:t>
            </a:r>
            <a:r>
              <a:rPr lang="ru-RU" b="1" dirty="0" smtClean="0"/>
              <a:t>» 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91473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2518CF6-D78F-4A15-A4C0-A04F15E86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4400" dirty="0"/>
          </a:p>
        </p:txBody>
      </p:sp>
      <p:pic>
        <p:nvPicPr>
          <p:cNvPr id="5" name="Содержимое 4" descr="IMG_01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8753" y="300446"/>
            <a:ext cx="5282595" cy="3961946"/>
          </a:xfrm>
        </p:spPr>
      </p:pic>
      <p:pic>
        <p:nvPicPr>
          <p:cNvPr id="6" name="Рисунок 5" descr="IMG_046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18810" y="287382"/>
            <a:ext cx="5207727" cy="39057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81851" y="4846320"/>
            <a:ext cx="3716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Мастер-класс на </a:t>
            </a:r>
            <a:r>
              <a:rPr lang="en-US" b="1" dirty="0" smtClean="0"/>
              <a:t>III </a:t>
            </a:r>
            <a:r>
              <a:rPr lang="ru-RU" b="1" dirty="0" smtClean="0"/>
              <a:t>Городском</a:t>
            </a:r>
          </a:p>
          <a:p>
            <a:r>
              <a:rPr lang="ru-RU" b="1" dirty="0" smtClean="0"/>
              <a:t>Психологическом фестивале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423851" y="4767943"/>
            <a:ext cx="4146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Тренинг для школьников</a:t>
            </a:r>
          </a:p>
          <a:p>
            <a:pPr algn="ctr"/>
            <a:r>
              <a:rPr lang="ru-RU" b="1" dirty="0" smtClean="0"/>
              <a:t>«ЕГЭ без стресса!»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91473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2518CF6-D78F-4A15-A4C0-A04F15E86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99939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>
                <a:solidFill>
                  <a:srgbClr val="002060"/>
                </a:solidFill>
              </a:rPr>
              <a:t>Работа в лаборатории велась </a:t>
            </a:r>
            <a:br>
              <a:rPr lang="ru-RU" sz="4400" dirty="0" smtClean="0">
                <a:solidFill>
                  <a:srgbClr val="002060"/>
                </a:solidFill>
              </a:rPr>
            </a:br>
            <a:r>
              <a:rPr lang="ru-RU" sz="4400" dirty="0" smtClean="0">
                <a:solidFill>
                  <a:srgbClr val="002060"/>
                </a:solidFill>
              </a:rPr>
              <a:t>согласно утвержденному Плану</a:t>
            </a:r>
            <a:br>
              <a:rPr lang="ru-RU" sz="4400" dirty="0" smtClean="0">
                <a:solidFill>
                  <a:srgbClr val="002060"/>
                </a:solidFill>
              </a:rPr>
            </a:br>
            <a:r>
              <a:rPr lang="ru-RU" sz="4400" dirty="0" smtClean="0">
                <a:solidFill>
                  <a:srgbClr val="002060"/>
                </a:solidFill>
              </a:rPr>
              <a:t>на 2019-2020 </a:t>
            </a:r>
            <a:r>
              <a:rPr lang="ru-RU" sz="4400" dirty="0" err="1" smtClean="0">
                <a:solidFill>
                  <a:srgbClr val="002060"/>
                </a:solidFill>
              </a:rPr>
              <a:t>уч.г</a:t>
            </a:r>
            <a:r>
              <a:rPr lang="ru-RU" sz="4400" dirty="0" smtClean="0">
                <a:solidFill>
                  <a:srgbClr val="002060"/>
                </a:solidFill>
              </a:rPr>
              <a:t>.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CEA78CD-E81B-4F83-8EA9-0807C1C1CA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4"/>
            <a:endParaRPr lang="ru-RU" dirty="0" smtClean="0"/>
          </a:p>
          <a:p>
            <a:pPr lvl="4"/>
            <a:endParaRPr lang="ru-RU" dirty="0" smtClean="0"/>
          </a:p>
          <a:p>
            <a:pPr lvl="4" algn="ctr"/>
            <a:r>
              <a:rPr lang="ru-RU" sz="3200" dirty="0" smtClean="0">
                <a:solidFill>
                  <a:srgbClr val="002060"/>
                </a:solidFill>
                <a:latin typeface="+mj-lt"/>
              </a:rPr>
              <a:t>ПО СЛЕДУЮЩИМ НАПРАВЛЕНИЯМ:</a:t>
            </a:r>
          </a:p>
        </p:txBody>
      </p:sp>
    </p:spTree>
    <p:extLst>
      <p:ext uri="{BB962C8B-B14F-4D97-AF65-F5344CB8AC3E}">
        <p14:creationId xmlns="" xmlns:p14="http://schemas.microsoft.com/office/powerpoint/2010/main" val="91473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F366AB4-980C-4052-BF47-ABF1989A5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0B9AF39-1402-42BD-B3FC-BA4DD459C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pPr algn="ctr"/>
            <a:r>
              <a:rPr lang="ru-RU" sz="7200" b="1" dirty="0"/>
              <a:t>Спасибо за внимание!</a:t>
            </a:r>
            <a:endParaRPr lang="ru-RU" sz="7200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5217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2518CF6-D78F-4A15-A4C0-A04F15E86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accent2"/>
                </a:solidFill>
              </a:rPr>
              <a:t>Учебно-методическое направление</a:t>
            </a:r>
            <a:br>
              <a:rPr lang="ru-RU" sz="4400" dirty="0" smtClean="0">
                <a:solidFill>
                  <a:schemeClr val="accent2"/>
                </a:solidFill>
              </a:rPr>
            </a:br>
            <a:endParaRPr lang="ru-RU" sz="2000" dirty="0">
              <a:solidFill>
                <a:schemeClr val="accent2"/>
              </a:solidFill>
            </a:endParaRPr>
          </a:p>
        </p:txBody>
      </p:sp>
      <p:pic>
        <p:nvPicPr>
          <p:cNvPr id="4" name="Содержимое 3" descr="nKf1Z9LsK6Q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390686" y="2168434"/>
            <a:ext cx="5108242" cy="3831182"/>
          </a:xfrm>
        </p:spPr>
      </p:pic>
      <p:sp>
        <p:nvSpPr>
          <p:cNvPr id="5" name="TextBox 4"/>
          <p:cNvSpPr txBox="1"/>
          <p:nvPr/>
        </p:nvSpPr>
        <p:spPr>
          <a:xfrm>
            <a:off x="1058091" y="2050870"/>
            <a:ext cx="497694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</a:rPr>
              <a:t>I. </a:t>
            </a:r>
            <a:r>
              <a:rPr lang="ru-RU" sz="2000" dirty="0" smtClean="0">
                <a:solidFill>
                  <a:srgbClr val="002060"/>
                </a:solidFill>
              </a:rPr>
              <a:t>Организация Учебной практики бакалавров и магистрантов: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-Практика по получению первичных умений и навыков;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-Практика по получению профессиональных умений и опыта профессиональной деятельности;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-Практика по НИР. </a:t>
            </a:r>
            <a:endParaRPr lang="en-US" sz="2000" dirty="0" smtClean="0">
              <a:solidFill>
                <a:srgbClr val="002060"/>
              </a:solidFill>
            </a:endParaRPr>
          </a:p>
          <a:p>
            <a:endParaRPr lang="en-US" sz="2000" dirty="0" smtClean="0">
              <a:solidFill>
                <a:srgbClr val="002060"/>
              </a:solidFill>
            </a:endParaRPr>
          </a:p>
          <a:p>
            <a:r>
              <a:rPr lang="en-US" sz="2000" dirty="0" smtClean="0">
                <a:solidFill>
                  <a:srgbClr val="002060"/>
                </a:solidFill>
              </a:rPr>
              <a:t>II. </a:t>
            </a:r>
            <a:r>
              <a:rPr lang="ru-RU" sz="2000" dirty="0" smtClean="0">
                <a:solidFill>
                  <a:srgbClr val="002060"/>
                </a:solidFill>
              </a:rPr>
              <a:t>Обеспечение лабораторных работ по дисциплинам психологического цикла и занятий на курсах ЦПК.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1473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2518CF6-D78F-4A15-A4C0-A04F15E86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6UIn-xnJ9q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583" y="265657"/>
            <a:ext cx="4500234" cy="6000312"/>
          </a:xfrm>
        </p:spPr>
      </p:pic>
      <p:pic>
        <p:nvPicPr>
          <p:cNvPr id="5" name="Рисунок 4" descr="0-zKryqDVu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5054559" y="556708"/>
            <a:ext cx="6514010" cy="45066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21086" y="5264331"/>
            <a:ext cx="7005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Практика по получению первичных умений и навыков профессиональной деятельности 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91473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2518CF6-D78F-4A15-A4C0-A04F15E86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accent2"/>
                </a:solidFill>
              </a:rPr>
              <a:t>Научное направление</a:t>
            </a:r>
            <a:endParaRPr lang="ru-RU" sz="4400" dirty="0">
              <a:solidFill>
                <a:schemeClr val="accent2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CEA78CD-E81B-4F83-8EA9-0807C1C1C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750423"/>
            <a:ext cx="10293531" cy="4118671"/>
          </a:xfrm>
        </p:spPr>
        <p:txBody>
          <a:bodyPr>
            <a:normAutofit fontScale="925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200" dirty="0" smtClean="0">
                <a:solidFill>
                  <a:srgbClr val="002060"/>
                </a:solidFill>
              </a:rPr>
              <a:t>Зав. лабораторией в 2019-2020 году подано </a:t>
            </a:r>
            <a:r>
              <a:rPr lang="ru-RU" sz="2200" b="1" dirty="0" smtClean="0">
                <a:solidFill>
                  <a:srgbClr val="002060"/>
                </a:solidFill>
              </a:rPr>
              <a:t>2 заявки на гранты РФФИ «Экспансия»:</a:t>
            </a:r>
          </a:p>
          <a:p>
            <a:r>
              <a:rPr lang="ru-RU" sz="2200" dirty="0" smtClean="0">
                <a:solidFill>
                  <a:srgbClr val="002060"/>
                </a:solidFill>
              </a:rPr>
              <a:t>«Проблема </a:t>
            </a:r>
            <a:r>
              <a:rPr lang="ru-RU" sz="2200" dirty="0" err="1" smtClean="0">
                <a:solidFill>
                  <a:srgbClr val="002060"/>
                </a:solidFill>
              </a:rPr>
              <a:t>виктимной</a:t>
            </a:r>
            <a:r>
              <a:rPr lang="ru-RU" sz="2200" dirty="0" smtClean="0">
                <a:solidFill>
                  <a:srgbClr val="002060"/>
                </a:solidFill>
              </a:rPr>
              <a:t> личности в трудах зарубежных и отечественных исследователей»;</a:t>
            </a:r>
          </a:p>
          <a:p>
            <a:r>
              <a:rPr lang="ru-RU" sz="2200" dirty="0" smtClean="0">
                <a:solidFill>
                  <a:srgbClr val="002060"/>
                </a:solidFill>
              </a:rPr>
              <a:t>«Профилактика виктимного поведения старшеклассников в предэкзаменационный период».</a:t>
            </a:r>
          </a:p>
          <a:p>
            <a:r>
              <a:rPr lang="ru-RU" sz="2200" dirty="0" smtClean="0">
                <a:solidFill>
                  <a:srgbClr val="002060"/>
                </a:solidFill>
              </a:rPr>
              <a:t>Также совместно с  зав. каф. психологии О.А. </a:t>
            </a:r>
            <a:r>
              <a:rPr lang="ru-RU" sz="2200" dirty="0" err="1" smtClean="0">
                <a:solidFill>
                  <a:srgbClr val="002060"/>
                </a:solidFill>
              </a:rPr>
              <a:t>Холиной</a:t>
            </a:r>
            <a:r>
              <a:rPr lang="ru-RU" sz="2200" dirty="0" smtClean="0">
                <a:solidFill>
                  <a:srgbClr val="002060"/>
                </a:solidFill>
              </a:rPr>
              <a:t> – </a:t>
            </a:r>
            <a:r>
              <a:rPr lang="ru-RU" sz="2200" b="1" dirty="0" smtClean="0">
                <a:solidFill>
                  <a:srgbClr val="002060"/>
                </a:solidFill>
              </a:rPr>
              <a:t>заявка на грант (конкурс фундаментальных исследований):</a:t>
            </a:r>
          </a:p>
          <a:p>
            <a:r>
              <a:rPr lang="ru-RU" sz="2200" dirty="0" smtClean="0">
                <a:solidFill>
                  <a:srgbClr val="002060"/>
                </a:solidFill>
              </a:rPr>
              <a:t>«Осмысление социально-психологического феномена здорового образа жизни в представлении современной молодежи»</a:t>
            </a:r>
          </a:p>
          <a:p>
            <a:endParaRPr lang="ru-RU" dirty="0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558937" y="1985554"/>
            <a:ext cx="3370217" cy="9927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ГРАНТЫ</a:t>
            </a:r>
            <a:endParaRPr lang="ru-RU" sz="2800" b="1" dirty="0"/>
          </a:p>
        </p:txBody>
      </p:sp>
    </p:spTree>
    <p:extLst>
      <p:ext uri="{BB962C8B-B14F-4D97-AF65-F5344CB8AC3E}">
        <p14:creationId xmlns="" xmlns:p14="http://schemas.microsoft.com/office/powerpoint/2010/main" val="91473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2518CF6-D78F-4A15-A4C0-A04F15E86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Научное направление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CEA78CD-E81B-4F83-8EA9-0807C1C1CA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2600" dirty="0" smtClean="0">
                <a:solidFill>
                  <a:srgbClr val="002060"/>
                </a:solidFill>
              </a:rPr>
              <a:t>При активном участии ППС кафедры психологии выполнена работа по подготовке и проведению (отчеты по этим </a:t>
            </a:r>
            <a:r>
              <a:rPr lang="ru-RU" sz="2600" smtClean="0">
                <a:solidFill>
                  <a:srgbClr val="002060"/>
                </a:solidFill>
              </a:rPr>
              <a:t>направлениям сданы в срок):</a:t>
            </a:r>
            <a:endParaRPr lang="ru-RU" sz="26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smtClean="0">
                <a:solidFill>
                  <a:srgbClr val="002060"/>
                </a:solidFill>
              </a:rPr>
              <a:t>III </a:t>
            </a:r>
            <a:r>
              <a:rPr lang="ru-RU" sz="2600" dirty="0" smtClean="0">
                <a:solidFill>
                  <a:srgbClr val="002060"/>
                </a:solidFill>
              </a:rPr>
              <a:t>Всероссийской научной конференции «Актуальные проблемы </a:t>
            </a:r>
            <a:r>
              <a:rPr lang="ru-RU" sz="2600" dirty="0" err="1" smtClean="0">
                <a:solidFill>
                  <a:srgbClr val="002060"/>
                </a:solidFill>
              </a:rPr>
              <a:t>аддиктивного</a:t>
            </a:r>
            <a:r>
              <a:rPr lang="ru-RU" sz="2600" dirty="0" smtClean="0">
                <a:solidFill>
                  <a:srgbClr val="002060"/>
                </a:solidFill>
              </a:rPr>
              <a:t> поведения»</a:t>
            </a:r>
          </a:p>
          <a:p>
            <a:pPr>
              <a:buNone/>
            </a:pPr>
            <a:r>
              <a:rPr lang="ru-RU" sz="2600" dirty="0" smtClean="0">
                <a:solidFill>
                  <a:srgbClr val="002060"/>
                </a:solidFill>
              </a:rPr>
              <a:t>Регионального научно-просветительского конкурса магистрантов, студентов и учащейся молодежи «Человеческий фактор: психология в действии-2019» </a:t>
            </a:r>
          </a:p>
          <a:p>
            <a:pPr>
              <a:buNone/>
            </a:pPr>
            <a:r>
              <a:rPr lang="ru-RU" sz="2600" dirty="0" smtClean="0">
                <a:solidFill>
                  <a:srgbClr val="002060"/>
                </a:solidFill>
              </a:rPr>
              <a:t>Подготовка студентов  и школьников к участию в студенческой научной конференции ТИ имени А.П. Чехова </a:t>
            </a:r>
          </a:p>
          <a:p>
            <a:pPr>
              <a:buNone/>
            </a:pPr>
            <a:r>
              <a:rPr lang="ru-RU" sz="2600" dirty="0" smtClean="0">
                <a:solidFill>
                  <a:srgbClr val="002060"/>
                </a:solidFill>
              </a:rPr>
              <a:t>Организация работы СНК «Клуб Активной Психологии»  </a:t>
            </a:r>
          </a:p>
          <a:p>
            <a:pPr>
              <a:buNone/>
            </a:pPr>
            <a:endParaRPr lang="ru-RU" sz="26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775957" y="1723506"/>
            <a:ext cx="3788228" cy="9405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НАУЧНЫЕ КОНФЕРЕНЦИИ </a:t>
            </a:r>
          </a:p>
          <a:p>
            <a:pPr algn="ctr"/>
            <a:r>
              <a:rPr lang="ru-RU" sz="2400" b="1" dirty="0" smtClean="0"/>
              <a:t>и КОНКУРСЫ</a:t>
            </a:r>
            <a:endParaRPr lang="ru-RU" sz="2400" b="1" dirty="0"/>
          </a:p>
        </p:txBody>
      </p:sp>
    </p:spTree>
    <p:extLst>
      <p:ext uri="{BB962C8B-B14F-4D97-AF65-F5344CB8AC3E}">
        <p14:creationId xmlns="" xmlns:p14="http://schemas.microsoft.com/office/powerpoint/2010/main" val="91473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2518CF6-D78F-4A15-A4C0-A04F15E86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00800" y="278402"/>
            <a:ext cx="5446895" cy="3631265"/>
          </a:xfrm>
        </p:spPr>
      </p:pic>
      <p:sp>
        <p:nvSpPr>
          <p:cNvPr id="5" name="TextBox 4"/>
          <p:cNvSpPr txBox="1"/>
          <p:nvPr/>
        </p:nvSpPr>
        <p:spPr>
          <a:xfrm>
            <a:off x="6923315" y="4702629"/>
            <a:ext cx="4506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Конференция: фрагмент работы секции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09898" y="4480560"/>
            <a:ext cx="4924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Награждение участников конкурса</a:t>
            </a:r>
          </a:p>
          <a:p>
            <a:pPr algn="ctr"/>
            <a:r>
              <a:rPr lang="ru-RU" b="1" dirty="0" smtClean="0"/>
              <a:t>«Человеческий фактор: психология в действии-2019»</a:t>
            </a:r>
            <a:endParaRPr lang="ru-RU" b="1" dirty="0"/>
          </a:p>
        </p:txBody>
      </p:sp>
      <p:pic>
        <p:nvPicPr>
          <p:cNvPr id="8" name="Рисунок 7" descr="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760" y="261258"/>
            <a:ext cx="5865223" cy="39101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1473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2518CF6-D78F-4A15-A4C0-A04F15E86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accent2"/>
                </a:solidFill>
              </a:rPr>
              <a:t>Научное направление</a:t>
            </a:r>
            <a:endParaRPr lang="ru-RU" sz="4400" dirty="0">
              <a:solidFill>
                <a:schemeClr val="accent2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CEA78CD-E81B-4F83-8EA9-0807C1C1C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67357"/>
            <a:ext cx="10058400" cy="4023360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14800" y="1815737"/>
            <a:ext cx="3357154" cy="9797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НАУЧНЫЕ КОНКУРСЫ</a:t>
            </a:r>
          </a:p>
          <a:p>
            <a:pPr algn="ctr"/>
            <a:r>
              <a:rPr lang="ru-RU" sz="2400" b="1" dirty="0" smtClean="0"/>
              <a:t>и ПУБЛИКАЦИИ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966651" y="2952207"/>
            <a:ext cx="5538652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Разработанные в лаборатории материалы цикла «ЕГЭ без стресса!» в 2020 году  на Всероссийском (с международным участием) конкурсе «Педагогический поиск»  (Алтайский государственный гуманитарно-педагогический университет им.  В.И. Шукшина)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заняли </a:t>
            </a:r>
            <a:r>
              <a:rPr lang="en-US" sz="2000" b="1" dirty="0" smtClean="0">
                <a:solidFill>
                  <a:srgbClr val="002060"/>
                </a:solidFill>
              </a:rPr>
              <a:t>II </a:t>
            </a:r>
            <a:r>
              <a:rPr lang="ru-RU" sz="2000" b="1" dirty="0" smtClean="0">
                <a:solidFill>
                  <a:srgbClr val="002060"/>
                </a:solidFill>
              </a:rPr>
              <a:t>место.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По результатам исследований в лаборатории издано 9 трудов (РИНЦ, ВАК), 4 находятся в печати. </a:t>
            </a:r>
            <a:endParaRPr lang="ru-RU" sz="2000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9" name="Содержимое 3" descr="i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08462" y="317591"/>
            <a:ext cx="4174236" cy="59069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1473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2518CF6-D78F-4A15-A4C0-A04F15E86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accent2"/>
                </a:solidFill>
              </a:rPr>
              <a:t>Хоздоговорная деятельность</a:t>
            </a:r>
            <a:endParaRPr lang="ru-RU" sz="4400" dirty="0">
              <a:solidFill>
                <a:schemeClr val="accent2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CEA78CD-E81B-4F83-8EA9-0807C1C1C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37360"/>
            <a:ext cx="10058400" cy="4131734"/>
          </a:xfrm>
        </p:spPr>
        <p:txBody>
          <a:bodyPr/>
          <a:lstStyle/>
          <a:p>
            <a:pPr algn="ctr"/>
            <a:endParaRPr lang="ru-RU" sz="2800" dirty="0" smtClean="0">
              <a:solidFill>
                <a:srgbClr val="002060"/>
              </a:solidFill>
            </a:endParaRPr>
          </a:p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2020 год – заключен хоздоговор «Диагностика и профилактика </a:t>
            </a:r>
            <a:r>
              <a:rPr lang="ru-RU" sz="2800" dirty="0" err="1" smtClean="0">
                <a:solidFill>
                  <a:srgbClr val="002060"/>
                </a:solidFill>
              </a:rPr>
              <a:t>конфликтогенности</a:t>
            </a:r>
            <a:r>
              <a:rPr lang="ru-RU" sz="2800" dirty="0" smtClean="0">
                <a:solidFill>
                  <a:srgbClr val="002060"/>
                </a:solidFill>
              </a:rPr>
              <a:t> подростков» (заказчик – ООО «Международный центр консалтинга и образования «Велес», руководитель темы – В.И. Мищенко. 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Сумма хоздоговора – 25 000 руб.). 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Работы по договору  выполнены на базе лаборатории.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1473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696</TotalTime>
  <Words>843</Words>
  <Application>Microsoft Office PowerPoint</Application>
  <PresentationFormat>Произвольный</PresentationFormat>
  <Paragraphs>108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Ретро</vt:lpstr>
      <vt:lpstr>Министерство  науки и высшего образования Российской Федерации Таганрогский институт имени А. П. Чехова (филиал)   ФГБОУ ВО «Ростовский государственный экономический  университет (РИНХ)»      Отчет о работе  лаборатории практической  и экспериментальной психологии </vt:lpstr>
      <vt:lpstr>   Работа в лаборатории велась  согласно утвержденному Плану на 2019-2020 уч.г.</vt:lpstr>
      <vt:lpstr>Учебно-методическое направление </vt:lpstr>
      <vt:lpstr>Слайд 4</vt:lpstr>
      <vt:lpstr>Научное направление</vt:lpstr>
      <vt:lpstr>Научное направление</vt:lpstr>
      <vt:lpstr>Слайд 7</vt:lpstr>
      <vt:lpstr>Научное направление</vt:lpstr>
      <vt:lpstr>Хоздоговорная деятельность</vt:lpstr>
      <vt:lpstr>Диагностическое направление</vt:lpstr>
      <vt:lpstr>Диагностическое направление</vt:lpstr>
      <vt:lpstr>Профориентационное направление</vt:lpstr>
      <vt:lpstr>Слайд 13</vt:lpstr>
      <vt:lpstr>Слайд 14</vt:lpstr>
      <vt:lpstr>Научно-методическое направление</vt:lpstr>
      <vt:lpstr>Психологическое сопровождение</vt:lpstr>
      <vt:lpstr>Взаимодействие с социальными партнерами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Окказиональное употребление фразеологизмов в рассказах А.П. Чехова</dc:title>
  <dc:creator>Андрей Нарушевич</dc:creator>
  <cp:lastModifiedBy>Женя</cp:lastModifiedBy>
  <cp:revision>74</cp:revision>
  <dcterms:created xsi:type="dcterms:W3CDTF">2020-05-10T20:12:40Z</dcterms:created>
  <dcterms:modified xsi:type="dcterms:W3CDTF">2020-06-01T07:42:55Z</dcterms:modified>
</cp:coreProperties>
</file>