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embeddedFontLst>
    <p:embeddedFont>
      <p:font typeface="Trebuchet MS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Georgia" pitchFamily="18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12192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0820" y="4978908"/>
            <a:ext cx="1214615" cy="57911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77539" y="4978907"/>
            <a:ext cx="8342375" cy="57911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37987" y="5679947"/>
            <a:ext cx="6100571" cy="5791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48460" y="673099"/>
            <a:ext cx="8895079" cy="178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E3E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E3E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E3E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12192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E3E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153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8460" y="673099"/>
            <a:ext cx="7862570" cy="111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E3E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8460" y="1784096"/>
            <a:ext cx="8137525" cy="178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E3E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ibrary.ru/item.asp?id=41727242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elibrary.ru/item.asp?id=42421492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jpeg"/><Relationship Id="rId3" Type="http://schemas.openxmlformats.org/officeDocument/2006/relationships/image" Target="../media/image3.pn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11" Type="http://schemas.openxmlformats.org/officeDocument/2006/relationships/image" Target="../media/image77.jpeg"/><Relationship Id="rId5" Type="http://schemas.openxmlformats.org/officeDocument/2006/relationships/image" Target="../media/image71.png"/><Relationship Id="rId10" Type="http://schemas.openxmlformats.org/officeDocument/2006/relationships/image" Target="../media/image76.jpe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3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2" Type="http://schemas.openxmlformats.org/officeDocument/2006/relationships/image" Target="../media/image41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jpe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3.png"/><Relationship Id="rId7" Type="http://schemas.openxmlformats.org/officeDocument/2006/relationships/image" Target="../media/image114.jpeg"/><Relationship Id="rId12" Type="http://schemas.openxmlformats.org/officeDocument/2006/relationships/image" Target="../media/image119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jpeg"/><Relationship Id="rId11" Type="http://schemas.openxmlformats.org/officeDocument/2006/relationships/image" Target="../media/image118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3.png"/><Relationship Id="rId7" Type="http://schemas.openxmlformats.org/officeDocument/2006/relationships/image" Target="../media/image123.png"/><Relationship Id="rId12" Type="http://schemas.openxmlformats.org/officeDocument/2006/relationships/image" Target="../media/image127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hyperlink" Target="http://school96.roovr.ru/roditelyam/regionalnyy-proekt-podderzhka-semey-imeyuschih-detey/" TargetMode="External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jpeg"/><Relationship Id="rId5" Type="http://schemas.openxmlformats.org/officeDocument/2006/relationships/image" Target="../media/image141.png"/><Relationship Id="rId10" Type="http://schemas.openxmlformats.org/officeDocument/2006/relationships/image" Target="../media/image146.jpeg"/><Relationship Id="rId4" Type="http://schemas.openxmlformats.org/officeDocument/2006/relationships/image" Target="../media/image4.png"/><Relationship Id="rId9" Type="http://schemas.openxmlformats.org/officeDocument/2006/relationships/image" Target="../media/image1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jpeg"/><Relationship Id="rId3" Type="http://schemas.openxmlformats.org/officeDocument/2006/relationships/image" Target="../media/image148.png"/><Relationship Id="rId7" Type="http://schemas.openxmlformats.org/officeDocument/2006/relationships/image" Target="../media/image151.png"/><Relationship Id="rId12" Type="http://schemas.openxmlformats.org/officeDocument/2006/relationships/image" Target="../media/image1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11" Type="http://schemas.openxmlformats.org/officeDocument/2006/relationships/image" Target="../media/image155.jpe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4.png"/><Relationship Id="rId9" Type="http://schemas.openxmlformats.org/officeDocument/2006/relationships/image" Target="../media/image153.png"/><Relationship Id="rId14" Type="http://schemas.openxmlformats.org/officeDocument/2006/relationships/image" Target="../media/image1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2.jpe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4.png"/><Relationship Id="rId4" Type="http://schemas.openxmlformats.org/officeDocument/2006/relationships/image" Target="../media/image16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8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159.png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4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.png"/><Relationship Id="rId7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2B213C-CFAC-4797-A05E-209C1923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b="1" dirty="0"/>
              <a:t>Министерство </a:t>
            </a:r>
            <a:r>
              <a:rPr lang="ru-RU" sz="1600" b="1" dirty="0" smtClean="0"/>
              <a:t> науки и высшего </a:t>
            </a:r>
            <a:r>
              <a:rPr lang="ru-RU" sz="1600" b="1" dirty="0"/>
              <a:t>образования </a:t>
            </a:r>
            <a:r>
              <a:rPr lang="ru-RU" sz="1600" b="1" dirty="0" smtClean="0"/>
              <a:t>Российской </a:t>
            </a:r>
            <a:r>
              <a:rPr lang="ru-RU" sz="1600" b="1" dirty="0"/>
              <a:t>Федерации</a:t>
            </a:r>
            <a:br>
              <a:rPr lang="ru-RU" sz="1600" b="1" dirty="0"/>
            </a:br>
            <a:r>
              <a:rPr lang="ru-RU" sz="1600" b="1" dirty="0"/>
              <a:t>Таганрогский институт имени А. П. Чехова (филиал)  </a:t>
            </a:r>
            <a:br>
              <a:rPr lang="ru-RU" sz="1600" b="1" dirty="0"/>
            </a:br>
            <a:r>
              <a:rPr lang="ru-RU" sz="1600" b="1" dirty="0"/>
              <a:t>ФГБОУ ВО «Ростовский государственный экономический  университет (РИНХ)»</a:t>
            </a:r>
            <a:br>
              <a:rPr lang="ru-RU" sz="1600" b="1" dirty="0"/>
            </a:br>
            <a:r>
              <a:rPr lang="ru-RU" sz="4400" b="1" dirty="0"/>
              <a:t>  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/>
              <a:t>Отчет о работе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b="1" dirty="0" smtClean="0"/>
              <a:t>лаборатории</a:t>
            </a:r>
            <a:r>
              <a:rPr lang="ru-RU" sz="4400" dirty="0"/>
              <a:t> </a:t>
            </a:r>
            <a:r>
              <a:rPr lang="ru-RU" sz="4400" dirty="0" smtClean="0"/>
              <a:t> </a:t>
            </a:r>
            <a:r>
              <a:rPr lang="ru-RU" sz="4400" b="1" dirty="0" smtClean="0"/>
              <a:t>«Особый ребенок»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22" y="168430"/>
            <a:ext cx="1444877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6353" y="316033"/>
            <a:ext cx="1673864" cy="1510653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1178021" y="4623637"/>
            <a:ext cx="97720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Trebuchet MS"/>
                <a:cs typeface="Trebuchet MS"/>
              </a:rPr>
              <a:t>А.В. </a:t>
            </a:r>
            <a:r>
              <a:rPr sz="1500" b="1" spc="-5" dirty="0">
                <a:latin typeface="Trebuchet MS"/>
                <a:cs typeface="Trebuchet MS"/>
              </a:rPr>
              <a:t>Виневская, руководитель лаборатории «Особый</a:t>
            </a:r>
            <a:r>
              <a:rPr sz="1500" b="1" spc="-65" dirty="0">
                <a:latin typeface="Trebuchet MS"/>
                <a:cs typeface="Trebuchet MS"/>
              </a:rPr>
              <a:t> </a:t>
            </a:r>
            <a:r>
              <a:rPr sz="1500" b="1" spc="-5" dirty="0">
                <a:latin typeface="Trebuchet MS"/>
                <a:cs typeface="Trebuchet MS"/>
              </a:rPr>
              <a:t>ребенок»,</a:t>
            </a:r>
            <a:endParaRPr sz="1500" dirty="0">
              <a:latin typeface="Trebuchet MS"/>
              <a:cs typeface="Trebuchet MS"/>
            </a:endParaRPr>
          </a:p>
          <a:p>
            <a:pPr marL="12700" marR="5080" indent="55880">
              <a:lnSpc>
                <a:spcPct val="100000"/>
              </a:lnSpc>
            </a:pPr>
            <a:r>
              <a:rPr sz="1500" b="1" spc="-5" dirty="0">
                <a:latin typeface="Trebuchet MS"/>
                <a:cs typeface="Trebuchet MS"/>
              </a:rPr>
              <a:t>к.п.н., доцент кафедры общей педагогики, доцент, руководитель областной инновационной площадки  на базе МАОУ «Школа 96 Эврика-Развитие» города</a:t>
            </a:r>
            <a:r>
              <a:rPr sz="1500" b="1" spc="-45" dirty="0">
                <a:latin typeface="Trebuchet MS"/>
                <a:cs typeface="Trebuchet MS"/>
              </a:rPr>
              <a:t> </a:t>
            </a:r>
            <a:r>
              <a:rPr sz="1500" b="1" spc="-5" dirty="0">
                <a:latin typeface="Trebuchet MS"/>
                <a:cs typeface="Trebuchet MS"/>
              </a:rPr>
              <a:t>Ростова-на-Дону</a:t>
            </a:r>
            <a:endParaRPr sz="1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253" y="421379"/>
              <a:ext cx="2954692" cy="4182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7099" y="2040689"/>
              <a:ext cx="4184027" cy="29552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7346" y="439118"/>
              <a:ext cx="3072950" cy="435026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78151" y="5517153"/>
            <a:ext cx="4890135" cy="861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latin typeface="Trebuchet MS"/>
                <a:cs typeface="Trebuchet MS"/>
                <a:hlinkClick r:id="rId7"/>
              </a:rPr>
              <a:t>https://www.elibrary.ru/item.asp?id=42421492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u="heavy" spc="-15" dirty="0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latin typeface="Trebuchet MS"/>
                <a:cs typeface="Trebuchet MS"/>
                <a:hlinkClick r:id="rId8"/>
              </a:rPr>
              <a:t>https://www.elibrary.ru/item.asp?id=41727242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48460" y="673099"/>
            <a:ext cx="392176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pc="5" dirty="0"/>
              <a:t>Поданы </a:t>
            </a:r>
            <a:r>
              <a:rPr spc="-5" dirty="0"/>
              <a:t>заявки на</a:t>
            </a:r>
            <a:r>
              <a:rPr spc="10" dirty="0"/>
              <a:t> </a:t>
            </a:r>
            <a:r>
              <a:rPr spc="-10" dirty="0"/>
              <a:t>конкурсы: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8460" y="1180481"/>
            <a:ext cx="8019415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00"/>
              </a:lnSpc>
            </a:pPr>
            <a:r>
              <a:rPr sz="2850" dirty="0">
                <a:solidFill>
                  <a:srgbClr val="C3260C"/>
                </a:solidFill>
                <a:latin typeface="Georgia"/>
                <a:cs typeface="Georgia"/>
              </a:rPr>
              <a:t>*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Всероссийский конкурс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«За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нравственный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подвиг</a:t>
            </a:r>
            <a:r>
              <a:rPr sz="2200" spc="2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учителя»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85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3E3E3E"/>
                </a:solidFill>
                <a:latin typeface="Trebuchet MS"/>
                <a:cs typeface="Trebuchet MS"/>
              </a:rPr>
              <a:t>Всероссийский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конкурс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«Лучшая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инклюзивная</a:t>
            </a:r>
            <a:r>
              <a:rPr sz="2200" spc="6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школа»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9455" y="4978907"/>
              <a:ext cx="1214627" cy="579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6175" y="4978907"/>
              <a:ext cx="5085587" cy="5791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9735" y="5679947"/>
              <a:ext cx="8650223" cy="5791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6727" y="5679947"/>
              <a:ext cx="928115" cy="5791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74720" y="6380988"/>
              <a:ext cx="4911851" cy="4770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3340" y="6380988"/>
              <a:ext cx="2634995" cy="4770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804290" y="4223832"/>
            <a:ext cx="8176895" cy="22929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-320675" algn="ctr">
              <a:lnSpc>
                <a:spcPct val="97700"/>
              </a:lnSpc>
              <a:spcBef>
                <a:spcPts val="254"/>
              </a:spcBef>
            </a:pPr>
            <a:r>
              <a:rPr sz="5900" spc="-1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4600" b="1" spc="-10" dirty="0">
                <a:solidFill>
                  <a:srgbClr val="31489F"/>
                </a:solidFill>
                <a:latin typeface="Trebuchet MS"/>
                <a:cs typeface="Trebuchet MS"/>
              </a:rPr>
              <a:t>II направление  </a:t>
            </a:r>
            <a:r>
              <a:rPr sz="4600" b="1" spc="-5" dirty="0">
                <a:solidFill>
                  <a:srgbClr val="31489F"/>
                </a:solidFill>
                <a:latin typeface="Trebuchet MS"/>
                <a:cs typeface="Trebuchet MS"/>
              </a:rPr>
              <a:t>деятельности </a:t>
            </a:r>
            <a:r>
              <a:rPr sz="4600" b="1" spc="-10" dirty="0">
                <a:solidFill>
                  <a:srgbClr val="31489F"/>
                </a:solidFill>
                <a:latin typeface="Trebuchet MS"/>
                <a:cs typeface="Trebuchet MS"/>
              </a:rPr>
              <a:t>лаборатории </a:t>
            </a:r>
            <a:r>
              <a:rPr sz="4600" b="1" spc="-5" dirty="0">
                <a:solidFill>
                  <a:srgbClr val="31489F"/>
                </a:solidFill>
                <a:latin typeface="Trebuchet MS"/>
                <a:cs typeface="Trebuchet MS"/>
              </a:rPr>
              <a:t>–  </a:t>
            </a:r>
            <a:r>
              <a:rPr sz="4600" b="1" spc="-10" dirty="0">
                <a:solidFill>
                  <a:srgbClr val="31489F"/>
                </a:solidFill>
                <a:latin typeface="Trebuchet MS"/>
                <a:cs typeface="Trebuchet MS"/>
              </a:rPr>
              <a:t>методическая</a:t>
            </a:r>
            <a:r>
              <a:rPr sz="4600" b="1" spc="55" dirty="0">
                <a:solidFill>
                  <a:srgbClr val="31489F"/>
                </a:solidFill>
                <a:latin typeface="Trebuchet MS"/>
                <a:cs typeface="Trebuchet MS"/>
              </a:rPr>
              <a:t> </a:t>
            </a:r>
            <a:r>
              <a:rPr sz="4600" b="1" spc="-10" dirty="0">
                <a:solidFill>
                  <a:srgbClr val="31489F"/>
                </a:solidFill>
                <a:latin typeface="Trebuchet MS"/>
                <a:cs typeface="Trebuchet MS"/>
              </a:rPr>
              <a:t>работа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48460" y="673099"/>
            <a:ext cx="8188325" cy="11144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4945" marR="5080" indent="-182880">
              <a:lnSpc>
                <a:spcPct val="97600"/>
              </a:lnSpc>
              <a:spcBef>
                <a:spcPts val="185"/>
              </a:spcBef>
            </a:pPr>
            <a:r>
              <a:rPr sz="2850" spc="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pc="5" dirty="0"/>
              <a:t>Оказание </a:t>
            </a:r>
            <a:r>
              <a:rPr spc="-10" dirty="0"/>
              <a:t>методической </a:t>
            </a:r>
            <a:r>
              <a:rPr spc="-5" dirty="0"/>
              <a:t>помощи педагогам Ворошиловского  района города Ростова-на-Дону и разработка </a:t>
            </a:r>
            <a:r>
              <a:rPr spc="-10" dirty="0"/>
              <a:t>инновационных  </a:t>
            </a:r>
            <a:r>
              <a:rPr spc="-5" dirty="0"/>
              <a:t>программ: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8460" y="1784096"/>
            <a:ext cx="7949565" cy="1219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3E3E3E"/>
                </a:solidFill>
                <a:latin typeface="Trebuchet MS"/>
                <a:cs typeface="Trebuchet MS"/>
              </a:rPr>
              <a:t>Опубликованы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методические пособия для</a:t>
            </a:r>
            <a:r>
              <a:rPr sz="2200" spc="8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педагогов</a:t>
            </a:r>
            <a:endParaRPr sz="2200">
              <a:latin typeface="Trebuchet MS"/>
              <a:cs typeface="Trebuchet MS"/>
            </a:endParaRPr>
          </a:p>
          <a:p>
            <a:pPr marL="194945" marR="5080" indent="-182880">
              <a:lnSpc>
                <a:spcPct val="95300"/>
              </a:lnSpc>
              <a:spcBef>
                <a:spcPts val="209"/>
              </a:spcBef>
            </a:pPr>
            <a:r>
              <a:rPr sz="2850" spc="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3E3E3E"/>
                </a:solidFill>
                <a:latin typeface="Trebuchet MS"/>
                <a:cs typeface="Trebuchet MS"/>
              </a:rPr>
              <a:t>Оказание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методической поддержки в районных, городских 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конференциях,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праздниках,</a:t>
            </a:r>
            <a:r>
              <a:rPr sz="2200" spc="7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выставках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9859" y="4636008"/>
              <a:ext cx="8500871" cy="231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9859" y="4910327"/>
              <a:ext cx="8503919" cy="2316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24643" y="5184647"/>
              <a:ext cx="1399031" cy="23164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98749" y="4335083"/>
            <a:ext cx="1638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23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4842" y="210343"/>
            <a:ext cx="11076940" cy="5020945"/>
            <a:chOff x="794842" y="210343"/>
            <a:chExt cx="11076940" cy="502094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6964" y="4458226"/>
              <a:ext cx="8130047" cy="2290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9302" y="4732546"/>
              <a:ext cx="8127709" cy="2290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81344" y="5066695"/>
              <a:ext cx="1085667" cy="1639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5523" y="210343"/>
              <a:ext cx="3316506" cy="18655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15338" y="210343"/>
              <a:ext cx="3455986" cy="194468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8950" y="2362200"/>
              <a:ext cx="3382962" cy="18653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62943" y="427037"/>
              <a:ext cx="2084379" cy="34559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4842" y="2476042"/>
              <a:ext cx="3646480" cy="17256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900" y="4660391"/>
              <a:ext cx="9436607" cy="256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1411" y="4965191"/>
              <a:ext cx="5806439" cy="256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1035" y="5269991"/>
              <a:ext cx="6443471" cy="2560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25127" y="5574791"/>
              <a:ext cx="2583179" cy="2560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387" y="5879591"/>
              <a:ext cx="7528559" cy="2560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33002" y="5879591"/>
              <a:ext cx="1702307" cy="2560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96042" y="5879591"/>
              <a:ext cx="406907" cy="2560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89006" y="5879591"/>
              <a:ext cx="1245107" cy="2560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20171" y="5879591"/>
              <a:ext cx="1162811" cy="2560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28443" y="6184391"/>
              <a:ext cx="2674619" cy="2560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89119" y="6184391"/>
              <a:ext cx="7219185" cy="25603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071598" y="4327462"/>
            <a:ext cx="17907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255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93466" y="762508"/>
            <a:ext cx="10455910" cy="5478780"/>
            <a:chOff x="993466" y="762508"/>
            <a:chExt cx="10455910" cy="5478780"/>
          </a:xfrm>
        </p:grpSpPr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10677" y="4461967"/>
              <a:ext cx="9023923" cy="2550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57794" y="4784293"/>
              <a:ext cx="5381113" cy="2317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50290" y="4784293"/>
              <a:ext cx="2863875" cy="2374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04083" y="4766767"/>
              <a:ext cx="1430517" cy="24916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68971" y="5084241"/>
              <a:ext cx="1722665" cy="2423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86595" y="5071563"/>
              <a:ext cx="708194" cy="2491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24541" y="5186019"/>
              <a:ext cx="65726" cy="292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0732" y="5138178"/>
              <a:ext cx="1375293" cy="1826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01576" y="5092446"/>
              <a:ext cx="6033024" cy="2341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88895" y="5397246"/>
              <a:ext cx="2235296" cy="2341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93466" y="5702041"/>
              <a:ext cx="7105094" cy="2341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90445" y="5699431"/>
              <a:ext cx="1381455" cy="1907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672738" y="5698314"/>
              <a:ext cx="60270" cy="2421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55640" y="5693841"/>
              <a:ext cx="915070" cy="24232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696866" y="5698313"/>
              <a:ext cx="752014" cy="2422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03526" y="6003988"/>
              <a:ext cx="2259291" cy="2369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62336" y="6006846"/>
              <a:ext cx="6880127" cy="2341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72475" y="762508"/>
              <a:ext cx="3943852" cy="32072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639" y="171959"/>
              <a:ext cx="2933443" cy="20605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9853" y="733300"/>
              <a:ext cx="2785440" cy="198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9456" y="2232559"/>
              <a:ext cx="2623108" cy="18536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2097" y="163690"/>
              <a:ext cx="1765435" cy="23540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3661" y="297675"/>
              <a:ext cx="3314052" cy="18394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235" y="3059455"/>
              <a:ext cx="2558255" cy="18078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76767" y="2148662"/>
              <a:ext cx="3295560" cy="247157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35085" y="4312348"/>
              <a:ext cx="2565397" cy="19239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5989" y="3812553"/>
              <a:ext cx="3301334" cy="25299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415" y="4660391"/>
              <a:ext cx="6076186" cy="256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2659" y="4660391"/>
              <a:ext cx="406907" cy="256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45623" y="4660391"/>
              <a:ext cx="1100327" cy="2560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2006" y="4660391"/>
              <a:ext cx="406907" cy="2560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2783" y="4965191"/>
              <a:ext cx="1708403" cy="2560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7242" y="4965191"/>
              <a:ext cx="406907" cy="2560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60206" y="4965191"/>
              <a:ext cx="1071371" cy="2560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7635" y="4965191"/>
              <a:ext cx="406907" cy="2560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10599" y="4965191"/>
              <a:ext cx="1659635" cy="2560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6290" y="4965191"/>
              <a:ext cx="406907" cy="2560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49254" y="4965191"/>
              <a:ext cx="1089659" cy="25603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914545" y="4327464"/>
            <a:ext cx="7080884" cy="706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05"/>
              </a:lnSpc>
              <a:spcBef>
                <a:spcPts val="105"/>
              </a:spcBef>
              <a:tabLst>
                <a:tab pos="332105" algn="l"/>
              </a:tabLst>
            </a:pPr>
            <a:r>
              <a:rPr sz="2550" dirty="0">
                <a:solidFill>
                  <a:srgbClr val="C3260C"/>
                </a:solidFill>
                <a:latin typeface="Georgia"/>
                <a:cs typeface="Georgia"/>
              </a:rPr>
              <a:t>*	</a:t>
            </a:r>
            <a:r>
              <a:rPr sz="2000" b="1" u="heavy" spc="-10" dirty="0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latin typeface="Trebuchet MS"/>
                <a:cs typeface="Trebuchet MS"/>
                <a:hlinkClick r:id="rId11"/>
              </a:rPr>
              <a:t>http://school96.roovr.ru/roditelyam/regionalnyy-proekt-</a:t>
            </a:r>
            <a:endParaRPr sz="2000">
              <a:latin typeface="Trebuchet MS"/>
              <a:cs typeface="Trebuchet MS"/>
            </a:endParaRPr>
          </a:p>
          <a:p>
            <a:pPr marL="2514600">
              <a:lnSpc>
                <a:spcPts val="2345"/>
              </a:lnSpc>
            </a:pPr>
            <a:r>
              <a:rPr sz="2000" b="1" u="heavy" spc="-5" dirty="0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latin typeface="Trebuchet MS"/>
                <a:cs typeface="Trebuchet MS"/>
                <a:hlinkClick r:id="rId11"/>
              </a:rPr>
              <a:t>podderzhka-semey-imeyuschih-detey/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6961" y="1058040"/>
            <a:ext cx="5856843" cy="27331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4028" y="5183136"/>
              <a:ext cx="8106153" cy="4556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2267" y="5731776"/>
              <a:ext cx="10762487" cy="455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1176" y="6280416"/>
              <a:ext cx="935723" cy="4556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46080" y="6280416"/>
              <a:ext cx="1290826" cy="4556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76076" y="6280416"/>
              <a:ext cx="867155" cy="45566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81703" y="4591702"/>
            <a:ext cx="30162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0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46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99072" y="0"/>
            <a:ext cx="10012045" cy="6388735"/>
            <a:chOff x="1699072" y="0"/>
            <a:chExt cx="10012045" cy="638873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2304" y="4848059"/>
              <a:ext cx="7378605" cy="4353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9072" y="5373928"/>
              <a:ext cx="9995416" cy="4659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67212" y="6043118"/>
              <a:ext cx="204711" cy="2482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42116" y="6042672"/>
              <a:ext cx="695871" cy="2493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92884" y="5953383"/>
              <a:ext cx="108264" cy="4350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45665" y="0"/>
              <a:ext cx="8122053" cy="45644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5443" y="4978907"/>
              <a:ext cx="1214627" cy="579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2163" y="4978907"/>
              <a:ext cx="6394703" cy="5791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6935" y="5679947"/>
              <a:ext cx="4611623" cy="5791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13933" y="4223832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66545" y="302501"/>
            <a:ext cx="10156825" cy="6395085"/>
            <a:chOff x="1366545" y="302501"/>
            <a:chExt cx="10156825" cy="639508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1426" y="4519688"/>
              <a:ext cx="5442049" cy="5848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1669" y="5268607"/>
              <a:ext cx="3826050" cy="5369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92715" y="1510034"/>
              <a:ext cx="3630109" cy="27092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6545" y="3968120"/>
              <a:ext cx="3634427" cy="27294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83762" y="302501"/>
              <a:ext cx="4488081" cy="336633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25513" y="656335"/>
            <a:ext cx="11747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450" spc="-380" dirty="0">
                <a:solidFill>
                  <a:srgbClr val="C3260C"/>
                </a:solidFill>
                <a:latin typeface="Georgia"/>
                <a:cs typeface="Georgia"/>
              </a:rPr>
              <a:t> </a:t>
            </a:r>
            <a:r>
              <a:rPr sz="1900" b="1" spc="-5" dirty="0">
                <a:solidFill>
                  <a:srgbClr val="0000CC"/>
                </a:solidFill>
                <a:latin typeface="Trebuchet MS"/>
                <a:cs typeface="Trebuchet MS"/>
              </a:rPr>
              <a:t>Беседы: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513" y="1086104"/>
            <a:ext cx="2090420" cy="282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ts val="2420"/>
              </a:lnSpc>
              <a:buClr>
                <a:srgbClr val="5ECCF3"/>
              </a:buClr>
              <a:buSzPct val="128947"/>
              <a:buChar char="•"/>
              <a:tabLst>
                <a:tab pos="195580" algn="l"/>
              </a:tabLst>
            </a:pP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коллективные</a:t>
            </a:r>
            <a:endParaRPr sz="1900">
              <a:latin typeface="Trebuchet MS"/>
              <a:cs typeface="Trebuchet MS"/>
            </a:endParaRPr>
          </a:p>
          <a:p>
            <a:pPr marL="195580" indent="-182880">
              <a:lnSpc>
                <a:spcPts val="2810"/>
              </a:lnSpc>
              <a:buClr>
                <a:srgbClr val="5ECCF3"/>
              </a:buClr>
              <a:buSzPct val="128947"/>
              <a:buChar char="•"/>
              <a:tabLst>
                <a:tab pos="195580" algn="l"/>
              </a:tabLst>
            </a:pP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инди</a:t>
            </a:r>
            <a:r>
              <a:rPr sz="1900" dirty="0">
                <a:solidFill>
                  <a:srgbClr val="3E3E3E"/>
                </a:solidFill>
                <a:latin typeface="Trebuchet MS"/>
                <a:cs typeface="Trebuchet MS"/>
              </a:rPr>
              <a:t>в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ид</a:t>
            </a:r>
            <a:r>
              <a:rPr sz="1900" dirty="0">
                <a:solidFill>
                  <a:srgbClr val="3E3E3E"/>
                </a:solidFill>
                <a:latin typeface="Trebuchet MS"/>
                <a:cs typeface="Trebuchet MS"/>
              </a:rPr>
              <a:t>у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а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ль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н</a:t>
            </a:r>
            <a:r>
              <a:rPr sz="1900" dirty="0">
                <a:solidFill>
                  <a:srgbClr val="3E3E3E"/>
                </a:solidFill>
                <a:latin typeface="Trebuchet MS"/>
                <a:cs typeface="Trebuchet MS"/>
              </a:rPr>
              <a:t>ы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е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ts val="2810"/>
              </a:lnSpc>
            </a:pPr>
            <a:r>
              <a:rPr sz="2450" spc="1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450" spc="-330" dirty="0">
                <a:solidFill>
                  <a:srgbClr val="C3260C"/>
                </a:solidFill>
                <a:latin typeface="Georgia"/>
                <a:cs typeface="Georgia"/>
              </a:rPr>
              <a:t> </a:t>
            </a:r>
            <a:r>
              <a:rPr sz="1900" b="1" spc="-10" dirty="0">
                <a:solidFill>
                  <a:srgbClr val="9900CC"/>
                </a:solidFill>
                <a:latin typeface="Trebuchet MS"/>
                <a:cs typeface="Trebuchet MS"/>
              </a:rPr>
              <a:t>Консультации:</a:t>
            </a:r>
            <a:endParaRPr sz="1900">
              <a:latin typeface="Trebuchet MS"/>
              <a:cs typeface="Trebuchet MS"/>
            </a:endParaRPr>
          </a:p>
          <a:p>
            <a:pPr marL="195580" indent="-182880">
              <a:lnSpc>
                <a:spcPts val="2810"/>
              </a:lnSpc>
              <a:buClr>
                <a:srgbClr val="5ECCF3"/>
              </a:buClr>
              <a:buSzPct val="128947"/>
              <a:buChar char="•"/>
              <a:tabLst>
                <a:tab pos="195580" algn="l"/>
              </a:tabLst>
            </a:pP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коллективные</a:t>
            </a:r>
            <a:endParaRPr sz="1900">
              <a:latin typeface="Trebuchet MS"/>
              <a:cs typeface="Trebuchet MS"/>
            </a:endParaRPr>
          </a:p>
          <a:p>
            <a:pPr marL="195580" indent="-182880">
              <a:lnSpc>
                <a:spcPts val="2810"/>
              </a:lnSpc>
              <a:buClr>
                <a:srgbClr val="5ECCF3"/>
              </a:buClr>
              <a:buSzPct val="128947"/>
              <a:buChar char="•"/>
              <a:tabLst>
                <a:tab pos="195580" algn="l"/>
              </a:tabLst>
            </a:pP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инди</a:t>
            </a:r>
            <a:r>
              <a:rPr sz="1900" dirty="0">
                <a:solidFill>
                  <a:srgbClr val="3E3E3E"/>
                </a:solidFill>
                <a:latin typeface="Trebuchet MS"/>
                <a:cs typeface="Trebuchet MS"/>
              </a:rPr>
              <a:t>в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ид</a:t>
            </a:r>
            <a:r>
              <a:rPr sz="1900" dirty="0">
                <a:solidFill>
                  <a:srgbClr val="3E3E3E"/>
                </a:solidFill>
                <a:latin typeface="Trebuchet MS"/>
                <a:cs typeface="Trebuchet MS"/>
              </a:rPr>
              <a:t>у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а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ль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н</a:t>
            </a:r>
            <a:r>
              <a:rPr sz="1900" dirty="0">
                <a:solidFill>
                  <a:srgbClr val="3E3E3E"/>
                </a:solidFill>
                <a:latin typeface="Trebuchet MS"/>
                <a:cs typeface="Trebuchet MS"/>
              </a:rPr>
              <a:t>ы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е</a:t>
            </a:r>
            <a:endParaRPr sz="1900">
              <a:latin typeface="Trebuchet MS"/>
              <a:cs typeface="Trebuchet MS"/>
            </a:endParaRPr>
          </a:p>
          <a:p>
            <a:pPr marL="195580" indent="-182880">
              <a:lnSpc>
                <a:spcPts val="2810"/>
              </a:lnSpc>
              <a:buClr>
                <a:srgbClr val="5ECCF3"/>
              </a:buClr>
              <a:buSzPct val="128947"/>
              <a:buChar char="•"/>
              <a:tabLst>
                <a:tab pos="195580" algn="l"/>
              </a:tabLst>
            </a:pP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по</a:t>
            </a:r>
            <a:r>
              <a:rPr sz="1900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заявке</a:t>
            </a:r>
            <a:endParaRPr sz="1900">
              <a:latin typeface="Trebuchet MS"/>
              <a:cs typeface="Trebuchet MS"/>
            </a:endParaRPr>
          </a:p>
          <a:p>
            <a:pPr marL="195580" indent="-182880">
              <a:lnSpc>
                <a:spcPts val="2810"/>
              </a:lnSpc>
              <a:buClr>
                <a:srgbClr val="5ECCF3"/>
              </a:buClr>
              <a:buSzPct val="128947"/>
              <a:buChar char="•"/>
              <a:tabLst>
                <a:tab pos="195580" algn="l"/>
              </a:tabLst>
            </a:pP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тематические</a:t>
            </a:r>
            <a:endParaRPr sz="1900">
              <a:latin typeface="Trebuchet MS"/>
              <a:cs typeface="Trebuchet MS"/>
            </a:endParaRPr>
          </a:p>
          <a:p>
            <a:pPr marL="195580" indent="-182880">
              <a:lnSpc>
                <a:spcPts val="2875"/>
              </a:lnSpc>
              <a:buClr>
                <a:srgbClr val="5ECCF3"/>
              </a:buClr>
              <a:buSzPct val="128947"/>
              <a:buChar char="•"/>
              <a:tabLst>
                <a:tab pos="195580" algn="l"/>
              </a:tabLst>
            </a:pP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оперативные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5767" y="4978907"/>
              <a:ext cx="1214627" cy="579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2487" y="4978907"/>
              <a:ext cx="8377425" cy="5791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2698" y="5679947"/>
              <a:ext cx="5158739" cy="5791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1608" y="6380988"/>
              <a:ext cx="7616951" cy="4770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34257" y="4223832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7911" y="225806"/>
            <a:ext cx="11273155" cy="6280785"/>
            <a:chOff x="257911" y="225806"/>
            <a:chExt cx="11273155" cy="628078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21801" y="4548759"/>
              <a:ext cx="7421877" cy="5557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2044" y="5220726"/>
              <a:ext cx="4211634" cy="5848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0870" y="5921768"/>
              <a:ext cx="6846095" cy="5848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7911" y="225806"/>
              <a:ext cx="3371236" cy="25286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7178" y="1632678"/>
              <a:ext cx="3487858" cy="26160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73111" y="347980"/>
              <a:ext cx="3957755" cy="29685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86963" y="2019388"/>
              <a:ext cx="2972276" cy="22293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9309" y="4223832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76803" y="4548759"/>
            <a:ext cx="7367270" cy="1257300"/>
            <a:chOff x="3576803" y="4548759"/>
            <a:chExt cx="7367270" cy="1257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6803" y="4548759"/>
              <a:ext cx="7366875" cy="555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2709" y="5220726"/>
              <a:ext cx="5315010" cy="58483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48460" y="673099"/>
            <a:ext cx="8252459" cy="178498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94945" marR="5080" indent="-182880">
              <a:lnSpc>
                <a:spcPct val="98800"/>
              </a:lnSpc>
              <a:spcBef>
                <a:spcPts val="145"/>
              </a:spcBef>
              <a:tabLst>
                <a:tab pos="4852670" algn="l"/>
              </a:tabLst>
            </a:pPr>
            <a:r>
              <a:rPr sz="285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Экспериментально-практическая лаборатория создана в  целях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исследования эффективности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коррекционно- 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развивающих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процессов, обмена опытом между  специалистами, пропаганды и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внедрения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в практику 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инновационных</a:t>
            </a:r>
            <a:r>
              <a:rPr sz="2200" spc="7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идей</a:t>
            </a:r>
            <a:r>
              <a:rPr sz="2200" spc="3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специальной	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педагогики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и</a:t>
            </a:r>
            <a:r>
              <a:rPr sz="2200" spc="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психологии.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187" y="4978907"/>
              <a:ext cx="1214627" cy="579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4908" y="4978907"/>
              <a:ext cx="8065007" cy="57911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46677" y="4223832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5536" y="0"/>
            <a:ext cx="10352405" cy="6858000"/>
            <a:chOff x="585536" y="0"/>
            <a:chExt cx="10352405" cy="68580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0825" y="4559872"/>
              <a:ext cx="7116895" cy="5446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536" y="0"/>
              <a:ext cx="27432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183" y="748329"/>
              <a:ext cx="4120551" cy="41205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1902" y="642194"/>
              <a:ext cx="4396529" cy="43965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9459" y="4808219"/>
              <a:ext cx="845819" cy="4038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1315" y="4808219"/>
              <a:ext cx="3653027" cy="4038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7519" y="4808219"/>
              <a:ext cx="646175" cy="4038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8790" y="4808219"/>
              <a:ext cx="2226563" cy="4038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8531" y="4808219"/>
              <a:ext cx="2523743" cy="4038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45379" y="5295899"/>
              <a:ext cx="6409943" cy="4038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83123" y="5783579"/>
              <a:ext cx="6169151" cy="40385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586884" y="4280220"/>
            <a:ext cx="271145" cy="64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41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0423" y="4508627"/>
            <a:ext cx="7018655" cy="1363345"/>
            <a:chOff x="3950423" y="4508627"/>
            <a:chExt cx="7018655" cy="136334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0423" y="4521530"/>
              <a:ext cx="2987467" cy="3745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97484" y="4671339"/>
              <a:ext cx="105104" cy="466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50285" y="4508627"/>
              <a:ext cx="1578626" cy="3874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03664" y="4508627"/>
              <a:ext cx="1864688" cy="3874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07602" y="5082527"/>
              <a:ext cx="5761268" cy="3012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40378" y="5483975"/>
              <a:ext cx="5498207" cy="387437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4945" marR="5080" indent="-182880" algn="just">
              <a:lnSpc>
                <a:spcPct val="97600"/>
              </a:lnSpc>
              <a:spcBef>
                <a:spcPts val="185"/>
              </a:spcBef>
            </a:pPr>
            <a:r>
              <a:rPr sz="285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dirty="0"/>
              <a:t>Реализует </a:t>
            </a:r>
            <a:r>
              <a:rPr spc="-5" dirty="0"/>
              <a:t>следующую задачу – формирование у </a:t>
            </a:r>
            <a:r>
              <a:rPr spc="-10" dirty="0"/>
              <a:t>студентов  </a:t>
            </a:r>
            <a:r>
              <a:rPr spc="-5" dirty="0"/>
              <a:t>профессиональных умений работать с детьми, имеющими  </a:t>
            </a:r>
            <a:r>
              <a:rPr spc="-10" dirty="0"/>
              <a:t>различные </a:t>
            </a:r>
            <a:r>
              <a:rPr spc="-5" dirty="0"/>
              <a:t>нарушения</a:t>
            </a:r>
            <a:r>
              <a:rPr spc="10" dirty="0"/>
              <a:t> </a:t>
            </a:r>
            <a:r>
              <a:rPr spc="-5" dirty="0"/>
              <a:t>развития.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05"/>
              </a:spcBef>
            </a:pPr>
            <a:r>
              <a:rPr sz="2850" spc="2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pc="25" dirty="0"/>
              <a:t>На </a:t>
            </a:r>
            <a:r>
              <a:rPr spc="-5" dirty="0"/>
              <a:t>1 и 2 </a:t>
            </a:r>
            <a:r>
              <a:rPr spc="-10" dirty="0"/>
              <a:t>курсах студенты </a:t>
            </a:r>
            <a:r>
              <a:rPr spc="-5" dirty="0"/>
              <a:t>при </a:t>
            </a:r>
            <a:r>
              <a:rPr spc="-10" dirty="0"/>
              <a:t>изучении</a:t>
            </a:r>
            <a:r>
              <a:rPr spc="40" dirty="0"/>
              <a:t> </a:t>
            </a:r>
            <a:r>
              <a:rPr spc="-5" dirty="0"/>
              <a:t>предметов</a:t>
            </a:r>
            <a:endParaRPr sz="2850">
              <a:latin typeface="Georgia"/>
              <a:cs typeface="Georgia"/>
            </a:endParaRPr>
          </a:p>
          <a:p>
            <a:pPr marL="194945" marR="5080">
              <a:lnSpc>
                <a:spcPts val="2640"/>
              </a:lnSpc>
              <a:spcBef>
                <a:spcPts val="20"/>
              </a:spcBef>
            </a:pPr>
            <a:r>
              <a:rPr spc="-10" dirty="0"/>
              <a:t>«Педагогические </a:t>
            </a:r>
            <a:r>
              <a:rPr spc="-5" dirty="0"/>
              <a:t>технологии», «Специальная педагогика»  </a:t>
            </a:r>
            <a:r>
              <a:rPr spc="-10" dirty="0"/>
              <a:t>знакомятся </a:t>
            </a:r>
            <a:r>
              <a:rPr spc="-5" dirty="0"/>
              <a:t>с </a:t>
            </a:r>
            <a:r>
              <a:rPr spc="-10" dirty="0"/>
              <a:t>особенностями </a:t>
            </a:r>
            <a:r>
              <a:rPr spc="-5" dirty="0"/>
              <a:t>детей с </a:t>
            </a:r>
            <a:r>
              <a:rPr spc="-10" dirty="0"/>
              <a:t>овз, </a:t>
            </a:r>
            <a:r>
              <a:rPr spc="-5" dirty="0"/>
              <a:t>с использованием  </a:t>
            </a:r>
            <a:r>
              <a:rPr spc="-10" dirty="0"/>
              <a:t>инновационных технологий, </a:t>
            </a:r>
            <a:r>
              <a:rPr spc="-5" dirty="0"/>
              <a:t>с деятельностью лаборатории и  </a:t>
            </a:r>
            <a:r>
              <a:rPr spc="-10" dirty="0"/>
              <a:t>инновационной</a:t>
            </a:r>
            <a:r>
              <a:rPr spc="55" dirty="0"/>
              <a:t> </a:t>
            </a:r>
            <a:r>
              <a:rPr spc="-5" dirty="0"/>
              <a:t>площадки.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9539" y="250052"/>
            <a:ext cx="10352405" cy="1219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dirty="0"/>
              <a:t>Результаты </a:t>
            </a:r>
            <a:r>
              <a:rPr spc="-5" dirty="0"/>
              <a:t>деятельности</a:t>
            </a:r>
            <a:r>
              <a:rPr spc="20" dirty="0"/>
              <a:t> </a:t>
            </a:r>
            <a:r>
              <a:rPr spc="-5" dirty="0"/>
              <a:t>лаборатории:</a:t>
            </a:r>
            <a:endParaRPr sz="2850">
              <a:latin typeface="Georgia"/>
              <a:cs typeface="Georgia"/>
            </a:endParaRPr>
          </a:p>
          <a:p>
            <a:pPr marL="195580" marR="5080" indent="-183515">
              <a:lnSpc>
                <a:spcPct val="95300"/>
              </a:lnSpc>
              <a:spcBef>
                <a:spcPts val="209"/>
              </a:spcBef>
            </a:pPr>
            <a:r>
              <a:rPr sz="2850" spc="1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pc="15" dirty="0">
                <a:solidFill>
                  <a:srgbClr val="000000"/>
                </a:solidFill>
              </a:rPr>
              <a:t>МАОУ </a:t>
            </a:r>
            <a:r>
              <a:rPr spc="-5" dirty="0">
                <a:solidFill>
                  <a:srgbClr val="000000"/>
                </a:solidFill>
              </a:rPr>
              <a:t>«Школа 96 </a:t>
            </a:r>
            <a:r>
              <a:rPr spc="-10" dirty="0">
                <a:solidFill>
                  <a:srgbClr val="000000"/>
                </a:solidFill>
              </a:rPr>
              <a:t>Эврика-Развитие» города </a:t>
            </a:r>
            <a:r>
              <a:rPr spc="-5" dirty="0">
                <a:solidFill>
                  <a:srgbClr val="000000"/>
                </a:solidFill>
              </a:rPr>
              <a:t>Ростова-на-Дону является </a:t>
            </a:r>
            <a:r>
              <a:rPr spc="-10" dirty="0">
                <a:solidFill>
                  <a:srgbClr val="000000"/>
                </a:solidFill>
              </a:rPr>
              <a:t>базовой  </a:t>
            </a:r>
            <a:r>
              <a:rPr spc="-5" dirty="0">
                <a:solidFill>
                  <a:srgbClr val="000000"/>
                </a:solidFill>
              </a:rPr>
              <a:t>городской </a:t>
            </a:r>
            <a:r>
              <a:rPr spc="-10" dirty="0">
                <a:solidFill>
                  <a:srgbClr val="000000"/>
                </a:solidFill>
              </a:rPr>
              <a:t>площадкой </a:t>
            </a:r>
            <a:r>
              <a:rPr spc="-5" dirty="0">
                <a:solidFill>
                  <a:srgbClr val="000000"/>
                </a:solidFill>
              </a:rPr>
              <a:t>по обучению детей с</a:t>
            </a:r>
            <a:r>
              <a:rPr spc="1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РАС.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539" y="4549256"/>
            <a:ext cx="10160000" cy="15551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5580" marR="138430" indent="-182880">
              <a:lnSpc>
                <a:spcPct val="95300"/>
              </a:lnSpc>
              <a:spcBef>
                <a:spcPts val="265"/>
              </a:spcBef>
            </a:pPr>
            <a:r>
              <a:rPr sz="2850" spc="4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200" spc="45" dirty="0">
                <a:latin typeface="Trebuchet MS"/>
                <a:cs typeface="Trebuchet MS"/>
              </a:rPr>
              <a:t>В </a:t>
            </a:r>
            <a:r>
              <a:rPr sz="2200" spc="-10" dirty="0">
                <a:latin typeface="Trebuchet MS"/>
                <a:cs typeface="Trebuchet MS"/>
              </a:rPr>
              <a:t>школе </a:t>
            </a:r>
            <a:r>
              <a:rPr sz="2200" spc="-5" dirty="0">
                <a:latin typeface="Trebuchet MS"/>
                <a:cs typeface="Trebuchet MS"/>
              </a:rPr>
              <a:t>работают 2 </a:t>
            </a:r>
            <a:r>
              <a:rPr sz="2200" spc="-10" dirty="0">
                <a:latin typeface="Trebuchet MS"/>
                <a:cs typeface="Trebuchet MS"/>
              </a:rPr>
              <a:t>класса </a:t>
            </a:r>
            <a:r>
              <a:rPr sz="2200" spc="-5" dirty="0">
                <a:latin typeface="Trebuchet MS"/>
                <a:cs typeface="Trebuchet MS"/>
              </a:rPr>
              <a:t>для детей с РАС, </a:t>
            </a:r>
            <a:r>
              <a:rPr sz="2200" spc="-10" dirty="0">
                <a:latin typeface="Trebuchet MS"/>
                <a:cs typeface="Trebuchet MS"/>
              </a:rPr>
              <a:t>организован третий класс </a:t>
            </a:r>
            <a:r>
              <a:rPr sz="2200" spc="-5" dirty="0">
                <a:latin typeface="Trebuchet MS"/>
                <a:cs typeface="Trebuchet MS"/>
              </a:rPr>
              <a:t>для  </a:t>
            </a:r>
            <a:r>
              <a:rPr sz="2200" spc="-10" dirty="0">
                <a:latin typeface="Trebuchet MS"/>
                <a:cs typeface="Trebuchet MS"/>
              </a:rPr>
              <a:t>детей </a:t>
            </a:r>
            <a:r>
              <a:rPr sz="2200" spc="-5" dirty="0">
                <a:latin typeface="Trebuchet MS"/>
                <a:cs typeface="Trebuchet MS"/>
              </a:rPr>
              <a:t>с</a:t>
            </a:r>
            <a:r>
              <a:rPr sz="2200" spc="1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РАС.</a:t>
            </a:r>
            <a:endParaRPr sz="2200">
              <a:latin typeface="Trebuchet MS"/>
              <a:cs typeface="Trebuchet MS"/>
            </a:endParaRPr>
          </a:p>
          <a:p>
            <a:pPr marL="195580" marR="5080" indent="-182880">
              <a:lnSpc>
                <a:spcPct val="95300"/>
              </a:lnSpc>
              <a:spcBef>
                <a:spcPts val="340"/>
              </a:spcBef>
            </a:pPr>
            <a:r>
              <a:rPr sz="2850" spc="1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latin typeface="Trebuchet MS"/>
                <a:cs typeface="Trebuchet MS"/>
              </a:rPr>
              <a:t>Школа </a:t>
            </a:r>
            <a:r>
              <a:rPr sz="2200" spc="-5" dirty="0">
                <a:latin typeface="Trebuchet MS"/>
                <a:cs typeface="Trebuchet MS"/>
              </a:rPr>
              <a:t>при </a:t>
            </a:r>
            <a:r>
              <a:rPr sz="2200" spc="-10" dirty="0">
                <a:latin typeface="Trebuchet MS"/>
                <a:cs typeface="Trebuchet MS"/>
              </a:rPr>
              <a:t>непосредственном </a:t>
            </a:r>
            <a:r>
              <a:rPr sz="2200" spc="-5" dirty="0">
                <a:latin typeface="Trebuchet MS"/>
                <a:cs typeface="Trebuchet MS"/>
              </a:rPr>
              <a:t>участии лаборатории является </a:t>
            </a:r>
            <a:r>
              <a:rPr sz="2200" spc="-10" dirty="0">
                <a:latin typeface="Trebuchet MS"/>
                <a:cs typeface="Trebuchet MS"/>
              </a:rPr>
              <a:t>методическим  центром </a:t>
            </a:r>
            <a:r>
              <a:rPr sz="2200" spc="-5" dirty="0">
                <a:latin typeface="Trebuchet MS"/>
                <a:cs typeface="Trebuchet MS"/>
              </a:rPr>
              <a:t>по </a:t>
            </a:r>
            <a:r>
              <a:rPr sz="2200" spc="-10" dirty="0">
                <a:latin typeface="Trebuchet MS"/>
                <a:cs typeface="Trebuchet MS"/>
              </a:rPr>
              <a:t>обеспечению сопровождения </a:t>
            </a:r>
            <a:r>
              <a:rPr sz="2200" spc="-5" dirty="0">
                <a:latin typeface="Trebuchet MS"/>
                <a:cs typeface="Trebuchet MS"/>
              </a:rPr>
              <a:t>детей с РАС и</a:t>
            </a:r>
            <a:r>
              <a:rPr sz="2200" spc="16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семей.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5361" y="2170328"/>
            <a:ext cx="4876834" cy="23145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7116" y="1496059"/>
            <a:ext cx="5450205" cy="249428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469900" marR="5080" indent="-457200">
              <a:lnSpc>
                <a:spcPct val="95300"/>
              </a:lnSpc>
              <a:spcBef>
                <a:spcPts val="635"/>
              </a:spcBef>
            </a:pPr>
            <a:r>
              <a:rPr sz="935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7200" b="1" dirty="0">
                <a:latin typeface="Trebuchet MS"/>
                <a:cs typeface="Trebuchet MS"/>
              </a:rPr>
              <a:t>Спасибо</a:t>
            </a:r>
            <a:r>
              <a:rPr sz="7200" b="1" spc="-120" dirty="0">
                <a:latin typeface="Trebuchet MS"/>
                <a:cs typeface="Trebuchet MS"/>
              </a:rPr>
              <a:t> </a:t>
            </a:r>
            <a:r>
              <a:rPr sz="7200" b="1" dirty="0">
                <a:latin typeface="Trebuchet MS"/>
                <a:cs typeface="Trebuchet MS"/>
              </a:rPr>
              <a:t>за  внимание!</a:t>
            </a:r>
            <a:endParaRPr sz="7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8452" y="4978908"/>
              <a:ext cx="1214615" cy="579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5171" y="4978907"/>
              <a:ext cx="6716266" cy="5791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7987" y="5679947"/>
              <a:ext cx="6100571" cy="5791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76227" y="4548759"/>
              <a:ext cx="5767451" cy="5557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2709" y="5220726"/>
              <a:ext cx="5315010" cy="58483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48460" y="726439"/>
            <a:ext cx="8292465" cy="442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indent="-259079">
              <a:lnSpc>
                <a:spcPts val="2445"/>
              </a:lnSpc>
              <a:buClr>
                <a:srgbClr val="C3260C"/>
              </a:buClr>
              <a:buSzPct val="130000"/>
              <a:buFont typeface="Georgia"/>
              <a:buChar char="*"/>
              <a:tabLst>
                <a:tab pos="271780" algn="l"/>
              </a:tabLst>
            </a:pP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проведение научно-экспериментальной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работы с</a:t>
            </a:r>
            <a:r>
              <a:rPr sz="2000" spc="-4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посильным</a:t>
            </a:r>
            <a:endParaRPr sz="2000">
              <a:latin typeface="Trebuchet MS"/>
              <a:cs typeface="Trebuchet MS"/>
            </a:endParaRPr>
          </a:p>
          <a:p>
            <a:pPr marL="194945" marR="772160">
              <a:lnSpc>
                <a:spcPts val="2160"/>
              </a:lnSpc>
              <a:spcBef>
                <a:spcPts val="90"/>
              </a:spcBef>
            </a:pP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привлечением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студентов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Таганрогского института имени  А.П.Чехова (филиала) РГЭУ РИНХ, специалистов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и педагогов;</a:t>
            </a:r>
            <a:endParaRPr sz="2000">
              <a:latin typeface="Trebuchet MS"/>
              <a:cs typeface="Trebuchet MS"/>
            </a:endParaRPr>
          </a:p>
          <a:p>
            <a:pPr marL="194945" marR="5080" indent="-182880">
              <a:lnSpc>
                <a:spcPct val="88900"/>
              </a:lnSpc>
              <a:spcBef>
                <a:spcPts val="254"/>
              </a:spcBef>
              <a:buClr>
                <a:srgbClr val="C3260C"/>
              </a:buClr>
              <a:buSzPct val="130000"/>
              <a:buFont typeface="Georgia"/>
              <a:buChar char="*"/>
              <a:tabLst>
                <a:tab pos="271780" algn="l"/>
              </a:tabLst>
            </a:pPr>
            <a:r>
              <a:rPr dirty="0"/>
              <a:t>	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создание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условий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и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оказание содействия специалистам, учителям,  воспитателям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в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личностно-профессиональном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росте в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контексте  современных требований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к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коррекционно-воспитательной  деятельности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с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детьми,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имеющими особые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образовательные  потребности;</a:t>
            </a:r>
            <a:endParaRPr sz="2000">
              <a:latin typeface="Trebuchet MS"/>
              <a:cs typeface="Trebuchet MS"/>
            </a:endParaRPr>
          </a:p>
          <a:p>
            <a:pPr marL="194945" marR="852169" indent="-182880">
              <a:lnSpc>
                <a:spcPct val="87800"/>
              </a:lnSpc>
              <a:spcBef>
                <a:spcPts val="320"/>
              </a:spcBef>
              <a:buClr>
                <a:srgbClr val="C3260C"/>
              </a:buClr>
              <a:buSzPct val="130000"/>
              <a:buFont typeface="Georgia"/>
              <a:buChar char="*"/>
              <a:tabLst>
                <a:tab pos="271780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внедрение полученных результатах исследования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в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учебно-  воспитательный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процесс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Таганрогского института имени  А.П.Чехова (филиала) </a:t>
            </a:r>
            <a:r>
              <a:rPr sz="2000" dirty="0">
                <a:solidFill>
                  <a:srgbClr val="3E3E3E"/>
                </a:solidFill>
                <a:latin typeface="Trebuchet MS"/>
                <a:cs typeface="Trebuchet MS"/>
              </a:rPr>
              <a:t>РГЭУ</a:t>
            </a:r>
            <a:r>
              <a:rPr sz="2000" spc="-3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Trebuchet MS"/>
                <a:cs typeface="Trebuchet MS"/>
              </a:rPr>
              <a:t>РИНХ.</a:t>
            </a:r>
            <a:endParaRPr sz="2000">
              <a:latin typeface="Trebuchet MS"/>
              <a:cs typeface="Trebuchet MS"/>
            </a:endParaRPr>
          </a:p>
          <a:p>
            <a:pPr marR="1608455" algn="ctr">
              <a:lnSpc>
                <a:spcPct val="100000"/>
              </a:lnSpc>
              <a:spcBef>
                <a:spcPts val="1964"/>
              </a:spcBef>
            </a:pPr>
            <a:r>
              <a:rPr sz="59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1463" y="4917947"/>
              <a:ext cx="1083563" cy="5181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035" y="4917947"/>
              <a:ext cx="7735823" cy="518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9227" y="5542787"/>
              <a:ext cx="7723631" cy="5181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7454" y="6167627"/>
              <a:ext cx="4375403" cy="51815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702709" y="4245168"/>
            <a:ext cx="340360" cy="824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25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525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43343" y="4534477"/>
            <a:ext cx="6903720" cy="1746250"/>
            <a:chOff x="4043343" y="4534477"/>
            <a:chExt cx="6903720" cy="174625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43343" y="4534477"/>
              <a:ext cx="6903472" cy="4962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1995" y="5269769"/>
              <a:ext cx="6864819" cy="3858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07325" y="5888246"/>
              <a:ext cx="3519909" cy="39217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48460" y="627380"/>
            <a:ext cx="8129905" cy="5010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400" spc="-5" dirty="0"/>
              <a:t>Положение </a:t>
            </a:r>
            <a:r>
              <a:rPr sz="2400" dirty="0"/>
              <a:t>о </a:t>
            </a:r>
            <a:r>
              <a:rPr sz="2400" spc="-5" dirty="0"/>
              <a:t>работе научно-практической</a:t>
            </a:r>
            <a:r>
              <a:rPr sz="2400" spc="35" dirty="0"/>
              <a:t> </a:t>
            </a:r>
            <a:r>
              <a:rPr sz="2400" spc="-10" dirty="0"/>
              <a:t>лаборатории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48460" y="1067816"/>
            <a:ext cx="8167370" cy="28981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595"/>
              </a:lnSpc>
              <a:spcBef>
                <a:spcPts val="120"/>
              </a:spcBef>
            </a:pPr>
            <a:r>
              <a:rPr sz="310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400" dirty="0">
                <a:solidFill>
                  <a:srgbClr val="3E3E3E"/>
                </a:solidFill>
                <a:latin typeface="Trebuchet MS"/>
                <a:cs typeface="Trebuchet MS"/>
              </a:rPr>
              <a:t>План </a:t>
            </a:r>
            <a:r>
              <a:rPr sz="2400" spc="-5" dirty="0">
                <a:solidFill>
                  <a:srgbClr val="3E3E3E"/>
                </a:solidFill>
                <a:latin typeface="Trebuchet MS"/>
                <a:cs typeface="Trebuchet MS"/>
              </a:rPr>
              <a:t>работы лаборатории </a:t>
            </a:r>
            <a:r>
              <a:rPr sz="2400" dirty="0">
                <a:solidFill>
                  <a:srgbClr val="3E3E3E"/>
                </a:solidFill>
                <a:latin typeface="Trebuchet MS"/>
                <a:cs typeface="Trebuchet MS"/>
              </a:rPr>
              <a:t>и</a:t>
            </a:r>
            <a:r>
              <a:rPr sz="2400" spc="3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Trebuchet MS"/>
                <a:cs typeface="Trebuchet MS"/>
              </a:rPr>
              <a:t>отчет</a:t>
            </a:r>
            <a:endParaRPr sz="2400">
              <a:latin typeface="Trebuchet MS"/>
              <a:cs typeface="Trebuchet MS"/>
            </a:endParaRPr>
          </a:p>
          <a:p>
            <a:pPr marL="194945" marR="5080" indent="-182880">
              <a:lnSpc>
                <a:spcPct val="89300"/>
              </a:lnSpc>
              <a:spcBef>
                <a:spcPts val="270"/>
              </a:spcBef>
            </a:pPr>
            <a:r>
              <a:rPr sz="31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400" spc="-5" dirty="0">
                <a:solidFill>
                  <a:srgbClr val="3E3E3E"/>
                </a:solidFill>
                <a:latin typeface="Trebuchet MS"/>
                <a:cs typeface="Trebuchet MS"/>
              </a:rPr>
              <a:t>Приказ </a:t>
            </a:r>
            <a:r>
              <a:rPr sz="2400" dirty="0">
                <a:solidFill>
                  <a:srgbClr val="3E3E3E"/>
                </a:solidFill>
                <a:latin typeface="Trebuchet MS"/>
                <a:cs typeface="Trebuchet MS"/>
              </a:rPr>
              <a:t>о </a:t>
            </a:r>
            <a:r>
              <a:rPr sz="2400" spc="-5" dirty="0">
                <a:solidFill>
                  <a:srgbClr val="3E3E3E"/>
                </a:solidFill>
                <a:latin typeface="Trebuchet MS"/>
                <a:cs typeface="Trebuchet MS"/>
              </a:rPr>
              <a:t>создании областной инновационной площадки  </a:t>
            </a:r>
            <a:r>
              <a:rPr sz="2400" dirty="0">
                <a:solidFill>
                  <a:srgbClr val="3E3E3E"/>
                </a:solidFill>
                <a:latin typeface="Trebuchet MS"/>
                <a:cs typeface="Trebuchet MS"/>
              </a:rPr>
              <a:t>на </a:t>
            </a:r>
            <a:r>
              <a:rPr sz="2400" spc="-5" dirty="0">
                <a:solidFill>
                  <a:srgbClr val="3E3E3E"/>
                </a:solidFill>
                <a:latin typeface="Trebuchet MS"/>
                <a:cs typeface="Trebuchet MS"/>
              </a:rPr>
              <a:t>базе </a:t>
            </a:r>
            <a:r>
              <a:rPr sz="2400" dirty="0">
                <a:solidFill>
                  <a:srgbClr val="3E3E3E"/>
                </a:solidFill>
                <a:latin typeface="Trebuchet MS"/>
                <a:cs typeface="Trebuchet MS"/>
              </a:rPr>
              <a:t>МАОУ </a:t>
            </a:r>
            <a:r>
              <a:rPr sz="2400" spc="-5" dirty="0">
                <a:solidFill>
                  <a:srgbClr val="3E3E3E"/>
                </a:solidFill>
                <a:latin typeface="Trebuchet MS"/>
                <a:cs typeface="Trebuchet MS"/>
              </a:rPr>
              <a:t>«Школа </a:t>
            </a:r>
            <a:r>
              <a:rPr sz="2400" dirty="0">
                <a:solidFill>
                  <a:srgbClr val="3E3E3E"/>
                </a:solidFill>
                <a:latin typeface="Trebuchet MS"/>
                <a:cs typeface="Trebuchet MS"/>
              </a:rPr>
              <a:t>96 </a:t>
            </a:r>
            <a:r>
              <a:rPr sz="2400" spc="-5" dirty="0">
                <a:solidFill>
                  <a:srgbClr val="3E3E3E"/>
                </a:solidFill>
                <a:latin typeface="Trebuchet MS"/>
                <a:cs typeface="Trebuchet MS"/>
              </a:rPr>
              <a:t>Эврика-Развитие» города  Ростова-на-Дону «Разработка </a:t>
            </a:r>
            <a:r>
              <a:rPr sz="2400" dirty="0">
                <a:solidFill>
                  <a:srgbClr val="3E3E3E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3E3E3E"/>
                </a:solidFill>
                <a:latin typeface="Trebuchet MS"/>
                <a:cs typeface="Trebuchet MS"/>
              </a:rPr>
              <a:t>апробация моделей  инклюзии детей со сложными сочетанными  нарушениями, включая </a:t>
            </a:r>
            <a:r>
              <a:rPr sz="2400" spc="-10" dirty="0">
                <a:solidFill>
                  <a:srgbClr val="3E3E3E"/>
                </a:solidFill>
                <a:latin typeface="Trebuchet MS"/>
                <a:cs typeface="Trebuchet MS"/>
              </a:rPr>
              <a:t>расстройства </a:t>
            </a:r>
            <a:r>
              <a:rPr sz="2400" spc="-5" dirty="0">
                <a:solidFill>
                  <a:srgbClr val="3E3E3E"/>
                </a:solidFill>
                <a:latin typeface="Trebuchet MS"/>
                <a:cs typeface="Trebuchet MS"/>
              </a:rPr>
              <a:t>аутистического  спектра, </a:t>
            </a:r>
            <a:r>
              <a:rPr sz="2400" dirty="0">
                <a:solidFill>
                  <a:srgbClr val="3E3E3E"/>
                </a:solidFill>
                <a:latin typeface="Trebuchet MS"/>
                <a:cs typeface="Trebuchet MS"/>
              </a:rPr>
              <a:t>в </a:t>
            </a:r>
            <a:r>
              <a:rPr sz="2400" spc="-5" dirty="0">
                <a:solidFill>
                  <a:srgbClr val="3E3E3E"/>
                </a:solidFill>
                <a:latin typeface="Trebuchet MS"/>
                <a:cs typeface="Trebuchet MS"/>
              </a:rPr>
              <a:t>условиях муниципальной образовательной  среды»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8243" y="4978907"/>
              <a:ext cx="1214627" cy="579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4963" y="4978907"/>
              <a:ext cx="6853425" cy="5791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9919" y="5679947"/>
              <a:ext cx="4358639" cy="5791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656733" y="4223832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64226" y="4548759"/>
            <a:ext cx="5879465" cy="1257300"/>
            <a:chOff x="5064226" y="4548759"/>
            <a:chExt cx="5879465" cy="125730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4226" y="4548759"/>
              <a:ext cx="5878766" cy="5557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9264" y="5249799"/>
              <a:ext cx="3594414" cy="55575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48460" y="647192"/>
            <a:ext cx="483044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800" spc="-5" dirty="0"/>
              <a:t>научно-исследовательское,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8460" y="1197356"/>
            <a:ext cx="4426585" cy="11303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800" spc="-5" dirty="0">
                <a:solidFill>
                  <a:srgbClr val="3E3E3E"/>
                </a:solidFill>
                <a:latin typeface="Trebuchet MS"/>
                <a:cs typeface="Trebuchet MS"/>
              </a:rPr>
              <a:t>методическое,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spc="-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800" spc="-5" dirty="0">
                <a:solidFill>
                  <a:srgbClr val="3E3E3E"/>
                </a:solidFill>
                <a:latin typeface="Trebuchet MS"/>
                <a:cs typeface="Trebuchet MS"/>
              </a:rPr>
              <a:t>учебно-консультативное.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7787" y="4855463"/>
              <a:ext cx="5597651" cy="4556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4607" y="4855463"/>
              <a:ext cx="728471" cy="4556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80930" y="4855463"/>
              <a:ext cx="2113787" cy="455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33888" y="4855463"/>
              <a:ext cx="728471" cy="455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6891" y="5404103"/>
              <a:ext cx="5047487" cy="455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3547" y="5404103"/>
              <a:ext cx="3592067" cy="4556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99802" y="5952743"/>
              <a:ext cx="2162555" cy="4556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585360" y="4263456"/>
            <a:ext cx="30162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0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endParaRPr sz="46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37343" y="4519815"/>
            <a:ext cx="7330440" cy="1532890"/>
            <a:chOff x="3637343" y="4519815"/>
            <a:chExt cx="7330440" cy="153289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2703" y="4519815"/>
              <a:ext cx="4834653" cy="4353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79258" y="4702647"/>
              <a:ext cx="118093" cy="524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91389" y="4617593"/>
              <a:ext cx="1507327" cy="3375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38538" y="4702647"/>
              <a:ext cx="118093" cy="524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37343" y="5165344"/>
              <a:ext cx="4297222" cy="3279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4005" y="5165344"/>
              <a:ext cx="2843320" cy="3384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10260" y="5617095"/>
              <a:ext cx="1541175" cy="435317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648460" y="639572"/>
            <a:ext cx="7823834" cy="16510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5580" marR="5080" indent="-182880">
              <a:lnSpc>
                <a:spcPct val="88900"/>
              </a:lnSpc>
              <a:spcBef>
                <a:spcPts val="484"/>
              </a:spcBef>
            </a:pPr>
            <a:r>
              <a:rPr sz="285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dirty="0"/>
              <a:t>Проведение </a:t>
            </a:r>
            <a:r>
              <a:rPr spc="-5" dirty="0"/>
              <a:t>научно - </a:t>
            </a:r>
            <a:r>
              <a:rPr spc="-10" dirty="0"/>
              <a:t>экспериментальных исследований:  ежегодно </a:t>
            </a:r>
            <a:r>
              <a:rPr spc="-5" dirty="0"/>
              <a:t>выполняются курсовые работы и </a:t>
            </a:r>
            <a:r>
              <a:rPr spc="-10" dirty="0"/>
              <a:t>выпускные  </a:t>
            </a:r>
            <a:r>
              <a:rPr spc="-5" dirty="0"/>
              <a:t>квалификационные работы студентами по </a:t>
            </a:r>
            <a:r>
              <a:rPr spc="-10" dirty="0"/>
              <a:t>предложенной  </a:t>
            </a:r>
            <a:r>
              <a:rPr spc="-5" dirty="0"/>
              <a:t>тематике, </a:t>
            </a:r>
            <a:r>
              <a:rPr spc="-10" dirty="0"/>
              <a:t>направленной </a:t>
            </a:r>
            <a:r>
              <a:rPr spc="-5" dirty="0"/>
              <a:t>на </a:t>
            </a:r>
            <a:r>
              <a:rPr spc="-10" dirty="0"/>
              <a:t>методическое сопровождение  обучения </a:t>
            </a:r>
            <a:r>
              <a:rPr spc="-5" dirty="0"/>
              <a:t>детей с</a:t>
            </a:r>
            <a:r>
              <a:rPr spc="25" dirty="0"/>
              <a:t> </a:t>
            </a:r>
            <a:r>
              <a:rPr spc="-5" dirty="0"/>
              <a:t>ОВЗ.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48460" y="2253488"/>
            <a:ext cx="8173720" cy="175641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94945" marR="5080" indent="-182880">
              <a:lnSpc>
                <a:spcPct val="87800"/>
              </a:lnSpc>
              <a:spcBef>
                <a:spcPts val="520"/>
              </a:spcBef>
            </a:pPr>
            <a:r>
              <a:rPr sz="2850" spc="2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200" spc="25" dirty="0">
                <a:solidFill>
                  <a:srgbClr val="3E3E3E"/>
                </a:solidFill>
                <a:latin typeface="Trebuchet MS"/>
                <a:cs typeface="Trebuchet MS"/>
              </a:rPr>
              <a:t>За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время существования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лаборатории более 20 студентов 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очного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и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заочного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отделения проводили экспериментальные 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исследования.</a:t>
            </a:r>
            <a:endParaRPr sz="2200">
              <a:latin typeface="Trebuchet MS"/>
              <a:cs typeface="Trebuchet MS"/>
            </a:endParaRPr>
          </a:p>
          <a:p>
            <a:pPr marL="194945" marR="25400" indent="-182880">
              <a:lnSpc>
                <a:spcPct val="85800"/>
              </a:lnSpc>
              <a:spcBef>
                <a:spcPts val="400"/>
              </a:spcBef>
            </a:pPr>
            <a:r>
              <a:rPr sz="2850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3E3E3E"/>
                </a:solidFill>
                <a:latin typeface="Trebuchet MS"/>
                <a:cs typeface="Trebuchet MS"/>
              </a:rPr>
              <a:t>Результаты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исследования опубликованы в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научных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статьях в  различных сборниках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научных</a:t>
            </a:r>
            <a:r>
              <a:rPr sz="2200" spc="5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трудов.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567" y="4660391"/>
              <a:ext cx="618743" cy="256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5367" y="4660391"/>
              <a:ext cx="3493007" cy="256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4430" y="4660391"/>
              <a:ext cx="406907" cy="2560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7394" y="4660391"/>
              <a:ext cx="4238243" cy="2560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2676" y="4965191"/>
              <a:ext cx="7537703" cy="2560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845225" y="4397568"/>
            <a:ext cx="7776845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60"/>
              </a:lnSpc>
              <a:tabLst>
                <a:tab pos="332105" algn="l"/>
              </a:tabLst>
            </a:pPr>
            <a:r>
              <a:rPr sz="2550" dirty="0">
                <a:solidFill>
                  <a:srgbClr val="C3260C"/>
                </a:solidFill>
                <a:latin typeface="Georgia"/>
                <a:cs typeface="Georgia"/>
              </a:rPr>
              <a:t>*	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VI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ВСЕРОССИЙСКАЯ НАУЧНО-ПРАКТИЧЕСКАЯ</a:t>
            </a:r>
            <a:r>
              <a:rPr sz="20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КОНФЕРЕНЦИЯ</a:t>
            </a:r>
            <a:endParaRPr sz="2000">
              <a:latin typeface="Trebuchet MS"/>
              <a:cs typeface="Trebuchet MS"/>
            </a:endParaRPr>
          </a:p>
          <a:p>
            <a:pPr marL="434340">
              <a:lnSpc>
                <a:spcPts val="2345"/>
              </a:lnSpc>
            </a:pP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УЧАЩИХСЯ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МЛАДШИХ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КЛАССОВ «ПЕРВЫЕ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ШАГИ В</a:t>
            </a:r>
            <a:r>
              <a:rPr sz="20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НАУКУ»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8460" y="673099"/>
            <a:ext cx="8128634" cy="21202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94945" marR="5080" indent="-182880">
              <a:lnSpc>
                <a:spcPct val="99000"/>
              </a:lnSpc>
              <a:spcBef>
                <a:spcPts val="140"/>
              </a:spcBef>
            </a:pPr>
            <a:r>
              <a:rPr sz="2850" spc="45" dirty="0">
                <a:solidFill>
                  <a:srgbClr val="C3260C"/>
                </a:solidFill>
                <a:latin typeface="Georgia"/>
                <a:cs typeface="Georgia"/>
              </a:rPr>
              <a:t>*</a:t>
            </a:r>
            <a:r>
              <a:rPr sz="2200" spc="45" dirty="0">
                <a:solidFill>
                  <a:srgbClr val="3E3E3E"/>
                </a:solidFill>
                <a:latin typeface="Trebuchet MS"/>
                <a:cs typeface="Trebuchet MS"/>
              </a:rPr>
              <a:t>В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Таганрогском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институте имени А. П.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Чехова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(филиале) 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ФГБОУ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ВО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«РГЭУ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(РИНХ)» 2 ноября прошла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VI Всероссийская 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научно-практическая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конференция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учащихся младших 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классов «Первые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шаги в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науку».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В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конференции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приняли  участие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обучающиеся коррекционных классов </a:t>
            </a:r>
            <a:r>
              <a:rPr sz="2200" spc="-5" dirty="0">
                <a:solidFill>
                  <a:srgbClr val="3E3E3E"/>
                </a:solidFill>
                <a:latin typeface="Trebuchet MS"/>
                <a:cs typeface="Trebuchet MS"/>
              </a:rPr>
              <a:t>МАОУ «Школа  96 Эврика-Развитие» города</a:t>
            </a:r>
            <a:r>
              <a:rPr sz="2200" spc="7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3E3E3E"/>
                </a:solidFill>
                <a:latin typeface="Trebuchet MS"/>
                <a:cs typeface="Trebuchet MS"/>
              </a:rPr>
              <a:t>Ростова-на-Дону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1755" y="4660391"/>
              <a:ext cx="3022091" cy="256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9903" y="4660391"/>
              <a:ext cx="406907" cy="256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2867" y="4660391"/>
              <a:ext cx="4291583" cy="2560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9295" y="4965191"/>
              <a:ext cx="6769607" cy="2560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04959" y="4965191"/>
              <a:ext cx="406907" cy="2560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97923" y="4965191"/>
              <a:ext cx="1810511" cy="2560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1055" y="5269991"/>
              <a:ext cx="1764791" cy="2560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1903" y="5269991"/>
              <a:ext cx="406907" cy="2560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44867" y="5269991"/>
              <a:ext cx="649223" cy="2560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0147" y="5269991"/>
              <a:ext cx="406907" cy="2560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73111" y="5269991"/>
              <a:ext cx="1010411" cy="25603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648460" y="700531"/>
            <a:ext cx="9243060" cy="46380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5580" marR="1017905" indent="-182880">
              <a:lnSpc>
                <a:spcPct val="78700"/>
              </a:lnSpc>
              <a:spcBef>
                <a:spcPts val="170"/>
              </a:spcBef>
            </a:pPr>
            <a:r>
              <a:rPr sz="2450" spc="10" dirty="0">
                <a:solidFill>
                  <a:srgbClr val="C3260C"/>
                </a:solidFill>
                <a:latin typeface="Georgia"/>
                <a:cs typeface="Georgia"/>
              </a:rPr>
              <a:t>*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Участники конференции 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«Семейная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наука» дошкольники и школьники  из Ростова-на-Дону, Борисоглебска, Краснодарского края, республики  Татарстан, Самарской области, 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средней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общеобразовательной школы  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при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Посольстве России в</a:t>
            </a:r>
            <a:r>
              <a:rPr sz="1900" spc="7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Гвинее.</a:t>
            </a:r>
            <a:endParaRPr sz="1900">
              <a:latin typeface="Trebuchet MS"/>
              <a:cs typeface="Trebuchet MS"/>
            </a:endParaRPr>
          </a:p>
          <a:p>
            <a:pPr marL="194945" marR="965835" indent="-182880">
              <a:lnSpc>
                <a:spcPct val="79000"/>
              </a:lnSpc>
              <a:spcBef>
                <a:spcPts val="370"/>
              </a:spcBef>
            </a:pPr>
            <a:r>
              <a:rPr sz="2450" spc="10" dirty="0">
                <a:solidFill>
                  <a:srgbClr val="C3260C"/>
                </a:solidFill>
                <a:latin typeface="Georgia"/>
                <a:cs typeface="Georgia"/>
              </a:rPr>
              <a:t>*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7 декабря научно-практическая конференция проходила сразу на двух  площадках: в 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Таганроге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и Ростове-на-Дону. Ростовская площадка была  представлена школами 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№№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3, 6, 30, 34, 56, 65, 76, 90, 93, 96, 99, 100,  104, 107, кроме того, из школ 30 и 96 поступили исследовательские  работы</a:t>
            </a:r>
            <a:r>
              <a:rPr sz="1900" spc="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дошкольников.</a:t>
            </a:r>
            <a:endParaRPr sz="1900">
              <a:latin typeface="Trebuchet MS"/>
              <a:cs typeface="Trebuchet MS"/>
            </a:endParaRPr>
          </a:p>
          <a:p>
            <a:pPr marL="194945" marR="978535" indent="-182880">
              <a:lnSpc>
                <a:spcPct val="78700"/>
              </a:lnSpc>
              <a:spcBef>
                <a:spcPts val="375"/>
              </a:spcBef>
            </a:pPr>
            <a:r>
              <a:rPr sz="2450" spc="10" dirty="0">
                <a:solidFill>
                  <a:srgbClr val="C3260C"/>
                </a:solidFill>
                <a:latin typeface="Georgia"/>
                <a:cs typeface="Georgia"/>
              </a:rPr>
              <a:t>*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На конференции выступили обучающиеся двух коррекционных</a:t>
            </a:r>
            <a:r>
              <a:rPr sz="1900" spc="-15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классов  для </a:t>
            </a:r>
            <a:r>
              <a:rPr sz="1900" spc="-10" dirty="0">
                <a:solidFill>
                  <a:srgbClr val="3E3E3E"/>
                </a:solidFill>
                <a:latin typeface="Trebuchet MS"/>
                <a:cs typeface="Trebuchet MS"/>
              </a:rPr>
              <a:t>детей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с аутизмом. Исследовательские работы о сказках Корнея  Чуковского, детских обязанностях и окраске птиц были подготовлены  и представлены вместе с</a:t>
            </a:r>
            <a:r>
              <a:rPr sz="1900" spc="7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3E3E3E"/>
                </a:solidFill>
                <a:latin typeface="Trebuchet MS"/>
                <a:cs typeface="Trebuchet MS"/>
              </a:rPr>
              <a:t>родителями.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rebuchet MS"/>
              <a:cs typeface="Trebuchet MS"/>
            </a:endParaRPr>
          </a:p>
          <a:p>
            <a:pPr marL="1570355">
              <a:lnSpc>
                <a:spcPts val="3005"/>
              </a:lnSpc>
              <a:tabLst>
                <a:tab pos="1890395" algn="l"/>
              </a:tabLst>
            </a:pPr>
            <a:r>
              <a:rPr sz="2550" dirty="0">
                <a:solidFill>
                  <a:srgbClr val="C3260C"/>
                </a:solidFill>
                <a:latin typeface="Georgia"/>
                <a:cs typeface="Georgia"/>
              </a:rPr>
              <a:t>*	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ПРОВЕДЕНИЕ НАУЧНО-ПРАКТИЧЕСКОЙ</a:t>
            </a:r>
            <a:r>
              <a:rPr sz="20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КОНФЕРЕНЦИИ</a:t>
            </a:r>
            <a:endParaRPr sz="2000">
              <a:latin typeface="Trebuchet MS"/>
              <a:cs typeface="Trebuchet MS"/>
            </a:endParaRPr>
          </a:p>
          <a:p>
            <a:pPr marL="3909695" marR="5080" indent="-2652395">
              <a:lnSpc>
                <a:spcPts val="2400"/>
              </a:lnSpc>
              <a:spcBef>
                <a:spcPts val="25"/>
              </a:spcBef>
            </a:pP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«СЕМЕЙНАЯ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НАУКА» НА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БАЗЕ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«ШКОЛЫ №96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ЭВРИКА-РАЗВИТИЕ» 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Г.</a:t>
            </a:r>
            <a:r>
              <a:rPr sz="20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РОСТОВА-НА-ДОНУ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3552" y="4636008"/>
              <a:ext cx="7304519" cy="231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2507" y="4910327"/>
              <a:ext cx="7246617" cy="2316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3867" y="5184647"/>
              <a:ext cx="8348471" cy="2316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8039" y="5458967"/>
              <a:ext cx="7115554" cy="2316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8720" y="5733287"/>
              <a:ext cx="3785615" cy="23164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883401" y="4399091"/>
            <a:ext cx="8018780" cy="139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>
              <a:lnSpc>
                <a:spcPts val="2310"/>
              </a:lnSpc>
              <a:tabLst>
                <a:tab pos="532130" algn="l"/>
              </a:tabLst>
            </a:pPr>
            <a:r>
              <a:rPr sz="2300" dirty="0">
                <a:solidFill>
                  <a:srgbClr val="C3260C"/>
                </a:solidFill>
                <a:latin typeface="Georgia"/>
                <a:cs typeface="Georgia"/>
              </a:rPr>
              <a:t>*	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СЕМИНАР НА БАЗЕ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ОБЛАСТНОЙ ИННОВАЦИОННОЙ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ПЛОЩАДКИ</a:t>
            </a:r>
            <a:endParaRPr sz="1800">
              <a:latin typeface="Trebuchet MS"/>
              <a:cs typeface="Trebuchet MS"/>
            </a:endParaRPr>
          </a:p>
          <a:p>
            <a:pPr marL="12700" marR="5080" indent="-635" algn="ctr">
              <a:lnSpc>
                <a:spcPts val="2160"/>
              </a:lnSpc>
              <a:spcBef>
                <a:spcPts val="20"/>
              </a:spcBef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«РАЗРАБОТКА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И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АПРОБАЦИЯ МОДЕЛЕЙ ИНКЛЮЗИИ ДЕТЕЙ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СО 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СЛОЖНЫМИ СОЧЕТАННЫМИ НАРУШЕНИЯМИ,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ВКЛЮЧАЯ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РАССТРОЙСТВА  АУТИСТИЧЕСКОГО СПЕКТРА,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В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УСЛОВИЯХ МУНИЦИПАЛЬНОЙ  ОБРАЗОВАТЕЛЬНОЙ</a:t>
            </a:r>
            <a:r>
              <a:rPr sz="18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СИСТЕМЫ»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8460" y="712723"/>
            <a:ext cx="8300720" cy="29972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94945" marR="5080" indent="-182880">
              <a:lnSpc>
                <a:spcPct val="78700"/>
              </a:lnSpc>
              <a:spcBef>
                <a:spcPts val="145"/>
              </a:spcBef>
            </a:pPr>
            <a:r>
              <a:rPr sz="1950" dirty="0">
                <a:solidFill>
                  <a:srgbClr val="C3260C"/>
                </a:solidFill>
                <a:latin typeface="Georgia"/>
                <a:cs typeface="Georgia"/>
              </a:rPr>
              <a:t>*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23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ноября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2019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г.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на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базе областной инновационной площадки «Разработка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и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апробация  моделей инклюзии детей со сложными сочетанными нарушениями, включая расстройства  аутистического спектра,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в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условиях муниципальной образовательной системы»  (руководитель – канд. пед.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н,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доцент кафедры общей педагогики Виневская А.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В.) в</a:t>
            </a:r>
            <a:r>
              <a:rPr sz="1500" spc="14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МАОУ</a:t>
            </a:r>
            <a:endParaRPr sz="1500">
              <a:latin typeface="Trebuchet MS"/>
              <a:cs typeface="Trebuchet MS"/>
            </a:endParaRPr>
          </a:p>
          <a:p>
            <a:pPr marL="194945" marR="89535">
              <a:lnSpc>
                <a:spcPct val="80000"/>
              </a:lnSpc>
            </a:pP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«Школа № 96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Эврика-Развитие» прошла форсайт-сессия «Обеспечение условий для  обучения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и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воспитания детей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с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особыми образовательными потребностями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в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условиях  муниципальной общеобразовательной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школы». В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мероприятии приняли участие  директора школ, заведующие дошкольных организаций Ворошиловского района,  заместители руководителей образовательных организаций, педагоги-психологи.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С 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приветственными словами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к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ним обратились депутат Городской Думы г. Ростова-на-Дону  Артур Леонидович Исаков, заместитель начальника Управления образования г. Ростова-  на-Дону Маргарита Викторовна Распевалова, начальник МКУ «Отдел образования  Ворошиловского района» Ирина Юрьевна Микова, методист по физической культуре  Ростовского института повышения квалификации, канд. пед. 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н,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доцент Лариса  Михайловна Певицина, член правления ростовского городского общества</a:t>
            </a:r>
            <a:r>
              <a:rPr sz="1500" spc="9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инвалидов</a:t>
            </a:r>
            <a:endParaRPr sz="1500">
              <a:latin typeface="Trebuchet MS"/>
              <a:cs typeface="Trebuchet MS"/>
            </a:endParaRPr>
          </a:p>
          <a:p>
            <a:pPr marL="194945">
              <a:lnSpc>
                <a:spcPts val="1440"/>
              </a:lnSpc>
            </a:pP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«Надежда» Крюков Роман</a:t>
            </a:r>
            <a:r>
              <a:rPr sz="150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3E3E3E"/>
                </a:solidFill>
                <a:latin typeface="Trebuchet MS"/>
                <a:cs typeface="Trebuchet MS"/>
              </a:rPr>
              <a:t>Александрович.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6C7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780</Words>
  <Application>Microsoft Office PowerPoint</Application>
  <PresentationFormat>Произвольный</PresentationFormat>
  <Paragraphs>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Trebuchet MS</vt:lpstr>
      <vt:lpstr>Times New Roman</vt:lpstr>
      <vt:lpstr>Calibri</vt:lpstr>
      <vt:lpstr>Georgia</vt:lpstr>
      <vt:lpstr>Office Theme</vt:lpstr>
      <vt:lpstr>Министерство  науки и высшего образования Российской Федерации Таганрогский институт имени А. П. Чехова (филиал)   ФГБОУ ВО «Ростовский государственный экономический  университет (РИНХ)»      Отчет о работе  лаборатории  «Особый ребенок» </vt:lpstr>
      <vt:lpstr>Слайд 2</vt:lpstr>
      <vt:lpstr>Слайд 3</vt:lpstr>
      <vt:lpstr>*Положение о работе научно-практической лаборатории</vt:lpstr>
      <vt:lpstr>*научно-исследовательское,</vt:lpstr>
      <vt:lpstr>*Проведение научно - экспериментальных исследований:  ежегодно выполняются курсовые работы и выпускные  квалификационные работы студентами по предложенной  тематике, направленной на методическое сопровождение  обучения детей с ОВЗ.</vt:lpstr>
      <vt:lpstr>Слайд 7</vt:lpstr>
      <vt:lpstr>Слайд 8</vt:lpstr>
      <vt:lpstr>Слайд 9</vt:lpstr>
      <vt:lpstr>Слайд 10</vt:lpstr>
      <vt:lpstr>*Поданы заявки на конкурсы:</vt:lpstr>
      <vt:lpstr>*Оказание методической помощи педагогам Ворошиловского  района города Ростова-на-Дону и разработка инновационных  программ:</vt:lpstr>
      <vt:lpstr>Слайд 13</vt:lpstr>
      <vt:lpstr>Слайд 14</vt:lpstr>
      <vt:lpstr>Слайд 15</vt:lpstr>
      <vt:lpstr>Слайд 16</vt:lpstr>
      <vt:lpstr>Слайд 17</vt:lpstr>
      <vt:lpstr>* Беседы:</vt:lpstr>
      <vt:lpstr>Слайд 19</vt:lpstr>
      <vt:lpstr>Слайд 20</vt:lpstr>
      <vt:lpstr>Слайд 21</vt:lpstr>
      <vt:lpstr>*Реализует следующую задачу – формирование у студентов  профессиональных умений работать с детьми, имеющими  различные нарушения развития.</vt:lpstr>
      <vt:lpstr>*Результаты деятельности лаборатории: *МАОУ «Школа 96 Эврика-Развитие» города Ростова-на-Дону является базовой  городской площадкой по обучению детей с РАС.</vt:lpstr>
      <vt:lpstr>*Спасибо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Окказиональное употребление фразеологизмов в рассказах А.П. Чехова</dc:title>
  <dc:creator>Андрей Нарушевич</dc:creator>
  <cp:lastModifiedBy>Женя</cp:lastModifiedBy>
  <cp:revision>1</cp:revision>
  <dcterms:created xsi:type="dcterms:W3CDTF">2020-05-22T21:29:31Z</dcterms:created>
  <dcterms:modified xsi:type="dcterms:W3CDTF">2020-06-01T07:51:58Z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2020-05-29T00:00:00Z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2020-05-22T00:00:00Z</vt:filetime>
  </property>
</Properties>
</file>