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8" r:id="rId2"/>
    <p:sldId id="269" r:id="rId3"/>
    <p:sldId id="270" r:id="rId4"/>
    <p:sldId id="309" r:id="rId5"/>
    <p:sldId id="310" r:id="rId6"/>
    <p:sldId id="305" r:id="rId7"/>
    <p:sldId id="271" r:id="rId8"/>
    <p:sldId id="319" r:id="rId9"/>
    <p:sldId id="321" r:id="rId10"/>
    <p:sldId id="285" r:id="rId11"/>
    <p:sldId id="282" r:id="rId12"/>
    <p:sldId id="281" r:id="rId13"/>
    <p:sldId id="284" r:id="rId14"/>
    <p:sldId id="295" r:id="rId15"/>
    <p:sldId id="291" r:id="rId16"/>
    <p:sldId id="288" r:id="rId17"/>
    <p:sldId id="290" r:id="rId18"/>
    <p:sldId id="318" r:id="rId19"/>
    <p:sldId id="314" r:id="rId20"/>
    <p:sldId id="301" r:id="rId21"/>
    <p:sldId id="26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2153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708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73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443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8212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911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214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28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953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735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4932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4816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hyperlink" Target="http://foto.tgpi.ru/news/2019/11_06/3/2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oto.tgpi.ru/news/2019/11_06/3/20.jpg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://foto.tgpi.ru/news/2019/11_06/3/13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foto.tgpi.ru/news/2019/10_02/3/05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2B213C-CFAC-4797-A05E-209C19238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1826687"/>
            <a:ext cx="10058400" cy="24984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Министерство науки и высшего </a:t>
            </a:r>
            <a:r>
              <a:rPr lang="ru-RU" sz="1600" b="1" dirty="0"/>
              <a:t>образования </a:t>
            </a:r>
            <a:r>
              <a:rPr lang="ru-RU" sz="1600" b="1" dirty="0" smtClean="0"/>
              <a:t>Российской </a:t>
            </a:r>
            <a:r>
              <a:rPr lang="ru-RU" sz="1600" b="1" dirty="0"/>
              <a:t>Федерации</a:t>
            </a:r>
            <a:br>
              <a:rPr lang="ru-RU" sz="1600" b="1" dirty="0"/>
            </a:br>
            <a:r>
              <a:rPr lang="ru-RU" sz="1600" b="1" dirty="0"/>
              <a:t>Таганрогский институт имени А. П. Чехова (филиал)  </a:t>
            </a:r>
            <a:br>
              <a:rPr lang="ru-RU" sz="1600" b="1" dirty="0"/>
            </a:br>
            <a:r>
              <a:rPr lang="ru-RU" sz="1600" b="1" dirty="0"/>
              <a:t>ФГБОУ ВО «Ростовский государственный экономический  университет (РИНХ)»</a:t>
            </a:r>
            <a:br>
              <a:rPr lang="ru-RU" sz="1600" b="1" dirty="0"/>
            </a:br>
            <a:r>
              <a:rPr lang="ru-RU" sz="4400" b="1" dirty="0"/>
              <a:t>  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400" b="1" dirty="0" smtClean="0"/>
              <a:t>Отчет о работе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100" dirty="0" smtClean="0">
                <a:solidFill>
                  <a:schemeClr val="tx1"/>
                </a:solidFill>
              </a:rPr>
              <a:t>н</a:t>
            </a:r>
            <a:r>
              <a:rPr lang="ru-RU" altLang="ru-RU" sz="3100" dirty="0" smtClean="0">
                <a:solidFill>
                  <a:schemeClr val="tx1"/>
                </a:solidFill>
              </a:rPr>
              <a:t>аучно-исследовательской лаборатории </a:t>
            </a:r>
            <a:r>
              <a:rPr lang="ru-RU" altLang="ru-RU" sz="3100" dirty="0">
                <a:solidFill>
                  <a:schemeClr val="tx1"/>
                </a:solidFill>
              </a:rPr>
              <a:t>«Детство. Одаренность. Развитие»</a:t>
            </a:r>
            <a:r>
              <a:rPr lang="ru-RU" sz="3100" dirty="0">
                <a:solidFill>
                  <a:schemeClr val="tx1"/>
                </a:solidFill>
              </a:rPr>
              <a:t> </a:t>
            </a:r>
            <a:r>
              <a:rPr lang="ru-RU" sz="3100" dirty="0"/>
              <a:t/>
            </a:r>
            <a:br>
              <a:rPr lang="ru-RU" sz="3100" dirty="0"/>
            </a:br>
            <a:endParaRPr lang="ru-RU" sz="31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2120CCF-CFC4-40C3-8B4B-21FAAC8C2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9281" y="4596714"/>
            <a:ext cx="10058400" cy="135949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schemeClr val="tx1"/>
                </a:solidFill>
              </a:rPr>
              <a:t>И.Е. </a:t>
            </a:r>
            <a:r>
              <a:rPr lang="ru-RU" sz="2200" b="1" dirty="0" err="1" smtClean="0">
                <a:solidFill>
                  <a:schemeClr val="tx1"/>
                </a:solidFill>
              </a:rPr>
              <a:t>Буршит</a:t>
            </a:r>
            <a:r>
              <a:rPr lang="ru-RU" sz="2200" b="1" dirty="0" smtClean="0">
                <a:solidFill>
                  <a:schemeClr val="tx1"/>
                </a:solidFill>
              </a:rPr>
              <a:t>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schemeClr val="tx1"/>
                </a:solidFill>
              </a:rPr>
              <a:t>Руководитель </a:t>
            </a:r>
            <a:r>
              <a:rPr lang="ru-RU" b="1" dirty="0">
                <a:solidFill>
                  <a:schemeClr val="tx1"/>
                </a:solidFill>
              </a:rPr>
              <a:t>н</a:t>
            </a:r>
            <a:r>
              <a:rPr lang="ru-RU" altLang="ru-RU" b="1" dirty="0">
                <a:solidFill>
                  <a:schemeClr val="tx1"/>
                </a:solidFill>
              </a:rPr>
              <a:t>аучно-исследовательской лаборатории «Детство. Одаренность. Развитие»</a:t>
            </a:r>
            <a:r>
              <a:rPr lang="ru-RU" b="1" dirty="0">
                <a:solidFill>
                  <a:schemeClr val="tx1"/>
                </a:solidFill>
              </a:rPr>
              <a:t> </a:t>
            </a:r>
            <a:r>
              <a:rPr lang="ru-RU" sz="2200" b="1" dirty="0" smtClean="0">
                <a:solidFill>
                  <a:schemeClr val="tx1"/>
                </a:solidFill>
              </a:rPr>
              <a:t>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schemeClr val="tx1"/>
                </a:solidFill>
              </a:rPr>
              <a:t> к.п.н., доцент кафедры общей педагогики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 </a:t>
            </a:r>
            <a:endParaRPr lang="ru-RU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E4C2646-D00B-4149-B25C-DCA71CD911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722" y="168430"/>
            <a:ext cx="1444877" cy="1658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D317D9E-007A-4776-9F85-87E2FB1A8B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16353" y="316033"/>
            <a:ext cx="1673864" cy="15106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32" y="5785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Готовимся </a:t>
            </a:r>
            <a:r>
              <a:rPr lang="ru-RU" sz="4000" b="1" dirty="0" smtClean="0">
                <a:solidFill>
                  <a:schemeClr val="tx1"/>
                </a:solidFill>
              </a:rPr>
              <a:t>к будущим победам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6" y="235752"/>
            <a:ext cx="3029209" cy="40389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573" y="2225408"/>
            <a:ext cx="3101640" cy="42143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81" y="2225408"/>
            <a:ext cx="5157282" cy="42143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4269673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4" y="609600"/>
            <a:ext cx="3779145" cy="50388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70" y="245818"/>
            <a:ext cx="6481285" cy="48609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9211" y="5537200"/>
            <a:ext cx="5695721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u="sng" dirty="0" smtClean="0">
                <a:solidFill>
                  <a:schemeClr val="tx1"/>
                </a:solidFill>
              </a:rPr>
              <a:t>Неделя математики</a:t>
            </a:r>
            <a:endParaRPr lang="ru-RU" sz="4000" b="1" u="sng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378">
            <a:off x="3659470" y="4285112"/>
            <a:ext cx="2896799" cy="21725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87180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081" y="179942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«Первые </a:t>
            </a:r>
            <a:r>
              <a:rPr lang="ru-RU" b="1" dirty="0">
                <a:solidFill>
                  <a:schemeClr val="tx1"/>
                </a:solidFill>
              </a:rPr>
              <a:t>шаги в </a:t>
            </a:r>
            <a:r>
              <a:rPr lang="ru-RU" b="1" dirty="0" smtClean="0">
                <a:solidFill>
                  <a:schemeClr val="tx1"/>
                </a:solidFill>
              </a:rPr>
              <a:t>науку»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85" y="239281"/>
            <a:ext cx="3415149" cy="45535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4" y="1145754"/>
            <a:ext cx="6125378" cy="45940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39" y="3531352"/>
            <a:ext cx="4349367" cy="30750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4099658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6" y="1071273"/>
            <a:ext cx="6634438" cy="53810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8028">
            <a:off x="5691693" y="418177"/>
            <a:ext cx="4032596" cy="30244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500" y="2346724"/>
            <a:ext cx="3487781" cy="43114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195081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868883" cy="36516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393" y="3313214"/>
            <a:ext cx="4646428" cy="34848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11" y="3129272"/>
            <a:ext cx="4919393" cy="3689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393" y="0"/>
            <a:ext cx="4646427" cy="3484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10592" y="1558412"/>
            <a:ext cx="5774712" cy="38528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1476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27273"/>
            <a:ext cx="10250096" cy="68307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3713" y="188686"/>
            <a:ext cx="7634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Проект «Весёлые старты»</a:t>
            </a:r>
            <a:endParaRPr lang="ru-RU" sz="4800" dirty="0"/>
          </a:p>
        </p:txBody>
      </p:sp>
    </p:spTree>
    <p:extLst>
      <p:ext uri="{BB962C8B-B14F-4D97-AF65-F5344CB8AC3E}">
        <p14:creationId xmlns="" xmlns:p14="http://schemas.microsoft.com/office/powerpoint/2010/main" val="3344684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451" y="261256"/>
            <a:ext cx="10515600" cy="66054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«Сборник новогодних традиций»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93" y="803048"/>
            <a:ext cx="5622307" cy="3609895"/>
          </a:xfrm>
          <a:prstGeom prst="rect">
            <a:avLst/>
          </a:prstGeom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349"/>
            <a:ext cx="6981450" cy="4613371"/>
          </a:xfrm>
        </p:spPr>
      </p:pic>
    </p:spTree>
    <p:extLst>
      <p:ext uri="{BB962C8B-B14F-4D97-AF65-F5344CB8AC3E}">
        <p14:creationId xmlns="" xmlns:p14="http://schemas.microsoft.com/office/powerpoint/2010/main" val="3900165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1" y="160148"/>
            <a:ext cx="5087941" cy="67054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459" y="160148"/>
            <a:ext cx="5714570" cy="67604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7387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79" y="273132"/>
            <a:ext cx="11673444" cy="4797632"/>
          </a:xfrm>
        </p:spPr>
        <p:txBody>
          <a:bodyPr>
            <a:normAutofit/>
          </a:bodyPr>
          <a:lstStyle/>
          <a:p>
            <a:r>
              <a:rPr lang="ru-RU" dirty="0"/>
              <a:t>1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«Первые шаги в профессию». Мастер-класс организован и проведен студентами группы НДО-441 для студентов первого курса (гр. 411) и старшеклассников МОБУ СОШ № 38 г. Таганрога. Модераторы - доценты кафедры общей педагогики И.Е.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Буршит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Л.Г.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Интымакова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1320"/>
            <a:ext cx="5058888" cy="3794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113" y="2541320"/>
            <a:ext cx="5058887" cy="3794166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918" y="1461418"/>
            <a:ext cx="5058887" cy="37941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2687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24" y="2261899"/>
            <a:ext cx="2413635" cy="40227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2176092"/>
            <a:ext cx="2465119" cy="4108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89" y="2261899"/>
            <a:ext cx="2413635" cy="40227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3756" y="90054"/>
            <a:ext cx="1184560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студентов 3 курса факультета педагогики и методики дошкольного, начального и дополнительного образования на тему «Развитие моторных возможностей ребенка – основной фактор высокой познавательной активности». Проведен совместно с воспитателем высшей категории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Церюта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О.Д.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Мастер – класс "Готовимся к школе 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игре».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совместно со студентами 4 курса факультета педагогики и методики дошкольного, начального и дополнительного образования для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педагогов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родителей МБДОУ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«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Сказка» с.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Мелентьево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Неклиновского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4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Деловая игра для студентов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3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курса (профили «Начальное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образование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«Дошкольное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образование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 на тему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«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Умные книжки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умным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 детишкам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="" xmlns:p14="http://schemas.microsoft.com/office/powerpoint/2010/main" val="465450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518CF6-D78F-4A15-A4C0-A04F15E86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</a:t>
            </a:r>
            <a:b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CEA78CD-E81B-4F83-8EA9-0807C1C1C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" panose="05000000000000000000" pitchFamily="2" charset="2"/>
              <a:buChar char="q"/>
              <a:defRPr/>
            </a:pPr>
            <a:r>
              <a:rPr lang="ru-RU" altLang="ru-RU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Организационно-методическое </a:t>
            </a:r>
            <a:r>
              <a:rPr lang="ru-RU" altLang="ru-RU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</a:p>
          <a:p>
            <a:pPr marL="0" indent="0" algn="ctr">
              <a:buFont typeface="Wingdings" panose="05000000000000000000" pitchFamily="2" charset="2"/>
              <a:buChar char="q"/>
              <a:defRPr/>
            </a:pPr>
            <a:r>
              <a:rPr lang="ru-RU" altLang="ru-RU" sz="2400" b="1" dirty="0">
                <a:solidFill>
                  <a:srgbClr val="3333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Информационно-методическое обеспечение процесса управления развитием одаренных детей</a:t>
            </a:r>
          </a:p>
          <a:p>
            <a:pPr marL="0" indent="0" algn="ctr">
              <a:buFont typeface="Wingdings" panose="05000000000000000000" pitchFamily="2" charset="2"/>
              <a:buChar char="q"/>
              <a:defRPr/>
            </a:pPr>
            <a:r>
              <a:rPr lang="ru-RU" altLang="ru-RU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Диагностическое направление</a:t>
            </a:r>
          </a:p>
          <a:p>
            <a:pPr marL="0" indent="0" algn="ctr">
              <a:buFont typeface="Wingdings" panose="05000000000000000000" pitchFamily="2" charset="2"/>
              <a:buChar char="q"/>
              <a:defRPr/>
            </a:pPr>
            <a:r>
              <a:rPr lang="ru-RU" altLang="ru-RU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altLang="ru-RU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технологической готовности педагогов и родителей к решению проблем по выявлению и развитию одаренных детей</a:t>
            </a:r>
            <a:endParaRPr lang="ru-RU" altLang="ru-RU" sz="24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1473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882" y="325692"/>
            <a:ext cx="11395561" cy="558822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организовано и проведено 2 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семинара-практикума 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на 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тему: «Одарённый ребёнок - особая ценность для общества».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ДОУ и МОБУ СОШ № 38 проводится диагностика не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интеллектуальной, но и нравственной сферы; разработаны и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 Дню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(2019 г.),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семья и Я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(2020 г.).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 соавторстве с педагогами  за данный учебный год напечатано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учебное пособие,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научные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статьи. 2 пособия готовы к печати.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1927" y="2407495"/>
            <a:ext cx="4491511" cy="33686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5070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pPr algn="ctr"/>
            <a:r>
              <a:rPr lang="ru-RU" sz="7200" b="1" dirty="0"/>
              <a:t>Спасибо за внимание!</a:t>
            </a:r>
            <a:endParaRPr lang="ru-RU" sz="7200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521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21" y="154379"/>
            <a:ext cx="11309269" cy="1420907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Создание </a:t>
            </a:r>
            <a:r>
              <a:rPr lang="ru-RU" sz="27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условий для развития и самореализации одаренных детей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099200"/>
            <a:ext cx="118080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ru-RU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НАУЧНО-ПРАКТИЧЕСКАЯ КОНФЕРЕНЦИЯ УЧАЩИХСЯ МЛАДШИХ КЛАССОВ «ПЕРВЫЕ ШАГИ В НАУКУ»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конференции проходил конкурс исследовательских работ младших школьников. На первый тур было прислано 258 проектов из 11 регионов России (Ростовской, Волгоградской, Воронежской, Орловской, Мурманской областей, Краснодарского и Ставропольского краев, Ханты-Мансийского округа и др.) по 8 направлениям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5" descr="http://foto.tgpi.ru/news/2019/11_06/3/i23.jpg">
            <a:hlinkClick r:id="rId2"/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5" y="2529443"/>
            <a:ext cx="5213267" cy="361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foto.tgpi.ru/news/2019/11_06/3/i13.jpg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00" y="2529442"/>
            <a:ext cx="5604400" cy="375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foto.tgpi.ru/news/2019/11_06/3/i20.jpg">
            <a:hlinkClick r:id="rId6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29444"/>
            <a:ext cx="2220685" cy="3759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716186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261257"/>
            <a:ext cx="11072553" cy="763583"/>
          </a:xfrm>
        </p:spPr>
        <p:txBody>
          <a:bodyPr>
            <a:normAutofit/>
          </a:bodyPr>
          <a:lstStyle/>
          <a:p>
            <a:pPr algn="ctr"/>
            <a:r>
              <a:rPr lang="ru-RU" sz="24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НАУЧНО-ПРАКТИЧЕСКАЯ КОНФЕРЕНЦИЯ </a:t>
            </a:r>
            <a:r>
              <a:rPr lang="ru-RU" sz="24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наука» (для дошкольников и обучающихся первых классов)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://foto.tgpi.ru/news/2019/12_09/3/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00" y="3574473"/>
            <a:ext cx="5743699" cy="274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foto.tgpi.ru/news/2019/12_09/3/0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0" y="2419246"/>
            <a:ext cx="2841089" cy="38979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27510" y="1024840"/>
            <a:ext cx="11329061" cy="445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Конференция проходила на базе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МОБУ СОШ № 38 г. Таганрога (директор Евгения Александровна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Монченко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конференцию было прислано более 100 исследовательских работ.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Работы, которые дети защищали как самостоятельно, так и вместе с родителями, оценивало жюри в составе заведующего кафедрой общей педагогики О. А. Кочергиной, доцентов кафедры И. Е.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Буршит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О. И.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Горбатковой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	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Г.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Интымаковой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С. Л.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Налесной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учителей МОБУ СОШ № 38 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старшеклассников - 						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победителей Всероссийских и Международных олимпиад. Члены жюри отметили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	следующее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каждый из участников приобрел навыки поисково-исследовательской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		деятельности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получил опыт публичного представления результатов своей работы;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		юные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исследователи подробно рассказывали о том, почему их заинтересовала данная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	тема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о методах,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 применяли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ходе своей работы, о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	практической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значимости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возможности применения в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жизни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полученных результатов.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8256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foto.tgpi.ru/news/2019/12_09/3/1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2" y="2920208"/>
            <a:ext cx="6531427" cy="3408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foto.tgpi.ru/news/2019/12_09/3/0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21" y="-1"/>
            <a:ext cx="5945580" cy="346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foto.tgpi.ru/news/2019/12_09/3/1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151419" cy="3467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728278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883" y="469541"/>
            <a:ext cx="11704320" cy="5861352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IV Всероссийской научной конференции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«Дополнительное образование детей в сфере культуры и искусства: преемственность и инновации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 к экспертизе исследовательских работ, участию в жюри конкурсов,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турниров.</a:t>
            </a:r>
          </a:p>
          <a:p>
            <a:pPr algn="just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руководителей и педагогов образовательных учреждений в 64 –ой научно-теоретической конференции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 февраля 2020 г.).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-Подготовка 23 обучающихся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воспитанников 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 к 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участию 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конкурсах, конференциях разного 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уровня.</a:t>
            </a:r>
            <a:endParaRPr lang="ru-RU" alt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и групповых консультаций</a:t>
            </a:r>
            <a:endParaRPr lang="ru-RU" alt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запросу администрации ОУ, педагогов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родителей.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alt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foto.tgpi.ru/news/2019/10_02/3/i05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039" y="3253839"/>
            <a:ext cx="4714961" cy="3077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foto.tgpi.ru/news/2020/05_13/06/i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3" y="3895106"/>
            <a:ext cx="3694328" cy="2770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32900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717" y="1318161"/>
            <a:ext cx="11969283" cy="171262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12 мая проведен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научно-практический онлайн-семинар в рамках действующих областных инновационных площадок. Онлайн - семинар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двух частей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семинаре активное участие приняли руководители образовательных организаций, учителя, педагоги –психологи МАОУ СОШ № 10 г. Таганрога, МОБУ СОШ № 38 г.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Таганрога,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МОБУ СОШ № 78 г. Ростова-на-Дону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212" y="2624448"/>
            <a:ext cx="3053788" cy="37763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8" y="2873829"/>
            <a:ext cx="4547728" cy="34107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26" y="2873829"/>
            <a:ext cx="4547726" cy="34107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2717" y="121697"/>
            <a:ext cx="117951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Онлайн-семинары «Дистанционное обучение и классно-урочная система. Перспективы развития современной школы».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513326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008" y="296883"/>
            <a:ext cx="11720945" cy="5572211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ноября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февраль 2020 г. в МОБУ СОШ № 38 и МАОУ СОШ № 10 проводилась работа по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нескольким направлениям: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проведение викторин по различным образовательным областям: «Математическая викторина для учащихся 4 классов», «Нет, без загадки не прожить», «Ох, уж эти сказки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брейн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-рингов;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 и проведении школьной конференции «Вторая жизнь вторсырья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недели математики;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эвристические беседы с младшими школьниками;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викторины, школьная конференция, эвристические беседы позволяют не только поддерживать на высоком уровне мотивацию учения младших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школьников, но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развивать их творческое, продуктивное мышление, а также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социальную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465" y="3443844"/>
            <a:ext cx="3829532" cy="2872148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739" y="3443844"/>
            <a:ext cx="3829531" cy="2872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" y="3704709"/>
            <a:ext cx="3481710" cy="26112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0010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004" y="166255"/>
            <a:ext cx="11799323" cy="323008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200" dirty="0" smtClean="0"/>
              <a:t>-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 уроков с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элементами ТРИЗ,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МДО, РТВ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параллели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2-4 классов (ноябрь 2029 г. – февраль 2020 г.);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образовательной программы для обучающихся 1-3 классов «Учение с увлеченьем» (внеурочная деятельность), парциальной программы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предшкольного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образования для групп кратковременного пребывания;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организация работы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студии мультипликации «Волшебники детской анимации», изостудии.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- реализация проектов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«Письма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доброты», «Профессиональное развитие педагогов через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единых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управленческой модели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«Сборник новогодних традиций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и проведение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соревнований.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/>
            </a:r>
            <a:br>
              <a:rPr lang="ru-RU" sz="27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endParaRPr lang="ru-RU" sz="27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839" y="2612571"/>
            <a:ext cx="3148070" cy="41974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20" t="14889" b="24188"/>
          <a:stretch/>
        </p:blipFill>
        <p:spPr>
          <a:xfrm>
            <a:off x="3922320" y="2226123"/>
            <a:ext cx="4137562" cy="36942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6" y="2719448"/>
            <a:ext cx="2818853" cy="40905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637006914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891</TotalTime>
  <Words>646</Words>
  <Application>Microsoft Office PowerPoint</Application>
  <PresentationFormat>Произвольный</PresentationFormat>
  <Paragraphs>66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Ретро</vt:lpstr>
      <vt:lpstr>       Министерство науки и высшего образования Российской Федерации Таганрогский институт имени А. П. Чехова (филиал)   ФГБОУ ВО «Ростовский государственный экономический  университет (РИНХ)»      Отчет о работе  научно-исследовательской лаборатории «Детство. Одаренность. Развитие»  </vt:lpstr>
      <vt:lpstr>Направления деятельности </vt:lpstr>
      <vt:lpstr>Создание условий для развития и самореализации одаренных детей  </vt:lpstr>
      <vt:lpstr>ВСЕРОССИЙСКАЯ НАУЧНО-ПРАКТИЧЕСКАЯ КОНФЕРЕНЦИЯ «Семейная наука» (для дошкольников и обучающихся первых классов)</vt:lpstr>
      <vt:lpstr>Слайд 5</vt:lpstr>
      <vt:lpstr>Слайд 6</vt:lpstr>
      <vt:lpstr>  28 апреля и 12 мая проведен региональный научно-практический онлайн-семинар в рамках действующих областных инновационных площадок. Онлайн - семинар состоял из двух частей. В семинаре активное участие приняли руководители образовательных организаций, учителя, педагоги –психологи МАОУ СОШ № 10 г. Таганрога, МОБУ СОШ № 38 г. Таганрога, МОБУ СОШ № 78 г. Ростова-на-Дону.  </vt:lpstr>
      <vt:lpstr>Слайд 8</vt:lpstr>
      <vt:lpstr>       - проведение уроков с элементами ТРИЗ, МДО, РТВ в параллели 2-4 классов (ноябрь 2029 г. – февраль 2020 г.); - реализация образовательной программы для обучающихся 1-3 классов «Учение с увлеченьем» (внеурочная деятельность), парциальной программы предшкольного образования для групп кратковременного пребывания; - организация работы студии мультипликации «Волшебники детской анимации», изостудии.  - реализация проектов «Письма доброты», «Профессиональное развитие педагогов через внедрение единых требований к управленческой модели урока», «Сборник новогодних традиций»; - организация и проведение  спортивных соревнований.  </vt:lpstr>
      <vt:lpstr>Готовимся к будущим победам</vt:lpstr>
      <vt:lpstr>Неделя математики</vt:lpstr>
      <vt:lpstr>«Первые шаги в науку»</vt:lpstr>
      <vt:lpstr>Слайд 13</vt:lpstr>
      <vt:lpstr>Слайд 14</vt:lpstr>
      <vt:lpstr>Слайд 15</vt:lpstr>
      <vt:lpstr>Проект «Сборник новогодних традиций»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Окказиональное употребление фразеологизмов в рассказах А.П. Чехова</dc:title>
  <dc:creator>Андрей Нарушевич</dc:creator>
  <cp:lastModifiedBy>Женя</cp:lastModifiedBy>
  <cp:revision>69</cp:revision>
  <dcterms:created xsi:type="dcterms:W3CDTF">2020-05-10T20:12:40Z</dcterms:created>
  <dcterms:modified xsi:type="dcterms:W3CDTF">2020-06-01T09:49:17Z</dcterms:modified>
</cp:coreProperties>
</file>