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78" r:id="rId6"/>
    <p:sldId id="259" r:id="rId7"/>
    <p:sldId id="268" r:id="rId8"/>
    <p:sldId id="260" r:id="rId9"/>
    <p:sldId id="279" r:id="rId10"/>
  </p:sldIdLst>
  <p:sldSz cx="18288000" cy="10287000"/>
  <p:notesSz cx="6858000" cy="9144000"/>
  <p:embeddedFontLst>
    <p:embeddedFont>
      <p:font typeface="Exo 2 Thin" charset="-52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Barlow Black" charset="0"/>
      <p:regular r:id="rId19"/>
      <p:bold r:id="rId20"/>
      <p:italic r:id="rId21"/>
      <p:boldItalic r:id="rId22"/>
    </p:embeddedFont>
    <p:embeddedFont>
      <p:font typeface="Alegreya Sans Regular" charset="0"/>
      <p:regular r:id="rId23"/>
      <p:bold r:id="rId24"/>
      <p:italic r:id="rId25"/>
      <p:boldItalic r:id="rId26"/>
    </p:embeddedFont>
    <p:embeddedFont>
      <p:font typeface="Adigiana Ultra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94637" autoAdjust="0"/>
  </p:normalViewPr>
  <p:slideViewPr>
    <p:cSldViewPr>
      <p:cViewPr>
        <p:scale>
          <a:sx n="46" d="100"/>
          <a:sy n="46" d="100"/>
        </p:scale>
        <p:origin x="-72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6065" y="235826"/>
            <a:ext cx="1660468" cy="158574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01400" y="1104900"/>
            <a:ext cx="6356903" cy="6553200"/>
            <a:chOff x="0" y="0"/>
            <a:chExt cx="6350000" cy="554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548448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42201" t="-9860" r="-22588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036080" y="4718521"/>
            <a:ext cx="890009" cy="8499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01361" y="1334173"/>
            <a:ext cx="860366" cy="82164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847985"/>
            <a:ext cx="11582399" cy="6860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8800" b="1" dirty="0" err="1">
                <a:solidFill>
                  <a:srgbClr val="5271FF"/>
                </a:solidFill>
                <a:latin typeface="Exo 2 Thin"/>
              </a:rPr>
              <a:t>Центр</a:t>
            </a:r>
            <a:r>
              <a:rPr lang="en-US" sz="8800" b="1" dirty="0">
                <a:solidFill>
                  <a:srgbClr val="5271FF"/>
                </a:solidFill>
                <a:latin typeface="Exo 2 Thin"/>
              </a:rPr>
              <a:t> </a:t>
            </a:r>
            <a:r>
              <a:rPr lang="ru-RU" sz="8800" b="1" dirty="0" smtClean="0">
                <a:solidFill>
                  <a:srgbClr val="5271FF"/>
                </a:solidFill>
                <a:latin typeface="Exo 2 Thin"/>
              </a:rPr>
              <a:t> междисциплинарных исследований «Антропология детства»</a:t>
            </a:r>
            <a:endParaRPr lang="en-US" sz="8800" b="1" dirty="0">
              <a:solidFill>
                <a:srgbClr val="5271FF"/>
              </a:solidFill>
              <a:latin typeface="Exo 2 Thin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604576"/>
            <a:ext cx="1770400" cy="2682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28759" y="0"/>
            <a:ext cx="2061082" cy="25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247753">
            <a:off x="15193098" y="7260577"/>
            <a:ext cx="2575973" cy="2655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43200" y="266700"/>
            <a:ext cx="13792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Таганрогский институт имени 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Чехова (филиал)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Федерального государственного бюджетного образовательного учреждения высшего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Ростовский государственный экономический университет (РИНХ)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2247900"/>
            <a:ext cx="1501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факультет психологии и социальной педагогики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Таганрогского института имени А. П. Чехова (филиала) ФГБОУ ВО «РГЭУ (РИНХ)»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Кафедра психологии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457700"/>
            <a:ext cx="17373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Центр «Антропология Детства»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991" y="6057900"/>
            <a:ext cx="4904420" cy="206210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Психологическая клиника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О.А. Холина </a:t>
            </a: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3000" y="6057901"/>
            <a:ext cx="5492786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Психологическая лаборатория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В. И. Мищенко 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6057900"/>
            <a:ext cx="70866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Кабинет междисциплинарных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исследований антропологии детства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Т. Д. Скуднова</a:t>
            </a: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133600" y="5067300"/>
            <a:ext cx="762000" cy="914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458200" y="5143500"/>
            <a:ext cx="762000" cy="914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5011400" y="5067300"/>
            <a:ext cx="762000" cy="914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357836" y="1520298"/>
            <a:ext cx="6917724" cy="6917696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24999" r="-24999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7138143"/>
            <a:ext cx="7872143" cy="3148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996612" y="1885604"/>
            <a:ext cx="1704913" cy="16281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10109" y="2634532"/>
            <a:ext cx="839850" cy="8020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570535" y="303889"/>
            <a:ext cx="7097392" cy="137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0"/>
              </a:lnSpc>
            </a:pPr>
            <a:r>
              <a:rPr lang="en-US" sz="10000" b="1">
                <a:solidFill>
                  <a:srgbClr val="5271FF"/>
                </a:solidFill>
                <a:latin typeface="Barlow Black"/>
              </a:rPr>
              <a:t>О нас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01525" y="971550"/>
            <a:ext cx="8158617" cy="877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ru-RU" sz="2748" b="1" dirty="0" smtClean="0">
                <a:solidFill>
                  <a:srgbClr val="FFFFFF"/>
                </a:solidFill>
                <a:latin typeface="Glacial Indifference"/>
              </a:rPr>
              <a:t>Ц</a:t>
            </a:r>
            <a:r>
              <a:rPr lang="en-US" sz="2748" b="1" dirty="0" err="1" smtClean="0">
                <a:solidFill>
                  <a:srgbClr val="FFFFFF"/>
                </a:solidFill>
                <a:latin typeface="Glacial Indifference"/>
              </a:rPr>
              <a:t>ентр</a:t>
            </a:r>
            <a:r>
              <a:rPr lang="en-US" sz="2748" b="1" dirty="0" smtClean="0">
                <a:solidFill>
                  <a:srgbClr val="FFFFFF"/>
                </a:solidFill>
                <a:latin typeface="Glacial Indifference"/>
              </a:rPr>
              <a:t> «</a:t>
            </a:r>
            <a:r>
              <a:rPr lang="ru-RU" sz="2748" b="1" dirty="0" smtClean="0">
                <a:solidFill>
                  <a:srgbClr val="FFFFFF"/>
                </a:solidFill>
                <a:latin typeface="Glacial Indifference"/>
              </a:rPr>
              <a:t>Антропология Детства»</a:t>
            </a:r>
            <a:r>
              <a:rPr lang="en-US" sz="2748" b="1" dirty="0" smtClean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-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это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ru-RU" sz="2748" b="1" dirty="0" smtClean="0">
                <a:solidFill>
                  <a:srgbClr val="FFFFFF"/>
                </a:solidFill>
                <a:latin typeface="Glacial Indifference"/>
              </a:rPr>
              <a:t>пространство развития</a:t>
            </a:r>
            <a:r>
              <a:rPr lang="en-US" sz="2748" b="1" dirty="0" smtClean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где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создана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комфортная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и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дружеская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обстановка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, в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которой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дети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чувствуют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себя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свободно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748" b="1" dirty="0" smtClean="0">
                <a:solidFill>
                  <a:srgbClr val="FFFFFF"/>
                </a:solidFill>
                <a:latin typeface="Glacial Indifference"/>
              </a:rPr>
              <a:t>с </a:t>
            </a:r>
            <a:r>
              <a:rPr lang="en-US" sz="2748" b="1" dirty="0" err="1" smtClean="0">
                <a:solidFill>
                  <a:srgbClr val="FFFFFF"/>
                </a:solidFill>
                <a:latin typeface="Glacial Indifference"/>
              </a:rPr>
              <a:t>радостью</a:t>
            </a:r>
            <a:r>
              <a:rPr lang="ru-RU" sz="2748" b="1" dirty="0" smtClean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 smtClean="0">
                <a:solidFill>
                  <a:srgbClr val="FFFFFF"/>
                </a:solidFill>
                <a:latin typeface="Glacial Indifference"/>
              </a:rPr>
              <a:t>познают</a:t>
            </a:r>
            <a:r>
              <a:rPr lang="en-US" sz="2748" b="1" dirty="0" smtClean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 smtClean="0">
                <a:solidFill>
                  <a:srgbClr val="FFFFFF"/>
                </a:solidFill>
                <a:latin typeface="Glacial Indifference"/>
              </a:rPr>
              <a:t>мир</a:t>
            </a:r>
            <a:r>
              <a:rPr lang="ru-RU" sz="2748" b="1" dirty="0" smtClean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2748" b="1" dirty="0">
              <a:solidFill>
                <a:srgbClr val="FFFFFF"/>
              </a:solidFill>
              <a:latin typeface="Glacial Indifference"/>
            </a:endParaRPr>
          </a:p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В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уютной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теплой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атмосфере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процессы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развития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познания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окружающего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мира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проходят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радостно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легко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непринужденно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. </a:t>
            </a:r>
          </a:p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Все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это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позволяет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достичь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отличных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 smtClean="0">
                <a:solidFill>
                  <a:srgbClr val="FFFFFF"/>
                </a:solidFill>
                <a:latin typeface="Glacial Indifference"/>
              </a:rPr>
              <a:t>результатов</a:t>
            </a:r>
            <a:r>
              <a:rPr lang="ru-RU" sz="2748" b="1" dirty="0" smtClean="0">
                <a:solidFill>
                  <a:srgbClr val="FFFFFF"/>
                </a:solidFill>
                <a:latin typeface="Glacial Indifference"/>
              </a:rPr>
              <a:t> в социализации и саморазвитии</a:t>
            </a:r>
            <a:r>
              <a:rPr lang="en-US" sz="2748" b="1" dirty="0" smtClean="0">
                <a:solidFill>
                  <a:srgbClr val="FFFFFF"/>
                </a:solidFill>
                <a:latin typeface="Glacial Indifference"/>
              </a:rPr>
              <a:t>.</a:t>
            </a:r>
            <a:endParaRPr lang="en-US" sz="2748" b="1" dirty="0">
              <a:solidFill>
                <a:srgbClr val="FFFFFF"/>
              </a:solidFill>
              <a:latin typeface="Glacial Indifference"/>
            </a:endParaRPr>
          </a:p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Вы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можете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быть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 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уверены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в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профессионализме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преподавателей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ведь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забота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уважение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-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наши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главные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принципы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общения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с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детьми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.</a:t>
            </a:r>
          </a:p>
          <a:p>
            <a:pPr algn="ctr">
              <a:lnSpc>
                <a:spcPts val="3847"/>
              </a:lnSpc>
              <a:spcBef>
                <a:spcPct val="0"/>
              </a:spcBef>
            </a:pP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Наши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педагоги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и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сотрудники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действуют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в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интересах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ребенка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ru-RU" sz="2748" b="1" dirty="0" smtClean="0">
                <a:solidFill>
                  <a:srgbClr val="FFFFFF"/>
                </a:solidFill>
                <a:latin typeface="Glacial Indifference"/>
              </a:rPr>
              <a:t>здесь</a:t>
            </a:r>
            <a:r>
              <a:rPr lang="en-US" sz="2748" b="1" dirty="0" smtClean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царит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атмосфера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доверия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ru-RU" sz="2748" b="1" dirty="0" smtClean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 smtClean="0">
                <a:solidFill>
                  <a:srgbClr val="FFFFFF"/>
                </a:solidFill>
                <a:latin typeface="Glacial Indifference"/>
              </a:rPr>
              <a:t>между</a:t>
            </a:r>
            <a:r>
              <a:rPr lang="en-US" sz="2748" b="1" dirty="0" smtClean="0">
                <a:solidFill>
                  <a:srgbClr val="FFFFFF"/>
                </a:solidFill>
                <a:latin typeface="Glacial Indifference"/>
              </a:rPr>
              <a:t>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детьми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,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родителями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 и </a:t>
            </a:r>
            <a:r>
              <a:rPr lang="en-US" sz="2748" b="1" dirty="0" err="1">
                <a:solidFill>
                  <a:srgbClr val="FFFFFF"/>
                </a:solidFill>
                <a:latin typeface="Glacial Indifference"/>
              </a:rPr>
              <a:t>педагогами</a:t>
            </a:r>
            <a:r>
              <a:rPr lang="en-US" sz="2748" b="1" dirty="0">
                <a:solidFill>
                  <a:srgbClr val="FFFFFF"/>
                </a:solidFill>
                <a:latin typeface="Glacial Indifference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1"/>
            <a:ext cx="15925800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Отчет о деятельности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кабинета междисциплинарных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исследований антропологии детства</a:t>
            </a: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Организационно-методическая работа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91162" y="0"/>
            <a:ext cx="2434260" cy="243426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3414" y="744521"/>
            <a:ext cx="989757" cy="9452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50053" y="8294469"/>
            <a:ext cx="1009247" cy="96383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21680" y="8600715"/>
            <a:ext cx="351338" cy="35133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95400" y="3887238"/>
            <a:ext cx="15303764" cy="83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Times New Roman"/>
                <a:ea typeface="Calibri"/>
                <a:cs typeface="Times New Roman"/>
              </a:rPr>
              <a:t> *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Проведено 3 методологических семинара, посвященных:</a:t>
            </a:r>
            <a:endParaRPr lang="ru-RU" sz="28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- 195-летию К.Д. Ушинского (26.09.2019 г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.) Голобородько А.Ю.,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Волвенко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А.А., Музыка О.А., Холина О.А.,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макаров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А.В., Скуднова Т.Д., Кочергина О.А. и др.</a:t>
            </a:r>
            <a:endParaRPr lang="ru-RU" sz="28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Проблемам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практической психологии (20.11.2019 г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.)Музыка О.А., Холина О.А., Макаров А.В.  Скуднова Т.Д.,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Махрина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Е.А., Ефремова О.И., Казанцева Е.В.,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Москаленко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А.Е. и др.</a:t>
            </a:r>
            <a:endParaRPr lang="ru-RU" sz="28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2800" smtClean="0">
                <a:latin typeface="Times New Roman"/>
                <a:ea typeface="Calibri"/>
                <a:cs typeface="Times New Roman"/>
              </a:rPr>
              <a:t>ткрытию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Центра «Антропология детства» (18.03.2020 г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.).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Голобородько А.Ю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., 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Музыка О.А., Холина О.А., Скуднова Т.Д.,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Челышева И.В., Молодцова Т.Д.,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Шалова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С.Ю., Самойлова И.Н., Макаров А.В. , Шолохов А.В., Селюнина Н.В.,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Хоруженко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В.К., Кочергина О.А. и др.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*Составлен и утвержден план работы Центра на 2019-2020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уч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 г.(Холина О.А., Мищенко В.И., Скуднова Т.Д.)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*Составлен план работы кабинета междисциплинарных исследований антропологии детства.</a:t>
            </a:r>
            <a:endParaRPr lang="ru-RU" sz="28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4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dirty="0" smtClean="0">
              <a:ea typeface="Calibri"/>
              <a:cs typeface="Times New Roman"/>
            </a:endParaRPr>
          </a:p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266700"/>
            <a:ext cx="15925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Отчет о деятельности кабинета междисциплинарных 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Исследований антропологии детства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191162" y="0"/>
            <a:ext cx="2434260" cy="243426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3414" y="744521"/>
            <a:ext cx="989757" cy="9452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250053" y="8294469"/>
            <a:ext cx="1009247" cy="963831"/>
          </a:xfrm>
          <a:prstGeom prst="rect">
            <a:avLst/>
          </a:prstGeom>
        </p:spPr>
      </p:pic>
      <p:grpSp>
        <p:nvGrpSpPr>
          <p:cNvPr id="4" name="Group 9"/>
          <p:cNvGrpSpPr/>
          <p:nvPr/>
        </p:nvGrpSpPr>
        <p:grpSpPr>
          <a:xfrm>
            <a:off x="14421680" y="8600715"/>
            <a:ext cx="351338" cy="35133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47800" y="2662214"/>
            <a:ext cx="16459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Учебное пособие Голобородько А.Ю., Скуднова Т.Д. «Профессиональная этика педагога».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Опубликованы тезисы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Сб. 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Издана монография Скудновой Т.Д. «Психолого-педагогическая антропология К.Д. Ушинского и современное образование».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Опубликовано 2 статьи  по проблемам междисциплинарных исследований в журналах </a:t>
            </a:r>
            <a:r>
              <a:rPr lang="ru-RU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РАНХиГС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«Государственное и муниципальное управление. Ученые записки» и «Вестник ТГПИ» (РИНЦ).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Опубликованы тезисы  Т.Д. Скудновой «</a:t>
            </a:r>
            <a:r>
              <a:rPr lang="ru-RU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Антропологизация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как социокультурная детерминанта трансформации современного образования в эпоху глобальных вызовов» в </a:t>
            </a:r>
            <a:r>
              <a:rPr lang="ru-RU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эл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 Сб.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Международного научного Конгресса «</a:t>
            </a:r>
            <a:r>
              <a:rPr lang="ru-RU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Глобалистика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2020: глобальные проблемы и будущее человечества» с. 367-368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0"/>
            <a:ext cx="8406085" cy="336243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026127" y="1808025"/>
            <a:ext cx="8261873" cy="8229600"/>
            <a:chOff x="0" y="0"/>
            <a:chExt cx="6502400" cy="6477000"/>
          </a:xfrm>
        </p:grpSpPr>
        <p:sp>
          <p:nvSpPr>
            <p:cNvPr id="5" name="Freeform 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8250" y="3932939"/>
            <a:ext cx="9737878" cy="52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 smtClean="0">
                <a:solidFill>
                  <a:srgbClr val="FFDE59"/>
                </a:solidFill>
                <a:latin typeface="Alegreya Sans Regular"/>
              </a:rPr>
              <a:t>⠀</a:t>
            </a:r>
            <a:endParaRPr lang="en-US" sz="3199" dirty="0">
              <a:solidFill>
                <a:srgbClr val="FFDE59"/>
              </a:solidFill>
              <a:latin typeface="Alegreya Sans Regular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A0B8EFC-FAFB-7D49-8421-75548E037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1463" y="2454664"/>
            <a:ext cx="7715250" cy="6852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95400" y="5299480"/>
            <a:ext cx="8534400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800100"/>
            <a:ext cx="47340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Научно-методическое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09600" y="3214340"/>
            <a:ext cx="9144000" cy="544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подготовлена развивающая программа психолого-педагогического сопровождения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дошкольников (Скуднова Т.Д., Макаров А.В.)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29855" y="3067312"/>
            <a:ext cx="9682696" cy="34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2012" spc="20" dirty="0" smtClean="0">
                <a:solidFill>
                  <a:srgbClr val="5271FF"/>
                </a:solidFill>
                <a:latin typeface="Glacial Indifference"/>
              </a:rPr>
              <a:t>Н</a:t>
            </a:r>
            <a:endParaRPr lang="en-US" sz="2012" spc="20" dirty="0">
              <a:solidFill>
                <a:srgbClr val="5271FF"/>
              </a:solidFill>
              <a:latin typeface="Glacial Indifference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4851" y="1349990"/>
            <a:ext cx="7057939" cy="705791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33332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39846" y="2935738"/>
            <a:ext cx="890009" cy="849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14371" y="1655464"/>
            <a:ext cx="860366" cy="8216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6403939"/>
            <a:ext cx="8356979" cy="3175652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0363200" y="571500"/>
            <a:ext cx="6934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i="1" dirty="0" smtClean="0">
                <a:latin typeface="Times New Roman"/>
                <a:ea typeface="Calibri"/>
              </a:rPr>
              <a:t>Психологическое </a:t>
            </a:r>
          </a:p>
          <a:p>
            <a:pPr algn="ctr"/>
            <a:r>
              <a:rPr lang="ru-RU" sz="5400" b="1" i="1" dirty="0" smtClean="0">
                <a:latin typeface="Times New Roman"/>
                <a:ea typeface="Calibri"/>
              </a:rPr>
              <a:t>сопровождение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86800" y="3162300"/>
            <a:ext cx="9144000" cy="60119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Разработан инклюзивный проект «Рубиновые звезды героев светят нам…» совместно с АНО «Луч надежды» к 75-летию Победы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 (Бартенева С.Э., Музыка О.А., Макаров А.В., Скуднова Т.Д., Меньшикова Т.И.)</a:t>
            </a: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Проведен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Всероссийский </a:t>
            </a:r>
            <a:r>
              <a:rPr lang="ru-RU" sz="32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онлайн-фестиваль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и конкурс творческих работ детей с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ОВЗ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(Бартенева С.Э., Музыка О.А., Макаров А.В., Скуднова Т.Д.,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Меньшикова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Т.И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., Казанцева Е.В.)</a:t>
            </a: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1200" y="6972300"/>
            <a:ext cx="37348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75 лет Победы</a:t>
            </a:r>
            <a:endParaRPr lang="ru-RU" sz="4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40023" y="44961"/>
            <a:ext cx="8929445" cy="264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0"/>
              </a:lnSpc>
            </a:pPr>
            <a:r>
              <a:rPr lang="en-US" sz="10000" b="1" dirty="0" smtClean="0">
                <a:solidFill>
                  <a:srgbClr val="5271FF"/>
                </a:solidFill>
                <a:latin typeface="Adigiana Ultra"/>
              </a:rPr>
              <a:t> </a:t>
            </a:r>
            <a:endParaRPr lang="en-US" sz="10000" b="1" dirty="0">
              <a:solidFill>
                <a:srgbClr val="5271FF"/>
              </a:solidFill>
              <a:latin typeface="Adigiana Ultra"/>
            </a:endParaRPr>
          </a:p>
          <a:p>
            <a:pPr algn="ctr">
              <a:lnSpc>
                <a:spcPts val="10300"/>
              </a:lnSpc>
            </a:pPr>
            <a:r>
              <a:rPr lang="en-US" sz="10000" b="1" dirty="0" smtClean="0">
                <a:solidFill>
                  <a:srgbClr val="5271FF"/>
                </a:solidFill>
                <a:latin typeface="Adigiana Ultra"/>
              </a:rPr>
              <a:t> </a:t>
            </a:r>
            <a:endParaRPr lang="en-US" sz="10000" b="1" dirty="0">
              <a:solidFill>
                <a:srgbClr val="5271FF"/>
              </a:solidFill>
              <a:latin typeface="Adigiana Ultra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42900"/>
            <a:ext cx="860366" cy="8216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3044" y="6820075"/>
            <a:ext cx="8356979" cy="31756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52600" y="342900"/>
            <a:ext cx="1569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Организация научной и внеаудиторной деятельности студентов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71600" y="2936676"/>
            <a:ext cx="1562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рамках работы научной студенческой конференции работала секция «Антропология детства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(Холина О.А., Скуднова Т.Д.).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Подготовлен доклад студентки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Клименко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(ПСП-511)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«Междисциплинарность в научном наследии Г. Спенсера»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 200-летнему юбилею Г. Спенсера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Рук.  Проф. Скуднова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200" y="3619500"/>
            <a:ext cx="9144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Осуществляется межведомственное взаимодействие: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структурные подразделения Таганрогского института имени А. П. Чехова, кафедры психологии, общей педагогики, социальной педагогики и социокультурного развития личности, теории и философии права и др.;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управления образования, ВУЗы;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детские дошкольные и школьные образовательные учреждения;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специальные школы, лицеи и интернаты;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Центры помощи детям, ЦВР, АНО «Луч Надежды», Дворец молодежи и другие учреждения социальной защиты детей и Детства  г.Таганрога и Ростовской области.</a:t>
            </a: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587</Words>
  <Application>Microsoft Office PowerPoint</Application>
  <PresentationFormat>Произвольный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Exo 2 Thin</vt:lpstr>
      <vt:lpstr>Times New Roman</vt:lpstr>
      <vt:lpstr>Calibri</vt:lpstr>
      <vt:lpstr>Barlow Black</vt:lpstr>
      <vt:lpstr>Glacial Indifference</vt:lpstr>
      <vt:lpstr>Alegreya Sans Regular</vt:lpstr>
      <vt:lpstr>Adigiana Ultra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Развития Ребенка</dc:title>
  <cp:lastModifiedBy>skudnova</cp:lastModifiedBy>
  <cp:revision>48</cp:revision>
  <dcterms:created xsi:type="dcterms:W3CDTF">2006-08-16T00:00:00Z</dcterms:created>
  <dcterms:modified xsi:type="dcterms:W3CDTF">2020-06-02T08:34:24Z</dcterms:modified>
  <dc:identifier>DADme46YCIQ</dc:identifier>
</cp:coreProperties>
</file>