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3133" autoAdjust="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plotArea>
      <c:layout>
        <c:manualLayout>
          <c:layoutTarget val="inner"/>
          <c:xMode val="edge"/>
          <c:yMode val="edge"/>
          <c:x val="0.49145942694663181"/>
          <c:y val="2.1728324091407639E-2"/>
          <c:w val="0.45437390638670183"/>
          <c:h val="0.95654335181718453"/>
        </c:manualLayout>
      </c:layout>
      <c:barChart>
        <c:barDir val="bar"/>
        <c:grouping val="clustered"/>
        <c:ser>
          <c:idx val="1"/>
          <c:order val="1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близость к месту жительства </c:v>
                </c:pt>
                <c:pt idx="1">
                  <c:v>регулярность выдачи заработной платы </c:v>
                </c:pt>
                <c:pt idx="2">
                  <c:v>хорошая атмосфера в коллективе</c:v>
                </c:pt>
                <c:pt idx="3">
                  <c:v>высокий престиж вуза</c:v>
                </c:pt>
                <c:pt idx="4">
                  <c:v>хорошие условия труда</c:v>
                </c:pt>
                <c:pt idx="5">
                  <c:v>возможность интересной работы со студентами</c:v>
                </c:pt>
                <c:pt idx="6">
                  <c:v>возможность заниматься наукой и публиковать свои труды</c:v>
                </c:pt>
                <c:pt idx="7">
                  <c:v>возможность профессионального роста</c:v>
                </c:pt>
              </c:strCache>
            </c:strRef>
          </c:cat>
          <c:val>
            <c:numRef>
              <c:f>Лист1!$D$2:$D$9</c:f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близость к месту жительства </c:v>
                </c:pt>
                <c:pt idx="1">
                  <c:v>регулярность выдачи заработной платы </c:v>
                </c:pt>
                <c:pt idx="2">
                  <c:v>хорошая атмосфера в коллективе</c:v>
                </c:pt>
                <c:pt idx="3">
                  <c:v>высокий престиж вуза</c:v>
                </c:pt>
                <c:pt idx="4">
                  <c:v>хорошие условия труда</c:v>
                </c:pt>
                <c:pt idx="5">
                  <c:v>возможность интересной работы со студентами</c:v>
                </c:pt>
                <c:pt idx="6">
                  <c:v>возможность заниматься наукой и публиковать свои труды</c:v>
                </c:pt>
                <c:pt idx="7">
                  <c:v>возможность профессионального роста</c:v>
                </c:pt>
              </c:strCache>
            </c:strRef>
          </c:cat>
          <c:val>
            <c:numRef>
              <c:f>Лист1!$C$2:$C$9</c:f>
            </c:numRef>
          </c:val>
        </c:ser>
        <c:ser>
          <c:idx val="0"/>
          <c:order val="0"/>
          <c:dLbls>
            <c:dLbl>
              <c:idx val="0"/>
              <c:layout>
                <c:manualLayout>
                  <c:x val="8.3333333333333419E-3"/>
                  <c:y val="3.950604380255939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25,5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4408E-3"/>
                  <c:y val="1.975302190127968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55,8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8.333333333333440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55,8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5.5555555555555558E-3"/>
                  <c:y val="-1.975302190127968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15,8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500000000000008E-2"/>
                  <c:y val="-3.950604380255939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21,2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1111111111111122E-2"/>
                  <c:y val="-7.901208760511884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70,3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44,2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26,1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близость к месту жительства </c:v>
                </c:pt>
                <c:pt idx="1">
                  <c:v>регулярность выдачи заработной платы </c:v>
                </c:pt>
                <c:pt idx="2">
                  <c:v>хорошая атмосфера в коллективе</c:v>
                </c:pt>
                <c:pt idx="3">
                  <c:v>высокий престиж вуза</c:v>
                </c:pt>
                <c:pt idx="4">
                  <c:v>хорошие условия труда</c:v>
                </c:pt>
                <c:pt idx="5">
                  <c:v>возможность интересной работы со студентами</c:v>
                </c:pt>
                <c:pt idx="6">
                  <c:v>возможность заниматься наукой и публиковать свои труды</c:v>
                </c:pt>
                <c:pt idx="7">
                  <c:v>возможность профессионального роста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0.255</c:v>
                </c:pt>
                <c:pt idx="1">
                  <c:v>0.55800000000000005</c:v>
                </c:pt>
                <c:pt idx="2">
                  <c:v>0.55800000000000005</c:v>
                </c:pt>
                <c:pt idx="3">
                  <c:v>0.15800000000000008</c:v>
                </c:pt>
                <c:pt idx="4">
                  <c:v>0.21200000000000008</c:v>
                </c:pt>
                <c:pt idx="5">
                  <c:v>0.70300000000000029</c:v>
                </c:pt>
                <c:pt idx="6">
                  <c:v>0.44200000000000017</c:v>
                </c:pt>
                <c:pt idx="7">
                  <c:v>0.26100000000000001</c:v>
                </c:pt>
              </c:numCache>
            </c:numRef>
          </c:val>
        </c:ser>
        <c:dLbls>
          <c:showVal val="1"/>
        </c:dLbls>
        <c:gapWidth val="75"/>
        <c:axId val="49347200"/>
        <c:axId val="57708928"/>
      </c:barChart>
      <c:catAx>
        <c:axId val="49347200"/>
        <c:scaling>
          <c:orientation val="minMax"/>
        </c:scaling>
        <c:axPos val="l"/>
        <c:majorTickMark val="none"/>
        <c:tickLblPos val="nextTo"/>
        <c:crossAx val="57708928"/>
        <c:crosses val="autoZero"/>
        <c:auto val="1"/>
        <c:lblAlgn val="ctr"/>
        <c:lblOffset val="100"/>
      </c:catAx>
      <c:valAx>
        <c:axId val="57708928"/>
        <c:scaling>
          <c:orientation val="minMax"/>
        </c:scaling>
        <c:delete val="1"/>
        <c:axPos val="b"/>
        <c:numFmt formatCode="0.00%" sourceLinked="1"/>
        <c:majorTickMark val="none"/>
        <c:tickLblPos val="nextTo"/>
        <c:crossAx val="49347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plotArea>
      <c:layout>
        <c:manualLayout>
          <c:layoutTarget val="inner"/>
          <c:xMode val="edge"/>
          <c:yMode val="edge"/>
          <c:x val="0.44844416345767035"/>
          <c:y val="3.4837688044338878E-2"/>
          <c:w val="0.51310290901137356"/>
          <c:h val="0.930324623911322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7095034995625546E-2"/>
                  <c:y val="-8.3611750816850363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76,9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6388888888888989E-2"/>
                  <c:y val="-4.76143441023045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72,7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000000000000001E-2"/>
                  <c:y val="-1.0684247992830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обновление материалов лекционных и семинарских занятий</c:v>
                </c:pt>
                <c:pt idx="1">
                  <c:v>подготовка учебных пособий и методических материалов</c:v>
                </c:pt>
                <c:pt idx="2">
                  <c:v>научно-исследовательская работа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0.76900000000000035</c:v>
                </c:pt>
                <c:pt idx="1">
                  <c:v>0.72700000000000031</c:v>
                </c:pt>
                <c:pt idx="2">
                  <c:v>0.66100000000000037</c:v>
                </c:pt>
              </c:numCache>
            </c:numRef>
          </c:val>
        </c:ser>
        <c:dLbls>
          <c:showVal val="1"/>
        </c:dLbls>
        <c:axId val="59065472"/>
        <c:axId val="59067008"/>
      </c:barChart>
      <c:catAx>
        <c:axId val="59065472"/>
        <c:scaling>
          <c:orientation val="minMax"/>
        </c:scaling>
        <c:axPos val="l"/>
        <c:majorTickMark val="none"/>
        <c:tickLblPos val="nextTo"/>
        <c:crossAx val="59067008"/>
        <c:crosses val="autoZero"/>
        <c:auto val="1"/>
        <c:lblAlgn val="ctr"/>
        <c:lblOffset val="100"/>
      </c:catAx>
      <c:valAx>
        <c:axId val="59067008"/>
        <c:scaling>
          <c:orientation val="minMax"/>
        </c:scaling>
        <c:delete val="1"/>
        <c:axPos val="b"/>
        <c:numFmt formatCode="0.00%" sourceLinked="1"/>
        <c:tickLblPos val="nextTo"/>
        <c:crossAx val="59065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0.42305796150481223"/>
          <c:y val="2.3848169273178808E-2"/>
          <c:w val="0.51444203849518844"/>
          <c:h val="0.9523036614536423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27,3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111111111111112E-2"/>
                  <c:y val="-6.50404616541240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30,3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0575240594925635E-3"/>
                  <c:y val="-1.084007694235401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72,7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8.3333333333333367E-3"/>
                  <c:y val="-4.33603077694160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36,9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дефицит аудиторного фонда</c:v>
                </c:pt>
                <c:pt idx="1">
                  <c:v>нехватка современной научно-методической литературы</c:v>
                </c:pt>
                <c:pt idx="2">
                  <c:v>материально-техническая оснащенность аудиторий</c:v>
                </c:pt>
                <c:pt idx="3">
                  <c:v>низкая дисциплина студентов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0.27300000000000002</c:v>
                </c:pt>
                <c:pt idx="1">
                  <c:v>0.30300000000000032</c:v>
                </c:pt>
                <c:pt idx="2">
                  <c:v>0.72700000000000065</c:v>
                </c:pt>
                <c:pt idx="3">
                  <c:v>0.36900000000000038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дефицит аудиторного фонда</c:v>
                </c:pt>
                <c:pt idx="1">
                  <c:v>нехватка современной научно-методической литературы</c:v>
                </c:pt>
                <c:pt idx="2">
                  <c:v>материально-техническая оснащенность аудиторий</c:v>
                </c:pt>
                <c:pt idx="3">
                  <c:v>низкая дисциплина студентов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Val val="1"/>
        </c:dLbls>
        <c:gapWidth val="75"/>
        <c:axId val="75229824"/>
        <c:axId val="75228288"/>
      </c:barChart>
      <c:valAx>
        <c:axId val="75228288"/>
        <c:scaling>
          <c:orientation val="minMax"/>
        </c:scaling>
        <c:delete val="1"/>
        <c:axPos val="b"/>
        <c:numFmt formatCode="0.00%" sourceLinked="1"/>
        <c:majorTickMark val="none"/>
        <c:tickLblPos val="nextTo"/>
        <c:crossAx val="75229824"/>
        <c:crosses val="autoZero"/>
        <c:crossBetween val="between"/>
      </c:valAx>
      <c:catAx>
        <c:axId val="75229824"/>
        <c:scaling>
          <c:orientation val="minMax"/>
        </c:scaling>
        <c:axPos val="l"/>
        <c:majorTickMark val="none"/>
        <c:tickLblPos val="nextTo"/>
        <c:crossAx val="75228288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45546172353455833"/>
          <c:y val="2.2222151524213737E-2"/>
          <c:w val="0.49731605424321984"/>
          <c:h val="0.9555556969515729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44,8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71,5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16,4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72,7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27,3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неформальное общение в коллективе</c:v>
                </c:pt>
                <c:pt idx="1">
                  <c:v>ректорский, деканский час, заседание кафедры, Совет института, факультета</c:v>
                </c:pt>
                <c:pt idx="2">
                  <c:v>собрание трудового коллектива</c:v>
                </c:pt>
                <c:pt idx="3">
                  <c:v>сайт вуза</c:v>
                </c:pt>
                <c:pt idx="4">
                  <c:v>информация профкома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0.44800000000000001</c:v>
                </c:pt>
                <c:pt idx="1">
                  <c:v>0.71500000000000064</c:v>
                </c:pt>
                <c:pt idx="2">
                  <c:v>0.16400000000000001</c:v>
                </c:pt>
                <c:pt idx="3">
                  <c:v>0.72700000000000065</c:v>
                </c:pt>
                <c:pt idx="4">
                  <c:v>0.27300000000000002</c:v>
                </c:pt>
              </c:numCache>
            </c:numRef>
          </c:val>
        </c:ser>
        <c:dLbls>
          <c:showVal val="1"/>
        </c:dLbls>
        <c:overlap val="-25"/>
        <c:axId val="99302400"/>
        <c:axId val="99300864"/>
      </c:barChart>
      <c:valAx>
        <c:axId val="99300864"/>
        <c:scaling>
          <c:orientation val="minMax"/>
        </c:scaling>
        <c:delete val="1"/>
        <c:axPos val="b"/>
        <c:numFmt formatCode="0.00%" sourceLinked="1"/>
        <c:tickLblPos val="nextTo"/>
        <c:crossAx val="99302400"/>
        <c:crosses val="autoZero"/>
        <c:crossBetween val="between"/>
      </c:valAx>
      <c:catAx>
        <c:axId val="99302400"/>
        <c:scaling>
          <c:orientation val="minMax"/>
        </c:scaling>
        <c:axPos val="l"/>
        <c:majorTickMark val="none"/>
        <c:tickLblPos val="nextTo"/>
        <c:crossAx val="99300864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40"/>
      <c:rotY val="20"/>
      <c:perspective val="50"/>
    </c:view3D>
    <c:plotArea>
      <c:layout>
        <c:manualLayout>
          <c:layoutTarget val="inner"/>
          <c:xMode val="edge"/>
          <c:yMode val="edge"/>
          <c:x val="1.5277777777777781E-2"/>
          <c:y val="8.4617823598956601E-2"/>
          <c:w val="0.73634787839020188"/>
          <c:h val="0.88980087126201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22"/>
          </c:dPt>
          <c:dPt>
            <c:idx val="2"/>
            <c:explosion val="19"/>
          </c:dPt>
          <c:dLbls>
            <c:dLbl>
              <c:idx val="0"/>
              <c:layout>
                <c:manualLayout>
                  <c:x val="-7.7399825021872301E-2"/>
                  <c:y val="5.39425953477954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3648425196850392"/>
                  <c:y val="-0.2927643594953179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79,5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2.1484033245844272E-3"/>
                  <c:y val="7.38975411147373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есть</c:v>
                </c:pt>
                <c:pt idx="1">
                  <c:v>нет</c:v>
                </c:pt>
                <c:pt idx="2">
                  <c:v>никогда об этом не задумывался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9.9000000000000046E-2</c:v>
                </c:pt>
                <c:pt idx="1">
                  <c:v>0.79500000000000004</c:v>
                </c:pt>
                <c:pt idx="2">
                  <c:v>0.10500000000000002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912569581757352"/>
          <c:y val="0.21874803904437631"/>
          <c:w val="0.21030939355503647"/>
          <c:h val="0.5092380116625976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40"/>
      <c:rotY val="70"/>
      <c:perspective val="30"/>
    </c:view3D>
    <c:plotArea>
      <c:layout>
        <c:manualLayout>
          <c:layoutTarget val="inner"/>
          <c:xMode val="edge"/>
          <c:yMode val="edge"/>
          <c:x val="6.944444444444451E-3"/>
          <c:y val="1.9682734613849298E-2"/>
          <c:w val="0.64982633420822444"/>
          <c:h val="0.98031726538615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11"/>
          </c:dPt>
          <c:dPt>
            <c:idx val="1"/>
            <c:explosion val="19"/>
          </c:dPt>
          <c:dPt>
            <c:idx val="2"/>
            <c:explosion val="16"/>
          </c:dPt>
          <c:dPt>
            <c:idx val="3"/>
            <c:explosion val="11"/>
          </c:dPt>
          <c:dLbls>
            <c:dLbl>
              <c:idx val="0"/>
              <c:layout>
                <c:manualLayout>
                  <c:x val="-0.14327132545931759"/>
                  <c:y val="-0.13216995142150986"/>
                </c:manualLayout>
              </c:layout>
              <c:showVal val="1"/>
            </c:dLbl>
            <c:dLbl>
              <c:idx val="1"/>
              <c:layout>
                <c:manualLayout>
                  <c:x val="0.11031999125109354"/>
                  <c:y val="-0.14307738427966971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15,20%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6.8928477690288717E-2"/>
                  <c:y val="-6.569923865492668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10,90%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6.9444444444444512E-4"/>
                  <c:y val="0.1177805830110862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препятствий нет</c:v>
                </c:pt>
                <c:pt idx="1">
                  <c:v>слабое обновление кадрового состава вуза</c:v>
                </c:pt>
                <c:pt idx="2">
                  <c:v>личные причины </c:v>
                </c:pt>
                <c:pt idx="3">
                  <c:v>этот вопрос не является для меня актуальным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0.3270000000000004</c:v>
                </c:pt>
                <c:pt idx="1">
                  <c:v>0.15200000000000016</c:v>
                </c:pt>
                <c:pt idx="2">
                  <c:v>0.10900000000000008</c:v>
                </c:pt>
                <c:pt idx="3">
                  <c:v>0.38200000000000039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469510061242412"/>
          <c:y val="0.16402033954412634"/>
          <c:w val="0.25113823272090979"/>
          <c:h val="0.6280283422096307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80"/>
      <c:perspective val="20"/>
    </c:view3D>
    <c:plotArea>
      <c:layout>
        <c:manualLayout>
          <c:layoutTarget val="inner"/>
          <c:xMode val="edge"/>
          <c:yMode val="edge"/>
          <c:x val="0"/>
          <c:y val="5.0830342027699447E-2"/>
          <c:w val="0.83949650043744539"/>
          <c:h val="0.878486839377430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5.1204505686789061E-2"/>
                  <c:y val="-3.2617605356034815E-3"/>
                </c:manualLayout>
              </c:layout>
              <c:showVal val="1"/>
            </c:dLbl>
            <c:dLbl>
              <c:idx val="1"/>
              <c:layout>
                <c:manualLayout>
                  <c:x val="-2.1341097987751575E-2"/>
                  <c:y val="-1.1251727184420947E-2"/>
                </c:manualLayout>
              </c:layout>
              <c:showVal val="1"/>
            </c:dLbl>
            <c:dLbl>
              <c:idx val="2"/>
              <c:layout>
                <c:manualLayout>
                  <c:x val="0.13287412510936134"/>
                  <c:y val="-0.1603514649748793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22,40%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10988845144356962"/>
                  <c:y val="0.11989220313779665"/>
                </c:manualLayout>
              </c:layout>
              <c:showVal val="1"/>
            </c:dLbl>
            <c:dLbl>
              <c:idx val="4"/>
              <c:layout>
                <c:manualLayout>
                  <c:x val="-0.11827974628171495"/>
                  <c:y val="-0.21860511186343151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15,60%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1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баллов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6.0000000000000062E-3</c:v>
                </c:pt>
                <c:pt idx="1">
                  <c:v>3.5999999999999997E-2</c:v>
                </c:pt>
                <c:pt idx="2">
                  <c:v>0.224</c:v>
                </c:pt>
                <c:pt idx="3">
                  <c:v>0.47300000000000031</c:v>
                </c:pt>
                <c:pt idx="4">
                  <c:v>0.15600000000000017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0406736657917821"/>
          <c:y val="0.21392634247280751"/>
          <c:w val="0.16398818897637818"/>
          <c:h val="0.51964781916720204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50119051375178925"/>
          <c:y val="2.4142492203374829E-2"/>
          <c:w val="0.48046750883997591"/>
          <c:h val="0.95171501559325078"/>
        </c:manualLayout>
      </c:layout>
      <c:bar3DChart>
        <c:barDir val="bar"/>
        <c:grouping val="clustered"/>
        <c:ser>
          <c:idx val="0"/>
          <c:order val="0"/>
          <c:tx>
            <c:strRef>
              <c:f>'[Диаграмма 2 в Microsoft Office PowerPoint]Лист1'!$B$2</c:f>
              <c:strCache>
                <c:ptCount val="1"/>
                <c:pt idx="0">
                  <c:v>4,40</c:v>
                </c:pt>
              </c:strCache>
            </c:strRef>
          </c:tx>
          <c:dLbls>
            <c:dLbl>
              <c:idx val="0"/>
              <c:layout>
                <c:manualLayout>
                  <c:x val="1.26983689650529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9.876509195041178E-3"/>
                  <c:y val="-4.3895440369772403E-3"/>
                </c:manualLayout>
              </c:layout>
              <c:showVal val="1"/>
            </c:dLbl>
            <c:dLbl>
              <c:idx val="2"/>
              <c:layout>
                <c:manualLayout>
                  <c:x val="1.5520228735064702E-2"/>
                  <c:y val="-8.7790880739544858E-3"/>
                </c:manualLayout>
              </c:layout>
              <c:showVal val="1"/>
            </c:dLbl>
            <c:dLbl>
              <c:idx val="3"/>
              <c:layout>
                <c:manualLayout>
                  <c:x val="1.55202287350646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2698257868211594E-2"/>
                  <c:y val="-4.3895440369771622E-3"/>
                </c:manualLayout>
              </c:layout>
              <c:showVal val="1"/>
            </c:dLbl>
            <c:dLbl>
              <c:idx val="5"/>
              <c:layout>
                <c:manualLayout>
                  <c:x val="1.4109298850058913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1469340885712869E-2"/>
                  <c:y val="-2.1947720184886214E-3"/>
                </c:manualLayout>
              </c:layout>
              <c:showVal val="1"/>
            </c:dLbl>
            <c:dLbl>
              <c:idx val="7"/>
              <c:layout>
                <c:manualLayout>
                  <c:x val="1.1469340885712869E-2"/>
                  <c:y val="4.3895440369772403E-3"/>
                </c:manualLayout>
              </c:layout>
              <c:showVal val="1"/>
            </c:dLbl>
            <c:dLbl>
              <c:idx val="8"/>
              <c:layout>
                <c:manualLayout>
                  <c:x val="1.43368172175466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1.433681721754664E-2"/>
                  <c:y val="-2.1947720184886214E-3"/>
                </c:manualLayout>
              </c:layout>
              <c:showVal val="1"/>
            </c:dLbl>
            <c:dLbl>
              <c:idx val="10"/>
              <c:layout>
                <c:manualLayout>
                  <c:x val="1.433681721754664E-2"/>
                  <c:y val="2.1947720184886214E-3"/>
                </c:manualLayout>
              </c:layout>
              <c:showVal val="1"/>
            </c:dLbl>
            <c:showVal val="1"/>
          </c:dLbls>
          <c:cat>
            <c:strRef>
              <c:f>'[Диаграмма 2 в Microsoft Office PowerPoint]Лист1'!$A$3:$A$13</c:f>
              <c:strCache>
                <c:ptCount val="11"/>
                <c:pt idx="0">
                  <c:v>объем выполняемой работы</c:v>
                </c:pt>
                <c:pt idx="1">
                  <c:v>состояние рабочего места</c:v>
                </c:pt>
                <c:pt idx="2">
                  <c:v>оплата труда</c:v>
                </c:pt>
                <c:pt idx="3">
                  <c:v>возможность продвижения по работе, перспективы</c:v>
                </c:pt>
                <c:pt idx="4">
                  <c:v>внутренний распорядок</c:v>
                </c:pt>
                <c:pt idx="5">
                  <c:v>отношения с коллегами</c:v>
                </c:pt>
                <c:pt idx="6">
                  <c:v>работа непосредственного начальника</c:v>
                </c:pt>
                <c:pt idx="7">
                  <c:v>деятельность руководства вузом</c:v>
                </c:pt>
                <c:pt idx="8">
                  <c:v>работа первичной профсоюзной организации</c:v>
                </c:pt>
                <c:pt idx="9">
                  <c:v>возможность участия в принятии управленческих решений</c:v>
                </c:pt>
                <c:pt idx="10">
                  <c:v>возможность вести научно-исследовательскую работу</c:v>
                </c:pt>
              </c:strCache>
            </c:strRef>
          </c:cat>
          <c:val>
            <c:numRef>
              <c:f>'[Диаграмма 2 в Microsoft Office PowerPoint]Лист1'!$B$3:$B$13</c:f>
              <c:numCache>
                <c:formatCode>0.00</c:formatCode>
                <c:ptCount val="11"/>
                <c:pt idx="0">
                  <c:v>4.0999999999999996</c:v>
                </c:pt>
                <c:pt idx="1">
                  <c:v>3.5</c:v>
                </c:pt>
                <c:pt idx="2">
                  <c:v>2.6</c:v>
                </c:pt>
                <c:pt idx="3">
                  <c:v>2.7</c:v>
                </c:pt>
                <c:pt idx="4">
                  <c:v>4</c:v>
                </c:pt>
                <c:pt idx="5">
                  <c:v>4.7</c:v>
                </c:pt>
                <c:pt idx="6">
                  <c:v>4.4000000000000004</c:v>
                </c:pt>
                <c:pt idx="7">
                  <c:v>4.4000000000000004</c:v>
                </c:pt>
                <c:pt idx="8">
                  <c:v>3.9</c:v>
                </c:pt>
                <c:pt idx="9">
                  <c:v>2.9</c:v>
                </c:pt>
                <c:pt idx="10">
                  <c:v>2.9</c:v>
                </c:pt>
              </c:numCache>
            </c:numRef>
          </c:val>
        </c:ser>
        <c:dLbls>
          <c:showVal val="1"/>
        </c:dLbls>
        <c:shape val="box"/>
        <c:axId val="59091584"/>
        <c:axId val="59097472"/>
        <c:axId val="0"/>
      </c:bar3DChart>
      <c:catAx>
        <c:axId val="5909158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9097472"/>
        <c:crosses val="autoZero"/>
        <c:auto val="1"/>
        <c:lblAlgn val="ctr"/>
        <c:lblOffset val="100"/>
      </c:catAx>
      <c:valAx>
        <c:axId val="59097472"/>
        <c:scaling>
          <c:orientation val="minMax"/>
        </c:scaling>
        <c:delete val="1"/>
        <c:axPos val="b"/>
        <c:numFmt formatCode="0.00" sourceLinked="1"/>
        <c:tickLblPos val="nextTo"/>
        <c:crossAx val="59091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6659A-42AF-4D4D-B507-D440803CCC72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52D49-081A-441F-A428-E846BEF23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52D49-081A-441F-A428-E846BEF23B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52D49-081A-441F-A428-E846BEF23BB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285992"/>
            <a:ext cx="81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Результаты анкетирования сотрудников ТГПИ имени А.П. Чехова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572528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Определите свою удовлетворенность работой вуза в отдельных направлениях по 5-балльной шкале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1000108"/>
          <a:ext cx="792958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5743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Средний возраст респондентов - 44,4 года</a:t>
            </a:r>
          </a:p>
          <a:p>
            <a:pPr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5" y="3714752"/>
          <a:ext cx="7786741" cy="1191768"/>
        </p:xfrm>
        <a:graphic>
          <a:graphicData uri="http://schemas.openxmlformats.org/drawingml/2006/table">
            <a:tbl>
              <a:tblPr/>
              <a:tblGrid>
                <a:gridCol w="1254984"/>
                <a:gridCol w="1210699"/>
                <a:gridCol w="1210699"/>
                <a:gridCol w="1210699"/>
                <a:gridCol w="1449830"/>
                <a:gridCol w="1449830"/>
              </a:tblGrid>
              <a:tr h="17259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Стаж работы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0-5 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5-10 лет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10-20 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20-30 лет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более 30 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Количество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30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30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42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28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20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14351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Средний стаж работы в ТГПИ - 16,7 лет</a:t>
            </a:r>
          </a:p>
          <a:p>
            <a:pPr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5" y="928670"/>
          <a:ext cx="7858181" cy="1191768"/>
        </p:xfrm>
        <a:graphic>
          <a:graphicData uri="http://schemas.openxmlformats.org/drawingml/2006/table">
            <a:tbl>
              <a:tblPr/>
              <a:tblGrid>
                <a:gridCol w="1266497"/>
                <a:gridCol w="1221808"/>
                <a:gridCol w="1221808"/>
                <a:gridCol w="1221808"/>
                <a:gridCol w="1463130"/>
                <a:gridCol w="1463130"/>
              </a:tblGrid>
              <a:tr h="21875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Возраст респондентов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20-30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30-40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40-50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50-60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более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60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лет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Количество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23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44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29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24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21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500306"/>
            <a:ext cx="8001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643050"/>
            <a:ext cx="8143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Анкетирование  сотрудников ТГПИ имени А.П. Чехова проводилось с целью подготовки программы стратегического развития института.</a:t>
            </a: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анкетировании приняли участие – 165 сотрудников ТГПИ имени А.П. Чехова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5786" y="428604"/>
          <a:ext cx="8286808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Каковы привлекательные стороны работы в ТГПИ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организована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Ваша внеаудиторная работа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00100" y="500042"/>
          <a:ext cx="81439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Каковы наиболее серьезные проблемы учебного процесса, требующие немедленного решения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000108"/>
          <a:ext cx="8001056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Каковы основные источники информации о жизни вуза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571480"/>
          <a:ext cx="8215338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8143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Есть у вас планы по перемене места работы по вашей инициативе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642918"/>
          <a:ext cx="8429652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 препятствует вашему карьерному росту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500042"/>
          <a:ext cx="8072462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Определите свою удовлетворенность работой вуза в целом по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5-балльной шкале (от 5-«полностью удовлетворен» до 1-«совершенно неудовлетворен»)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214422"/>
          <a:ext cx="81439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1062</TotalTime>
  <Words>232</Words>
  <PresentationFormat>Экран (4:3)</PresentationFormat>
  <Paragraphs>73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Определите свою удовлетворенность работой вуза в отдельных направлениях по 5-балльной шкале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Луценко Алексей Сергеевич</dc:creator>
  <cp:lastModifiedBy>Луценко Алексей Сергеевич</cp:lastModifiedBy>
  <cp:revision>130</cp:revision>
  <dcterms:modified xsi:type="dcterms:W3CDTF">2012-06-26T07:03:23Z</dcterms:modified>
</cp:coreProperties>
</file>