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3" r:id="rId4"/>
    <p:sldId id="284" r:id="rId5"/>
    <p:sldId id="285" r:id="rId6"/>
    <p:sldId id="286" r:id="rId7"/>
    <p:sldId id="291" r:id="rId8"/>
    <p:sldId id="287" r:id="rId9"/>
    <p:sldId id="288" r:id="rId10"/>
    <p:sldId id="289" r:id="rId11"/>
    <p:sldId id="292" r:id="rId12"/>
    <p:sldId id="280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682BE-EDE4-4F66-AC3F-7CEF59C3E3EB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3A68D-C330-46B6-9504-4791DB672F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A68D-C330-46B6-9504-4791DB672FD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3f10b9_512ec9ac58ef4026911f411bacd3ce55~mv2.jpg/v1/fill/w_1099,h_827,al_c,q_85/3f10b9_512ec9ac58ef4026911f411bacd3ce55~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896503" cy="74471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1571612"/>
            <a:ext cx="67865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Основные результаты работы областной инновационной площадки «Правовое просвещение молодежи в контексте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антикоррупционного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законодательства: технологическая платформа реализации в системе школа-вуз»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на базе МОБУ СОШ №3 им. Ю.А. Гагарина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за 2019-2022 гг.</a:t>
            </a:r>
          </a:p>
          <a:p>
            <a:pPr algn="ctr">
              <a:lnSpc>
                <a:spcPct val="150000"/>
              </a:lnSpc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сайт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9298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86512" y="4929198"/>
            <a:ext cx="32147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tx2"/>
                </a:solidFill>
                <a:latin typeface="Arial Black" pitchFamily="34" charset="0"/>
              </a:rPr>
              <a:t>Заведующая кафедрой отраслевых юридических дисциплин </a:t>
            </a:r>
          </a:p>
          <a:p>
            <a:pPr algn="r"/>
            <a:r>
              <a:rPr lang="ru-RU" sz="1400" dirty="0" smtClean="0">
                <a:solidFill>
                  <a:schemeClr val="tx2"/>
                </a:solidFill>
                <a:latin typeface="Arial Black" pitchFamily="34" charset="0"/>
              </a:rPr>
              <a:t>Таганрогского института имени А.П. Чехова (филиал) ФГБОУ ВО «РГЭУ (РИНХ)», </a:t>
            </a:r>
            <a:r>
              <a:rPr lang="ru-RU" sz="1400" dirty="0" err="1" smtClean="0">
                <a:solidFill>
                  <a:schemeClr val="tx2"/>
                </a:solidFill>
                <a:latin typeface="Arial Black" pitchFamily="34" charset="0"/>
              </a:rPr>
              <a:t>к.юрид.наук</a:t>
            </a:r>
            <a:r>
              <a:rPr lang="ru-RU" sz="1400" dirty="0" smtClean="0">
                <a:solidFill>
                  <a:schemeClr val="tx2"/>
                </a:solidFill>
                <a:latin typeface="Arial Black" pitchFamily="34" charset="0"/>
              </a:rPr>
              <a:t>, доцент </a:t>
            </a:r>
          </a:p>
          <a:p>
            <a:pPr algn="r"/>
            <a:r>
              <a:rPr lang="ru-RU" sz="1400" dirty="0" smtClean="0">
                <a:solidFill>
                  <a:schemeClr val="tx2"/>
                </a:solidFill>
                <a:latin typeface="Arial Black" pitchFamily="34" charset="0"/>
              </a:rPr>
              <a:t>О.А. Курилкина</a:t>
            </a:r>
            <a:endParaRPr lang="en-US" sz="1400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3f10b9_512ec9ac58ef4026911f411bacd3ce55~mv2.jpg/v1/fill/w_1099,h_827,al_c,q_85/3f10b9_512ec9ac58ef4026911f411bacd3ce55~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96503" cy="74471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5" y="785794"/>
            <a:ext cx="7929586" cy="5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1500174"/>
            <a:ext cx="37147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/>
              <a:t>28 декабря 2021 г. на факультете экономики и права состоялось подведение итогов работы НОЦ «</a:t>
            </a:r>
            <a:r>
              <a:rPr lang="ru-RU" sz="1600" dirty="0" err="1" smtClean="0"/>
              <a:t>Антикоррупционное</a:t>
            </a:r>
            <a:r>
              <a:rPr lang="ru-RU" sz="1600" dirty="0" smtClean="0"/>
              <a:t> просвещение и воспитание» в первом семестре 2021-2022 учебного года.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0"/>
            <a:ext cx="9358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Иные формы работы с участием областной инновационной площадки «Правовое просвещение молодежи в контексте </a:t>
            </a:r>
            <a:r>
              <a:rPr lang="ru-RU" b="1" dirty="0" err="1" smtClean="0"/>
              <a:t>антикоррупционного</a:t>
            </a:r>
            <a:r>
              <a:rPr lang="ru-RU" b="1" dirty="0" smtClean="0"/>
              <a:t> законодательства: технологическая платформа реализации в системе школа-вуз» </a:t>
            </a:r>
          </a:p>
          <a:p>
            <a:pPr algn="ctr"/>
            <a:r>
              <a:rPr lang="ru-RU" b="1" dirty="0" smtClean="0"/>
              <a:t>на базе МОБУ СОШ №3 им. Ю.А. Гагарина</a:t>
            </a:r>
          </a:p>
          <a:p>
            <a:pPr algn="ctr"/>
            <a:r>
              <a:rPr lang="ru-RU" b="1" dirty="0" smtClean="0"/>
              <a:t>за 2019-2022 гг.</a:t>
            </a:r>
          </a:p>
          <a:p>
            <a:endParaRPr lang="ru-RU" dirty="0"/>
          </a:p>
        </p:txBody>
      </p:sp>
      <p:pic>
        <p:nvPicPr>
          <p:cNvPr id="10" name="Picture 2" descr="http://foto.tgpi.ru/news/2021/12_30/2/i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643050"/>
            <a:ext cx="2571768" cy="1714512"/>
          </a:xfrm>
          <a:prstGeom prst="rect">
            <a:avLst/>
          </a:prstGeom>
          <a:noFill/>
        </p:spPr>
      </p:pic>
      <p:pic>
        <p:nvPicPr>
          <p:cNvPr id="11" name="Picture 4" descr="http://foto.tgpi.ru/news/2021/12_30/2/i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19" y="1643050"/>
            <a:ext cx="2464611" cy="1643074"/>
          </a:xfrm>
          <a:prstGeom prst="rect">
            <a:avLst/>
          </a:prstGeom>
          <a:noFill/>
        </p:spPr>
      </p:pic>
      <p:pic>
        <p:nvPicPr>
          <p:cNvPr id="12" name="Picture 6" descr="http://foto.tgpi.ru/news/2021/12_30/2/i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214554"/>
            <a:ext cx="2357454" cy="157163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14282" y="4286256"/>
            <a:ext cx="35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/>
              <a:t>24 января 2022 года на факультете экономики и права прошел правовой </a:t>
            </a:r>
            <a:r>
              <a:rPr lang="ru-RU" sz="1600" dirty="0" err="1" smtClean="0"/>
              <a:t>батл</a:t>
            </a:r>
            <a:r>
              <a:rPr lang="ru-RU" sz="1600" dirty="0" smtClean="0"/>
              <a:t> для желающих попробовать свои силы в знании правовых основ молодежной культуры, административно-правового регулирования сфер </a:t>
            </a:r>
            <a:r>
              <a:rPr lang="ru-RU" sz="1600" dirty="0" err="1" smtClean="0"/>
              <a:t>внеучебной</a:t>
            </a:r>
            <a:r>
              <a:rPr lang="ru-RU" sz="1600" dirty="0" smtClean="0"/>
              <a:t> деятельности подрастающего поколения.</a:t>
            </a:r>
            <a:endParaRPr lang="ru-RU" sz="1600" dirty="0"/>
          </a:p>
        </p:txBody>
      </p:sp>
      <p:pic>
        <p:nvPicPr>
          <p:cNvPr id="18" name="Picture 2" descr="http://foto.tgpi.ru/news/2022/01_25/8/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3807" y="4071942"/>
            <a:ext cx="2476518" cy="1857388"/>
          </a:xfrm>
          <a:prstGeom prst="rect">
            <a:avLst/>
          </a:prstGeom>
          <a:noFill/>
        </p:spPr>
      </p:pic>
      <p:pic>
        <p:nvPicPr>
          <p:cNvPr id="19" name="Picture 4" descr="http://foto.tgpi.ru/news/2022/01_25/8/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4125522"/>
            <a:ext cx="2500330" cy="1875246"/>
          </a:xfrm>
          <a:prstGeom prst="rect">
            <a:avLst/>
          </a:prstGeom>
          <a:noFill/>
        </p:spPr>
      </p:pic>
      <p:pic>
        <p:nvPicPr>
          <p:cNvPr id="20" name="Picture 6" descr="http://foto.tgpi.ru/news/2022/01_25/8/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5036331"/>
            <a:ext cx="2428892" cy="1821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3f10b9_512ec9ac58ef4026911f411bacd3ce55~mv2.jpg/v1/fill/w_1099,h_827,al_c,q_85/3f10b9_512ec9ac58ef4026911f411bacd3ce55~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96503" cy="74471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5" y="785794"/>
            <a:ext cx="7929586" cy="5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0"/>
            <a:ext cx="9286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Иные формы работы с участием областной инновационной площадки «Правовое просвещение молодежи в контексте </a:t>
            </a:r>
            <a:r>
              <a:rPr lang="ru-RU" b="1" dirty="0" err="1" smtClean="0"/>
              <a:t>антикоррупционного</a:t>
            </a:r>
            <a:r>
              <a:rPr lang="ru-RU" b="1" dirty="0" smtClean="0"/>
              <a:t> законодательства: технологическая платформа реализации в системе школа-вуз» </a:t>
            </a:r>
          </a:p>
          <a:p>
            <a:pPr algn="ctr"/>
            <a:r>
              <a:rPr lang="ru-RU" b="1" dirty="0" smtClean="0"/>
              <a:t>на базе МОБУ СОШ №3 им. Ю.А. Гагарина</a:t>
            </a:r>
          </a:p>
          <a:p>
            <a:pPr algn="ctr"/>
            <a:r>
              <a:rPr lang="ru-RU" b="1" dirty="0" smtClean="0"/>
              <a:t>за 2019-2022 гг.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571612"/>
            <a:ext cx="92155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/>
              <a:t>7 февраля 2022 г. в рамках декады науки на факультете экономики и права состоялось заседание НОЦ «</a:t>
            </a:r>
            <a:r>
              <a:rPr lang="ru-RU" sz="1600" dirty="0" err="1" smtClean="0"/>
              <a:t>Антикоррупционное</a:t>
            </a:r>
            <a:r>
              <a:rPr lang="ru-RU" sz="1600" dirty="0" smtClean="0"/>
              <a:t> просвещение и воспитание», посвященное особенностям научного и учебно-методического сопровождения его работы.</a:t>
            </a:r>
          </a:p>
          <a:p>
            <a:endParaRPr lang="ru-RU" dirty="0"/>
          </a:p>
        </p:txBody>
      </p:sp>
      <p:pic>
        <p:nvPicPr>
          <p:cNvPr id="7" name="Picture 2" descr="http://foto.tgpi.ru/news/2022/02_08/09/i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64" y="2500306"/>
            <a:ext cx="3321866" cy="2214578"/>
          </a:xfrm>
          <a:prstGeom prst="rect">
            <a:avLst/>
          </a:prstGeom>
          <a:noFill/>
        </p:spPr>
      </p:pic>
      <p:pic>
        <p:nvPicPr>
          <p:cNvPr id="8" name="Picture 4" descr="http://foto.tgpi.ru/news/2022/02_08/09/i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429000"/>
            <a:ext cx="3750459" cy="2500306"/>
          </a:xfrm>
          <a:prstGeom prst="rect">
            <a:avLst/>
          </a:prstGeom>
          <a:noFill/>
        </p:spPr>
      </p:pic>
      <p:pic>
        <p:nvPicPr>
          <p:cNvPr id="9" name="Picture 6" descr="http://foto.tgpi.ru/news/2022/02_08/09/i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4738" y="2500306"/>
            <a:ext cx="3429024" cy="2286016"/>
          </a:xfrm>
          <a:prstGeom prst="rect">
            <a:avLst/>
          </a:prstGeom>
          <a:noFill/>
        </p:spPr>
      </p:pic>
      <p:pic>
        <p:nvPicPr>
          <p:cNvPr id="10" name="Picture 8" descr="http://foto.tgpi.ru/news/2022/02_08/09/i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500438"/>
            <a:ext cx="3643337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3f10b9_512ec9ac58ef4026911f411bacd3ce55~mv2.jpg/v1/fill/w_1099,h_827,al_c,q_85/3f10b9_512ec9ac58ef4026911f411bacd3ce55~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96503" cy="74471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5" y="785794"/>
            <a:ext cx="7929586" cy="5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28604"/>
            <a:ext cx="91440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Перспективы сотрудничества с общеобразовательными организациями в рамках областных инновационных площадок</a:t>
            </a:r>
          </a:p>
          <a:p>
            <a:pPr algn="just"/>
            <a:r>
              <a:rPr lang="ru-RU" dirty="0" smtClean="0">
                <a:latin typeface="Arial Black" pitchFamily="34" charset="0"/>
              </a:rPr>
              <a:t> </a:t>
            </a:r>
          </a:p>
          <a:p>
            <a:pPr marL="342900" indent="-342900" algn="just">
              <a:buAutoNum type="arabicPeriod"/>
            </a:pPr>
            <a:r>
              <a:rPr lang="ru-RU" dirty="0" err="1" smtClean="0"/>
              <a:t>Пролонгирование</a:t>
            </a:r>
            <a:r>
              <a:rPr lang="ru-RU" dirty="0" smtClean="0"/>
              <a:t> областного инновационного проекта «Правовое просвещение молодежи в контексте </a:t>
            </a:r>
            <a:r>
              <a:rPr lang="ru-RU" dirty="0" err="1" smtClean="0"/>
              <a:t>антикоррупционного</a:t>
            </a:r>
            <a:r>
              <a:rPr lang="ru-RU" dirty="0" smtClean="0"/>
              <a:t> законодательства: технологическая платформа реализации в системе школа-вуз» на базе МОБУ СОШ № 3 им. Ю.А. Гагарина (срок заканчивается в июне 2022 г.)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Подготовлены и сданы документы на открытие областной инновационной площадки в МОБУ СОШ №6 г. Таганрога.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Ведется работа по подготовке областного инновационного проекта на базе МОБУ СОШ №30 по противодействию преступности несовершеннолетних.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Ведется подготовка к изданию учебного пособия «Проблемы противодействия коррупции в образовании», участие в котором приняли преподаватели факультета экономики и права, истории и филологии Таганрогского института имени А.П. Чехова (филиал) РГЭУ (РИНХ), преподаватели Ростовского института (филиал) Всероссийского государственного университета юстиции (РПА Минюста России)», директора МОБУ СОШ №3 им. Ю.А. Гагарина, МОБУ СОШ №12 и магистранты направления подготовки «Профессиональное обучение (по отраслям) магистерская программа «Правоведение и правоохранительная деятельность».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Разрабатывается проект хозрасчетного договора по тематике областной инновационной площадки, НОЦ «</a:t>
            </a:r>
            <a:r>
              <a:rPr lang="ru-RU" dirty="0" err="1" smtClean="0"/>
              <a:t>Антикоррупционное</a:t>
            </a:r>
            <a:r>
              <a:rPr lang="ru-RU" dirty="0" smtClean="0"/>
              <a:t> просвещение и воспитание».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3f10b9_512ec9ac58ef4026911f411bacd3ce55~mv2.jpg/v1/fill/w_1099,h_827,al_c,q_85/3f10b9_512ec9ac58ef4026911f411bacd3ce55~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96503" cy="74471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5" y="785794"/>
            <a:ext cx="7929586" cy="5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2714620"/>
            <a:ext cx="6046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3f10b9_512ec9ac58ef4026911f411bacd3ce55~mv2.jpg/v1/fill/w_1099,h_827,al_c,q_85/3f10b9_512ec9ac58ef4026911f411bacd3ce55~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96503" cy="74471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14291"/>
            <a:ext cx="9429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/>
              <a:t>Областная инновационная площадка </a:t>
            </a:r>
            <a:r>
              <a:rPr lang="ru-RU" b="1" dirty="0" smtClean="0"/>
              <a:t>«Правовое просвещение молодежи в контексте </a:t>
            </a:r>
            <a:r>
              <a:rPr lang="ru-RU" b="1" dirty="0" err="1" smtClean="0"/>
              <a:t>антикоррупционного</a:t>
            </a:r>
            <a:r>
              <a:rPr lang="ru-RU" b="1" dirty="0" smtClean="0"/>
              <a:t> законодательства: технологическая платформа реализации в системе школа-вуз»</a:t>
            </a:r>
            <a:r>
              <a:rPr lang="ru-RU" dirty="0" smtClean="0"/>
              <a:t> была создана на основании Приказа от 07.06.2019 г. № 419 «Об областных инновационных площадках». </a:t>
            </a:r>
          </a:p>
          <a:p>
            <a:pPr indent="457200" algn="just">
              <a:lnSpc>
                <a:spcPct val="150000"/>
              </a:lnSpc>
            </a:pPr>
            <a:endParaRPr lang="ru-RU" dirty="0" smtClean="0"/>
          </a:p>
          <a:p>
            <a:pPr algn="just">
              <a:lnSpc>
                <a:spcPct val="150000"/>
              </a:lnSpc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l="16266" t="7143" r="14979" b="3095"/>
          <a:stretch>
            <a:fillRect/>
          </a:stretch>
        </p:blipFill>
        <p:spPr bwMode="auto">
          <a:xfrm>
            <a:off x="285720" y="1928802"/>
            <a:ext cx="457203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 l="16791" t="66190" r="14796" b="2381"/>
          <a:stretch>
            <a:fillRect/>
          </a:stretch>
        </p:blipFill>
        <p:spPr bwMode="auto">
          <a:xfrm>
            <a:off x="5357818" y="2000240"/>
            <a:ext cx="442915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Кафедра\Инновационная плащадка\Открытие инновационной площадки\IMG_30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929066"/>
            <a:ext cx="3333774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3f10b9_512ec9ac58ef4026911f411bacd3ce55~mv2.jpg/v1/fill/w_1099,h_827,al_c,q_85/3f10b9_512ec9ac58ef4026911f411bacd3ce55~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96503" cy="74471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5" y="785794"/>
            <a:ext cx="7929586" cy="5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42852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Дискуссии, дебаты, форумы с участием областной инновационной площадки «Правовое просвещение молодежи в контексте </a:t>
            </a:r>
            <a:r>
              <a:rPr lang="ru-RU" b="1" dirty="0" err="1" smtClean="0">
                <a:latin typeface="+mj-lt"/>
              </a:rPr>
              <a:t>антикоррупционного</a:t>
            </a:r>
            <a:r>
              <a:rPr lang="ru-RU" b="1" dirty="0" smtClean="0">
                <a:latin typeface="+mj-lt"/>
              </a:rPr>
              <a:t> законодательства: технологическая платформа реализации в системе школа-вуз» </a:t>
            </a:r>
          </a:p>
          <a:p>
            <a:pPr algn="ctr"/>
            <a:r>
              <a:rPr lang="ru-RU" b="1" dirty="0" smtClean="0">
                <a:latin typeface="+mj-lt"/>
              </a:rPr>
              <a:t>на базе МОБУ СОШ №3 им. Ю.А. Гагарина</a:t>
            </a:r>
          </a:p>
          <a:p>
            <a:pPr algn="ctr"/>
            <a:r>
              <a:rPr lang="ru-RU" b="1" dirty="0" smtClean="0">
                <a:latin typeface="+mj-lt"/>
              </a:rPr>
              <a:t>за 2019-2022 гг.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3" descr="D:\Кафедра\Инновационная плащадка\Форум\Форум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000240"/>
            <a:ext cx="4983925" cy="19629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3108" y="1571612"/>
            <a:ext cx="6135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dirty="0" smtClean="0"/>
              <a:t>10 октября 2019 г. в рамках правового форума «Право – наше сила»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4071942"/>
            <a:ext cx="928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12 декабря 2019 г. состоялись Политико-правовые дебаты «Молодежь бессильна в борьбе с коррупцией?»</a:t>
            </a:r>
            <a:endParaRPr lang="ru-RU" sz="1600" dirty="0"/>
          </a:p>
        </p:txBody>
      </p:sp>
      <p:pic>
        <p:nvPicPr>
          <p:cNvPr id="10" name="Picture 2" descr="http://foto.tgpi.ru/news/2019/12_17/3/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572008"/>
            <a:ext cx="2905105" cy="2178829"/>
          </a:xfrm>
          <a:prstGeom prst="rect">
            <a:avLst/>
          </a:prstGeom>
          <a:noFill/>
        </p:spPr>
      </p:pic>
      <p:pic>
        <p:nvPicPr>
          <p:cNvPr id="11" name="Picture 4" descr="http://foto.tgpi.ru/news/2019/12_17/3/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572008"/>
            <a:ext cx="2786042" cy="2089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3f10b9_512ec9ac58ef4026911f411bacd3ce55~mv2.jpg/v1/fill/w_1099,h_827,al_c,q_85/3f10b9_512ec9ac58ef4026911f411bacd3ce55~m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896503" cy="74471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5" y="785794"/>
            <a:ext cx="7929586" cy="5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1643050"/>
            <a:ext cx="57864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/>
              <a:t>21  Декабря 2020 г. на факультете экономики и права состоялась дискуссионная площадка «Молодежь бессильна против коррупции?!», участие в которой приняли учащиеся ГБОУ гимназии № 586 Василеостровского района города Санкт-Петербурга.</a:t>
            </a:r>
          </a:p>
          <a:p>
            <a:pPr indent="457200" algn="just"/>
            <a:endParaRPr lang="ru-RU" sz="1600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42852"/>
            <a:ext cx="9644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Дискуссии, дебаты, форумы с участием областной инновационной площадки «Правовое просвещение молодежи в контексте </a:t>
            </a:r>
            <a:r>
              <a:rPr lang="ru-RU" b="1" dirty="0" err="1" smtClean="0"/>
              <a:t>антикоррупционного</a:t>
            </a:r>
            <a:r>
              <a:rPr lang="ru-RU" b="1" dirty="0" smtClean="0"/>
              <a:t> законодательства: технологическая платформа реализации в системе школа-вуз» </a:t>
            </a:r>
          </a:p>
          <a:p>
            <a:pPr algn="ctr"/>
            <a:r>
              <a:rPr lang="ru-RU" b="1" dirty="0" smtClean="0"/>
              <a:t>на базе МОБУ СОШ №3 им. Ю.А. Гагарина</a:t>
            </a:r>
          </a:p>
          <a:p>
            <a:pPr algn="ctr"/>
            <a:r>
              <a:rPr lang="ru-RU" b="1" dirty="0" smtClean="0"/>
              <a:t>за 2019-2022 гг.</a:t>
            </a:r>
          </a:p>
          <a:p>
            <a:endParaRPr lang="ru-RU" dirty="0"/>
          </a:p>
        </p:txBody>
      </p:sp>
      <p:pic>
        <p:nvPicPr>
          <p:cNvPr id="8" name="Picture 10" descr="http://foto.tgpi.ru/news/2020/12_10/2/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3429023" cy="2571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0" y="4786322"/>
            <a:ext cx="3429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/>
              <a:t>8 декабря 2020 г. состоялся учебный семинар-дискуссия «Противодействие коррупции: вопросы правового регулирования», </a:t>
            </a:r>
          </a:p>
          <a:p>
            <a:pPr indent="457200" algn="just"/>
            <a:r>
              <a:rPr lang="ru-RU" sz="1600" dirty="0" smtClean="0"/>
              <a:t>В этот же день состоялось открытие НОЦ «</a:t>
            </a:r>
            <a:r>
              <a:rPr lang="ru-RU" sz="1600" dirty="0" err="1" smtClean="0"/>
              <a:t>Антикоррупционное</a:t>
            </a:r>
            <a:r>
              <a:rPr lang="ru-RU" sz="1600" dirty="0" smtClean="0"/>
              <a:t> просвещение и воспитание».</a:t>
            </a:r>
            <a:endParaRPr lang="ru-RU" sz="1600" dirty="0"/>
          </a:p>
        </p:txBody>
      </p:sp>
      <p:pic>
        <p:nvPicPr>
          <p:cNvPr id="10" name="Picture 4" descr="http://foto.tgpi.ru/news/2020/12_24/3/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857496"/>
            <a:ext cx="2882521" cy="1864031"/>
          </a:xfrm>
          <a:prstGeom prst="rect">
            <a:avLst/>
          </a:prstGeom>
          <a:noFill/>
        </p:spPr>
      </p:pic>
      <p:pic>
        <p:nvPicPr>
          <p:cNvPr id="11" name="Picture 6" descr="http://foto.tgpi.ru/news/2020/12_24/3/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286124"/>
            <a:ext cx="2143122" cy="2857496"/>
          </a:xfrm>
          <a:prstGeom prst="rect">
            <a:avLst/>
          </a:prstGeom>
          <a:noFill/>
        </p:spPr>
      </p:pic>
      <p:pic>
        <p:nvPicPr>
          <p:cNvPr id="12" name="Picture 8" descr="http://foto.tgpi.ru/news/2020/12_10/2/1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74919" y="5069193"/>
            <a:ext cx="2906669" cy="1860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3f10b9_512ec9ac58ef4026911f411bacd3ce55~mv2.jpg/v1/fill/w_1099,h_827,al_c,q_85/3f10b9_512ec9ac58ef4026911f411bacd3ce55~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96503" cy="74471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5" y="785794"/>
            <a:ext cx="7929586" cy="5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42852"/>
            <a:ext cx="9358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Круглые столы, конференции с участием областной инновационной площадки «Правовое просвещение молодежи в контексте </a:t>
            </a:r>
            <a:r>
              <a:rPr lang="ru-RU" b="1" dirty="0" err="1" smtClean="0"/>
              <a:t>антикоррупционного</a:t>
            </a:r>
            <a:r>
              <a:rPr lang="ru-RU" b="1" dirty="0" smtClean="0"/>
              <a:t> законодательства: технологическая платформа реализации в системе школа-вуз» </a:t>
            </a:r>
          </a:p>
          <a:p>
            <a:pPr algn="ctr"/>
            <a:r>
              <a:rPr lang="ru-RU" b="1" dirty="0" smtClean="0"/>
              <a:t>на базе МОБУ СОШ №3 им. Ю.А. Гагарина</a:t>
            </a:r>
          </a:p>
          <a:p>
            <a:pPr algn="ctr"/>
            <a:r>
              <a:rPr lang="ru-RU" b="1" dirty="0" smtClean="0"/>
              <a:t>за 2019-2022 гг.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1500174"/>
            <a:ext cx="39290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/>
              <a:t>11 февраля 2020 г. в рамках Декады науки в Таганрогском институте имени А.П. Чехова (филиале) «РГЭУ (РИНХ)» состоялась </a:t>
            </a:r>
            <a:r>
              <a:rPr lang="ru-RU" sz="1600" dirty="0" err="1" smtClean="0"/>
              <a:t>скайп</a:t>
            </a:r>
            <a:r>
              <a:rPr lang="ru-RU" sz="1600" dirty="0" smtClean="0"/>
              <a:t> - конференция с Сибирским институтом управления – филиалом </a:t>
            </a:r>
            <a:r>
              <a:rPr lang="ru-RU" sz="1600" dirty="0" err="1" smtClean="0"/>
              <a:t>РАНХиГС</a:t>
            </a:r>
            <a:r>
              <a:rPr lang="ru-RU" sz="1600" dirty="0" smtClean="0"/>
              <a:t> на тему: «Уголовно-правовое противодействие коррупции»</a:t>
            </a:r>
            <a:endParaRPr lang="ru-RU" sz="1600" dirty="0"/>
          </a:p>
        </p:txBody>
      </p:sp>
      <p:pic>
        <p:nvPicPr>
          <p:cNvPr id="8" name="Picture 2" descr="http://foto.tgpi.ru/news/2020/02_12/10/i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65" y="1643050"/>
            <a:ext cx="2696985" cy="2000264"/>
          </a:xfrm>
          <a:prstGeom prst="rect">
            <a:avLst/>
          </a:prstGeom>
          <a:noFill/>
        </p:spPr>
      </p:pic>
      <p:pic>
        <p:nvPicPr>
          <p:cNvPr id="9" name="Picture 4" descr="http://foto.tgpi.ru/news/2020/02_12/10/i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2100" y="1643050"/>
            <a:ext cx="2716414" cy="20002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44" y="3714752"/>
            <a:ext cx="51435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/>
              <a:t>1 октября 2020 г. на факультете экономики и права состоялся всероссийский круглый стол «Юридическое образование в современной России: проблемы и перспективы».</a:t>
            </a:r>
          </a:p>
          <a:p>
            <a:endParaRPr lang="ru-RU" dirty="0"/>
          </a:p>
        </p:txBody>
      </p:sp>
      <p:pic>
        <p:nvPicPr>
          <p:cNvPr id="11" name="Picture 2" descr="http://foto.tgpi.ru/news/2020/10_02/6/i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895855"/>
            <a:ext cx="3977320" cy="1962145"/>
          </a:xfrm>
          <a:prstGeom prst="rect">
            <a:avLst/>
          </a:prstGeom>
          <a:noFill/>
        </p:spPr>
      </p:pic>
      <p:pic>
        <p:nvPicPr>
          <p:cNvPr id="12" name="Picture 4" descr="http://foto.tgpi.ru/news/2020/10_02/6/i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5143515"/>
            <a:ext cx="2571728" cy="1714485"/>
          </a:xfrm>
          <a:prstGeom prst="rect">
            <a:avLst/>
          </a:prstGeom>
          <a:noFill/>
        </p:spPr>
      </p:pic>
      <p:pic>
        <p:nvPicPr>
          <p:cNvPr id="13" name="Picture 6" descr="http://foto.tgpi.ru/news/2020/10_02/6/i0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3286124"/>
            <a:ext cx="2643206" cy="1762137"/>
          </a:xfrm>
          <a:prstGeom prst="rect">
            <a:avLst/>
          </a:prstGeom>
          <a:noFill/>
        </p:spPr>
      </p:pic>
      <p:pic>
        <p:nvPicPr>
          <p:cNvPr id="14" name="Picture 2" descr="http://foto.tgpi.ru/news/2020/12_24/3/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4286256"/>
            <a:ext cx="1928808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3f10b9_512ec9ac58ef4026911f411bacd3ce55~mv2.jpg/v1/fill/w_1099,h_827,al_c,q_85/3f10b9_512ec9ac58ef4026911f411bacd3ce55~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96503" cy="74471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5" y="785794"/>
            <a:ext cx="7929586" cy="5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14290"/>
            <a:ext cx="9572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Круглые столы, конференции с участием областной инновационной площадки «Правовое просвещение молодежи в контексте </a:t>
            </a:r>
            <a:r>
              <a:rPr lang="ru-RU" b="1" dirty="0" err="1" smtClean="0"/>
              <a:t>антикоррупционного</a:t>
            </a:r>
            <a:r>
              <a:rPr lang="ru-RU" b="1" dirty="0" smtClean="0"/>
              <a:t> законодательства: технологическая платформа реализации в системе школа-вуз» </a:t>
            </a:r>
          </a:p>
          <a:p>
            <a:pPr algn="ctr"/>
            <a:r>
              <a:rPr lang="ru-RU" b="1" dirty="0" smtClean="0"/>
              <a:t>на базе МОБУ СОШ №3 им. Ю.А. Гагарина</a:t>
            </a:r>
          </a:p>
          <a:p>
            <a:pPr algn="ctr"/>
            <a:r>
              <a:rPr lang="ru-RU" b="1" dirty="0" smtClean="0"/>
              <a:t>за 2019-2022 гг.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928802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/>
              <a:t>04 июня 2021 г. на факультете экономики и права состоялся круглый стол «Проблемы и перспективы противодействия коррупции в современной России»</a:t>
            </a:r>
            <a:endParaRPr lang="ru-RU" sz="1600" dirty="0"/>
          </a:p>
        </p:txBody>
      </p:sp>
      <p:pic>
        <p:nvPicPr>
          <p:cNvPr id="8" name="Picture 4" descr="http://foto.tgpi.ru/news/2021/06_04/2/i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928802"/>
            <a:ext cx="2857520" cy="1905013"/>
          </a:xfrm>
          <a:prstGeom prst="rect">
            <a:avLst/>
          </a:prstGeom>
          <a:noFill/>
        </p:spPr>
      </p:pic>
      <p:pic>
        <p:nvPicPr>
          <p:cNvPr id="10" name="Picture 8" descr="http://foto.tgpi.ru/news/2021/06_04/2/i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000345"/>
            <a:ext cx="3143272" cy="2095515"/>
          </a:xfrm>
          <a:prstGeom prst="rect">
            <a:avLst/>
          </a:prstGeom>
          <a:noFill/>
        </p:spPr>
      </p:pic>
      <p:pic>
        <p:nvPicPr>
          <p:cNvPr id="11" name="Picture 2" descr="http://foto.tgpi.ru/news/2021/06_04/2/i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000372"/>
            <a:ext cx="3143272" cy="209551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5720" y="557214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/>
              <a:t>2 декабря 2021 г. состоялся круглый стол «</a:t>
            </a:r>
            <a:r>
              <a:rPr lang="ru-RU" sz="1600" dirty="0" err="1" smtClean="0"/>
              <a:t>Антикоррупционное</a:t>
            </a:r>
            <a:r>
              <a:rPr lang="ru-RU" sz="1600" dirty="0" smtClean="0"/>
              <a:t> воспитание молодежи: мифы и реальность»</a:t>
            </a:r>
            <a:endParaRPr lang="ru-RU" sz="1600" dirty="0"/>
          </a:p>
        </p:txBody>
      </p:sp>
      <p:pic>
        <p:nvPicPr>
          <p:cNvPr id="13" name="Picture 2" descr="http://foto.tgpi.ru/news/2021/12_13/6/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286256"/>
            <a:ext cx="2905105" cy="2178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3f10b9_512ec9ac58ef4026911f411bacd3ce55~mv2.jpg/v1/fill/w_1099,h_827,al_c,q_85/3f10b9_512ec9ac58ef4026911f411bacd3ce55~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896503" cy="74471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5" y="785794"/>
            <a:ext cx="7929586" cy="5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0"/>
            <a:ext cx="93583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Круглые столы, конференции с участием областной инновационной площадки «Правовое просвещение молодежи в контексте </a:t>
            </a:r>
            <a:r>
              <a:rPr lang="ru-RU" b="1" dirty="0" err="1" smtClean="0"/>
              <a:t>антикоррупционного</a:t>
            </a:r>
            <a:r>
              <a:rPr lang="ru-RU" b="1" dirty="0" smtClean="0"/>
              <a:t> законодательства: технологическая платформа реализации в системе школа-вуз» </a:t>
            </a:r>
          </a:p>
          <a:p>
            <a:pPr algn="ctr"/>
            <a:r>
              <a:rPr lang="ru-RU" b="1" dirty="0" smtClean="0"/>
              <a:t>на базе МОБУ СОШ №3 им. Ю.А. Гагарина</a:t>
            </a:r>
          </a:p>
          <a:p>
            <a:pPr algn="ctr"/>
            <a:r>
              <a:rPr lang="ru-RU" b="1" dirty="0" smtClean="0"/>
              <a:t>за 2019-2022 гг.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1500174"/>
            <a:ext cx="914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/>
              <a:t>8 декабря 2021 года на факультете экономики и права состоялся круглый стол «Противодействие коррупции в современной России», приуроченный к Международному дню борьбы с коррупцией.</a:t>
            </a:r>
            <a:endParaRPr lang="ru-RU" sz="1600" dirty="0"/>
          </a:p>
        </p:txBody>
      </p:sp>
      <p:pic>
        <p:nvPicPr>
          <p:cNvPr id="9" name="Picture 2" descr="http://foto.tgpi.ru/news/2021/12_10/9/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3694174" cy="2481254"/>
          </a:xfrm>
          <a:prstGeom prst="rect">
            <a:avLst/>
          </a:prstGeom>
          <a:noFill/>
        </p:spPr>
      </p:pic>
      <p:pic>
        <p:nvPicPr>
          <p:cNvPr id="10" name="Picture 4" descr="http://foto.tgpi.ru/news/2021/12_10/9/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285992"/>
            <a:ext cx="3544778" cy="2380909"/>
          </a:xfrm>
          <a:prstGeom prst="rect">
            <a:avLst/>
          </a:prstGeom>
          <a:noFill/>
        </p:spPr>
      </p:pic>
      <p:pic>
        <p:nvPicPr>
          <p:cNvPr id="11" name="Picture 6" descr="http://foto.tgpi.ru/news/2021/12_10/9/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143380"/>
            <a:ext cx="3714736" cy="2495065"/>
          </a:xfrm>
          <a:prstGeom prst="rect">
            <a:avLst/>
          </a:prstGeom>
          <a:noFill/>
        </p:spPr>
      </p:pic>
      <p:pic>
        <p:nvPicPr>
          <p:cNvPr id="12" name="Picture 8" descr="http://foto.tgpi.ru/news/2021/12_10/9/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1461" y="4143380"/>
            <a:ext cx="3722539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3f10b9_512ec9ac58ef4026911f411bacd3ce55~mv2.jpg/v1/fill/w_1099,h_827,al_c,q_85/3f10b9_512ec9ac58ef4026911f411bacd3ce55~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96503" cy="74471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5" y="785794"/>
            <a:ext cx="7929586" cy="5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14290"/>
            <a:ext cx="9501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Иные формы работы с участием областной инновационной площадки «Правовое просвещение молодежи в контексте </a:t>
            </a:r>
            <a:r>
              <a:rPr lang="ru-RU" b="1" dirty="0" err="1" smtClean="0"/>
              <a:t>антикоррупционного</a:t>
            </a:r>
            <a:r>
              <a:rPr lang="ru-RU" b="1" dirty="0" smtClean="0"/>
              <a:t> законодательства: технологическая платформа реализации в системе школа-вуз» </a:t>
            </a:r>
          </a:p>
          <a:p>
            <a:pPr algn="ctr"/>
            <a:r>
              <a:rPr lang="ru-RU" b="1" dirty="0" smtClean="0"/>
              <a:t>на базе МОБУ СОШ №3 им. Ю.А. Гагарина</a:t>
            </a:r>
          </a:p>
          <a:p>
            <a:pPr algn="ctr"/>
            <a:r>
              <a:rPr lang="ru-RU" b="1" dirty="0" smtClean="0"/>
              <a:t>за 2019-2022 гг.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571612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Традиционное открытое занятие на базе кинологического отдела Ростовской таможни</a:t>
            </a:r>
            <a:endParaRPr lang="ru-RU" sz="1600" dirty="0">
              <a:latin typeface="+mj-lt"/>
            </a:endParaRPr>
          </a:p>
        </p:txBody>
      </p:sp>
      <p:pic>
        <p:nvPicPr>
          <p:cNvPr id="8" name="Picture 2" descr="http://foto.tgpi.ru/news/2020/09_14/1/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3116"/>
            <a:ext cx="2500290" cy="1875218"/>
          </a:xfrm>
          <a:prstGeom prst="rect">
            <a:avLst/>
          </a:prstGeom>
          <a:noFill/>
        </p:spPr>
      </p:pic>
      <p:pic>
        <p:nvPicPr>
          <p:cNvPr id="9" name="Picture 4" descr="http://foto.tgpi.ru/news/2020/09_14/1/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571612"/>
            <a:ext cx="1768091" cy="2357454"/>
          </a:xfrm>
          <a:prstGeom prst="rect">
            <a:avLst/>
          </a:prstGeom>
          <a:noFill/>
        </p:spPr>
      </p:pic>
      <p:pic>
        <p:nvPicPr>
          <p:cNvPr id="10" name="Picture 6" descr="http://foto.tgpi.ru/news/2020/09_14/1/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143116"/>
            <a:ext cx="2476516" cy="18573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7158" y="4000504"/>
            <a:ext cx="9144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Совместный проект факультета экономики и права Таганрогского института имени А.П. Чехова и управления образования г. Таганрога по правовому просвещению учащихся муниципальных общеобразовательных учреждений</a:t>
            </a:r>
          </a:p>
          <a:p>
            <a:endParaRPr lang="ru-RU" dirty="0"/>
          </a:p>
        </p:txBody>
      </p:sp>
      <p:pic>
        <p:nvPicPr>
          <p:cNvPr id="14" name="Picture 2" descr="http://foto.tgpi.ru/news/2021/04_07/8/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929203"/>
            <a:ext cx="2571728" cy="1928797"/>
          </a:xfrm>
          <a:prstGeom prst="rect">
            <a:avLst/>
          </a:prstGeom>
          <a:noFill/>
        </p:spPr>
      </p:pic>
      <p:pic>
        <p:nvPicPr>
          <p:cNvPr id="15" name="Picture 4" descr="http://foto.tgpi.ru/news/2021/04_07/8/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4929205"/>
            <a:ext cx="2571727" cy="1928795"/>
          </a:xfrm>
          <a:prstGeom prst="rect">
            <a:avLst/>
          </a:prstGeom>
          <a:noFill/>
        </p:spPr>
      </p:pic>
      <p:pic>
        <p:nvPicPr>
          <p:cNvPr id="2050" name="Picture 2" descr="http://foto.tgpi.ru/news/2021/02_15/4/i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08019" y="4929198"/>
            <a:ext cx="2893203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wixstatic.com/media/3f10b9_512ec9ac58ef4026911f411bacd3ce55~mv2.jpg/v1/fill/w_1099,h_827,al_c,q_85/3f10b9_512ec9ac58ef4026911f411bacd3ce55~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96503" cy="74471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5" y="785794"/>
            <a:ext cx="7929586" cy="5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85728"/>
            <a:ext cx="9429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Иные формы работы с участием областной инновационной площадки «Правовое просвещение молодежи в контексте </a:t>
            </a:r>
            <a:r>
              <a:rPr lang="ru-RU" b="1" dirty="0" err="1" smtClean="0"/>
              <a:t>антикоррупционного</a:t>
            </a:r>
            <a:r>
              <a:rPr lang="ru-RU" b="1" dirty="0" smtClean="0"/>
              <a:t> законодательства: технологическая платформа реализации в системе школа-вуз» </a:t>
            </a:r>
          </a:p>
          <a:p>
            <a:pPr algn="ctr"/>
            <a:r>
              <a:rPr lang="ru-RU" b="1" dirty="0" smtClean="0"/>
              <a:t>на базе МОБУ СОШ №3 им. Ю.А. Гагарина</a:t>
            </a:r>
          </a:p>
          <a:p>
            <a:pPr algn="ctr"/>
            <a:r>
              <a:rPr lang="ru-RU" b="1" dirty="0" smtClean="0"/>
              <a:t>за 2019-2022 гг.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2214554"/>
            <a:ext cx="47149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/>
              <a:t>16 сентября 2021 г. был проведен экскурсионный историко-культурологический образовательный </a:t>
            </a:r>
            <a:r>
              <a:rPr lang="ru-RU" sz="1600" dirty="0" err="1" smtClean="0"/>
              <a:t>квест</a:t>
            </a:r>
            <a:r>
              <a:rPr lang="ru-RU" sz="1600" dirty="0" smtClean="0"/>
              <a:t>: «Исторический Таганрог: от Петра Великого до наших дней».</a:t>
            </a:r>
          </a:p>
          <a:p>
            <a:endParaRPr lang="ru-RU" dirty="0"/>
          </a:p>
        </p:txBody>
      </p:sp>
      <p:pic>
        <p:nvPicPr>
          <p:cNvPr id="8" name="Picture 6" descr="http://foto.tgpi.ru/news/2021/09_20/12/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857363"/>
            <a:ext cx="1625215" cy="2166953"/>
          </a:xfrm>
          <a:prstGeom prst="rect">
            <a:avLst/>
          </a:prstGeom>
          <a:noFill/>
        </p:spPr>
      </p:pic>
      <p:pic>
        <p:nvPicPr>
          <p:cNvPr id="10" name="Picture 8" descr="http://foto.tgpi.ru/news/2021/09_20/12/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1785925"/>
            <a:ext cx="1714512" cy="2286015"/>
          </a:xfrm>
          <a:prstGeom prst="rect">
            <a:avLst/>
          </a:prstGeom>
          <a:noFill/>
        </p:spPr>
      </p:pic>
      <p:pic>
        <p:nvPicPr>
          <p:cNvPr id="11" name="Picture 4" descr="http://foto.tgpi.ru/news/2021/09_20/12/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8377" y="2571744"/>
            <a:ext cx="2381267" cy="17859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7158" y="4572008"/>
            <a:ext cx="442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/>
              <a:t>20 октября 2021 года состоялось межфакультетское заседание НОЦ «</a:t>
            </a:r>
            <a:r>
              <a:rPr lang="ru-RU" sz="1600" dirty="0" err="1" smtClean="0"/>
              <a:t>Антикоррупционное</a:t>
            </a:r>
            <a:r>
              <a:rPr lang="ru-RU" sz="1600" dirty="0" smtClean="0"/>
              <a:t> просвещение и воспитание»</a:t>
            </a:r>
            <a:endParaRPr lang="ru-RU" sz="1600" dirty="0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500570"/>
            <a:ext cx="289323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4929197"/>
            <a:ext cx="2936089" cy="195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1046</Words>
  <PresentationFormat>Экран (4:3)</PresentationFormat>
  <Paragraphs>62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kurilkina</cp:lastModifiedBy>
  <cp:revision>34</cp:revision>
  <dcterms:modified xsi:type="dcterms:W3CDTF">2022-06-02T12:05:12Z</dcterms:modified>
</cp:coreProperties>
</file>