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8" r:id="rId3"/>
    <p:sldId id="275" r:id="rId4"/>
    <p:sldId id="276" r:id="rId5"/>
    <p:sldId id="259" r:id="rId6"/>
    <p:sldId id="283" r:id="rId7"/>
    <p:sldId id="282" r:id="rId8"/>
    <p:sldId id="284" r:id="rId9"/>
    <p:sldId id="280" r:id="rId10"/>
    <p:sldId id="281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7845F-3ABD-48B5-84FA-DBF03DAF7358}" v="544" dt="2020-05-24T08:22:33.376"/>
    <p1510:client id="{EDBEEB98-DC34-4D5C-A970-8794E4EA95FF}" v="2613" dt="2020-05-24T07:55:5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51" autoAdjust="0"/>
  </p:normalViewPr>
  <p:slideViewPr>
    <p:cSldViewPr>
      <p:cViewPr varScale="1">
        <p:scale>
          <a:sx n="69" d="100"/>
          <a:sy n="6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A6E9-29EF-4854-A5D3-E3A8CAE1695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47D2-F374-4FB5-B6B1-F07DE1506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656545-C005-4576-867C-12EBF5B7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r>
              <a:rPr lang="ru-RU" sz="2500">
                <a:latin typeface="Arial Black"/>
              </a:rPr>
              <a:t/>
            </a:r>
            <a:br>
              <a:rPr lang="ru-RU" sz="2500">
                <a:latin typeface="Arial Black"/>
              </a:rPr>
            </a:br>
            <a:endParaRPr lang="ru-RU" sz="2500">
              <a:latin typeface="Arial Black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66E52-580B-4C3C-837A-574E0B1A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Отчёт о деятельности Юридической клиники Таганрогского института имени А.П. Чехова (филиал)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«РГЭУ (РИНХ)» 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latin typeface="Arial Black"/>
              </a:rPr>
              <a:t>за период </a:t>
            </a:r>
            <a:r>
              <a:rPr lang="ru-RU" sz="1900" dirty="0" smtClean="0">
                <a:latin typeface="Arial Black"/>
              </a:rPr>
              <a:t>202</a:t>
            </a:r>
            <a:r>
              <a:rPr lang="en-US" sz="1900" dirty="0" smtClean="0">
                <a:latin typeface="Arial Black"/>
              </a:rPr>
              <a:t>3</a:t>
            </a:r>
            <a:r>
              <a:rPr lang="ru-RU" sz="1900" dirty="0" smtClean="0">
                <a:latin typeface="Arial Black"/>
              </a:rPr>
              <a:t> – 202</a:t>
            </a:r>
            <a:r>
              <a:rPr lang="en-US" sz="1900" dirty="0" smtClean="0">
                <a:latin typeface="Arial Black"/>
              </a:rPr>
              <a:t>4</a:t>
            </a:r>
            <a:r>
              <a:rPr lang="ru-RU" sz="1900" dirty="0" smtClean="0">
                <a:latin typeface="Arial Black"/>
              </a:rPr>
              <a:t> гг</a:t>
            </a:r>
            <a:r>
              <a:rPr lang="ru-RU" sz="1900" dirty="0">
                <a:latin typeface="Arial Black"/>
              </a:rPr>
              <a:t>.</a:t>
            </a:r>
            <a:endParaRPr lang="en-US" sz="1900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dirty="0">
              <a:latin typeface="Arial Black"/>
              <a:cs typeface="Calibri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Руководитель Юридической клиники – доцент кафедры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отраслевых юридических дисциплин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 Таганрогского института имени А.П. Чехова (филиал) 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ФГБОУ ВО «РГЭУ (РИНХ)», </a:t>
            </a:r>
            <a:r>
              <a:rPr lang="ru-RU" sz="1400" dirty="0" err="1">
                <a:latin typeface="Arial"/>
                <a:cs typeface="Calibri"/>
              </a:rPr>
              <a:t>к.ю.н</a:t>
            </a:r>
            <a:r>
              <a:rPr lang="ru-RU" sz="1400" dirty="0">
                <a:latin typeface="Arial"/>
                <a:cs typeface="Calibri"/>
              </a:rPr>
              <a:t>.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>
                <a:latin typeface="Arial"/>
                <a:cs typeface="Calibri"/>
              </a:rPr>
              <a:t>С.И. Пономаренко</a:t>
            </a:r>
            <a:endParaRPr lang="en-US" sz="1400" dirty="0">
              <a:latin typeface="Arial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ru-RU" sz="1900" dirty="0">
              <a:latin typeface="Arial Black"/>
              <a:cs typeface="Calibri"/>
            </a:endParaRPr>
          </a:p>
          <a:p>
            <a:endParaRPr lang="ru-RU" sz="19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47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321468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 Black"/>
                <a:cs typeface="Calibri"/>
              </a:rPr>
              <a:t/>
            </a:r>
            <a:br>
              <a:rPr lang="en-US" sz="1600" dirty="0" smtClean="0">
                <a:latin typeface="Arial Black"/>
                <a:cs typeface="Calibri"/>
              </a:rPr>
            </a:br>
            <a:r>
              <a:rPr lang="ru-RU" sz="1600" dirty="0" smtClean="0">
                <a:latin typeface="Arial Black"/>
                <a:cs typeface="Calibri"/>
              </a:rPr>
              <a:t>О ходе мероприятий в рамках работы </a:t>
            </a:r>
            <a:r>
              <a:rPr lang="en-US" sz="1600" dirty="0" err="1" smtClean="0">
                <a:latin typeface="Arial Black"/>
                <a:cs typeface="Calibri"/>
              </a:rPr>
              <a:t>Юридической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 err="1" smtClean="0">
                <a:latin typeface="Arial Black"/>
                <a:cs typeface="Calibri"/>
              </a:rPr>
              <a:t>клиник</a:t>
            </a:r>
            <a:r>
              <a:rPr lang="ru-RU" sz="1600" dirty="0" smtClean="0">
                <a:latin typeface="Arial Black"/>
                <a:cs typeface="Calibri"/>
              </a:rPr>
              <a:t>и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>
                <a:latin typeface="Arial Black"/>
                <a:cs typeface="Calibri"/>
              </a:rPr>
              <a:t>Таганрогского института имени А.П. Чехова (</a:t>
            </a:r>
            <a:r>
              <a:rPr lang="en-US" sz="1600" dirty="0" err="1">
                <a:latin typeface="Arial Black"/>
                <a:cs typeface="Calibri"/>
              </a:rPr>
              <a:t>филиал</a:t>
            </a:r>
            <a:r>
              <a:rPr lang="en-US" sz="1600" dirty="0">
                <a:latin typeface="Arial Black"/>
                <a:cs typeface="Calibri"/>
              </a:rPr>
              <a:t>) РГЭУ (РИНХ</a:t>
            </a:r>
            <a:r>
              <a:rPr lang="en-US" sz="1600" dirty="0" smtClean="0">
                <a:latin typeface="Arial Black"/>
                <a:cs typeface="Calibri"/>
              </a:rPr>
              <a:t>)</a:t>
            </a:r>
            <a:br>
              <a:rPr lang="en-US" sz="1600" dirty="0" smtClean="0">
                <a:latin typeface="Arial Black"/>
                <a:cs typeface="Calibri"/>
              </a:rPr>
            </a:br>
            <a:r>
              <a:rPr lang="en-US" sz="1600" dirty="0" smtClean="0">
                <a:latin typeface="Arial Black"/>
                <a:cs typeface="Calibri"/>
              </a:rPr>
              <a:t/>
            </a:r>
            <a:br>
              <a:rPr lang="en-US" sz="1600" dirty="0" smtClean="0">
                <a:latin typeface="Arial Black"/>
                <a:cs typeface="Calibri"/>
              </a:rPr>
            </a:br>
            <a:r>
              <a:rPr lang="ru-RU" sz="1400" dirty="0" smtClean="0"/>
              <a:t>В рамках социально-гуманитарного проекта «Дни правового просвещения в Ростовской области» для воспитанников ГБУ социального обслуживания населения Ростовской области «Социальный приют для детей и подростков г. Таганрога» доцентом кафедры отраслевых юридических дисциплин, канд. филос. наук Т.П. Агафоновой при помощи магистранта направления подготовки «Профессиональное обучение (по отраслям)» магистерской программы «Правоведение и правоохранительная деятельность» М.В. Зотова был проведен интерактивный урок «Права несовершеннолетних в мире взрослых».</a:t>
            </a:r>
            <a:endParaRPr lang="en-US" sz="1600" dirty="0">
              <a:latin typeface="Arial Black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http://foto.tgpi.ru/news/2024/04_09/21/i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51"/>
            <a:ext cx="3857612" cy="2893209"/>
          </a:xfrm>
          <a:prstGeom prst="rect">
            <a:avLst/>
          </a:prstGeom>
          <a:noFill/>
        </p:spPr>
      </p:pic>
      <p:pic>
        <p:nvPicPr>
          <p:cNvPr id="6148" name="Picture 4" descr="http://foto.tgpi.ru/news/2024/04_09/21/i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976714" cy="2982536"/>
          </a:xfrm>
          <a:prstGeom prst="rect">
            <a:avLst/>
          </a:prstGeom>
          <a:noFill/>
        </p:spPr>
      </p:pic>
      <p:pic>
        <p:nvPicPr>
          <p:cNvPr id="6150" name="Picture 6" descr="http://foto.tgpi.ru/news/2024/04_09/21/i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3" y="328612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89872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latin typeface="Arial Black"/>
                <a:ea typeface="+mj-lt"/>
                <a:cs typeface="+mj-lt"/>
              </a:rPr>
              <a:t>Перспективы</a:t>
            </a:r>
            <a:br>
              <a:rPr lang="ru-RU" sz="1600" b="1" dirty="0" smtClean="0">
                <a:latin typeface="Arial Black"/>
                <a:ea typeface="+mj-lt"/>
                <a:cs typeface="+mj-lt"/>
              </a:rPr>
            </a:br>
            <a:r>
              <a:rPr lang="ru-RU" sz="1600" b="1" dirty="0" smtClean="0">
                <a:latin typeface="Arial Black"/>
                <a:ea typeface="+mj-lt"/>
                <a:cs typeface="+mj-lt"/>
              </a:rPr>
              <a:t>Юридической </a:t>
            </a:r>
            <a:r>
              <a:rPr lang="ru-RU" sz="1600" b="1" dirty="0">
                <a:latin typeface="Arial Black"/>
                <a:ea typeface="+mj-lt"/>
                <a:cs typeface="+mj-lt"/>
              </a:rPr>
              <a:t>клиники Таганрогского института имени А.П. Чехова (филиал) РГЭУ (РИНХ</a:t>
            </a:r>
            <a:r>
              <a:rPr lang="ru-RU" sz="1600" b="1" dirty="0" smtClean="0">
                <a:latin typeface="Arial Black"/>
                <a:ea typeface="+mj-lt"/>
                <a:cs typeface="+mj-lt"/>
              </a:rPr>
              <a:t>)</a:t>
            </a:r>
            <a:endParaRPr lang="ru-RU" sz="1600" dirty="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357562"/>
            <a:ext cx="7612976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Взаимодействие с юридическими клиниками других вузов (</a:t>
            </a:r>
            <a:r>
              <a:rPr lang="ru-RU" sz="1600" dirty="0" err="1" smtClean="0">
                <a:latin typeface="Arial"/>
                <a:cs typeface="Times New Roman"/>
              </a:rPr>
              <a:t>ТИУиЭ</a:t>
            </a:r>
            <a:r>
              <a:rPr lang="ru-RU" sz="1600" dirty="0" smtClean="0">
                <a:latin typeface="Arial"/>
                <a:cs typeface="Times New Roman"/>
              </a:rPr>
              <a:t>, РЮИ МВД России);</a:t>
            </a:r>
          </a:p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Расширение публикационной активности студентов;</a:t>
            </a:r>
          </a:p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Расширение дистанционных форм работы в Юридической клинике. </a:t>
            </a:r>
            <a:endParaRPr lang="ru-RU" sz="1600" dirty="0"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6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20DF92-2B59-466C-B559-33A578A5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Arial Black"/>
              </a:rPr>
              <a:t>Юридическая клиника Таганрогского института имени А.П. Чехова (филиал) РГЭУ (РИНХ)</a:t>
            </a:r>
            <a:endParaRPr lang="ru-RU" sz="160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2100">
              <a:cs typeface="Calibri"/>
            </a:endParaRPr>
          </a:p>
        </p:txBody>
      </p:sp>
      <p:sp>
        <p:nvSpPr>
          <p:cNvPr id="96" name="Rectangle 98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2" descr="F:\123\6 декабря 2018_IMG_7750.jpg">
            <a:extLst>
              <a:ext uri="{FF2B5EF4-FFF2-40B4-BE49-F238E27FC236}">
                <a16:creationId xmlns="" xmlns:a16="http://schemas.microsoft.com/office/drawing/2014/main" id="{BC36E920-7799-4D5C-8B91-26B3F206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700" r="6396" b="1"/>
          <a:stretch/>
        </p:blipFill>
        <p:spPr bwMode="auto">
          <a:xfrm>
            <a:off x="5763006" y="10"/>
            <a:ext cx="3380994" cy="2934576"/>
          </a:xfrm>
          <a:prstGeom prst="rect">
            <a:avLst/>
          </a:prstGeom>
          <a:noFill/>
        </p:spPr>
      </p:pic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6CDEF1-A123-4C28-87B6-0B0F0971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Arial"/>
                <a:cs typeface="Arial"/>
              </a:rPr>
              <a:t>Юридическая клиника Таганрогского института имени А. П. Чехова (филиал) ФГБОУ «РГЭУ (РИНХ)» является структурным учебно-производственным подразделением вуза, действующим на базе факультета экономики и права.</a:t>
            </a:r>
            <a:endParaRPr lang="ru-RU" sz="1600" dirty="0">
              <a:ea typeface="+mn-lt"/>
              <a:cs typeface="+mn-lt"/>
            </a:endParaRPr>
          </a:p>
          <a:p>
            <a:endParaRPr lang="ru-RU" sz="1900" dirty="0">
              <a:cs typeface="Calibri"/>
            </a:endParaRPr>
          </a:p>
        </p:txBody>
      </p:sp>
      <p:pic>
        <p:nvPicPr>
          <p:cNvPr id="14" name="Picture 4" descr="F:\123\3 апреля 2019_IMG_3984.jpg">
            <a:extLst>
              <a:ext uri="{FF2B5EF4-FFF2-40B4-BE49-F238E27FC236}">
                <a16:creationId xmlns="" xmlns:a16="http://schemas.microsoft.com/office/drawing/2014/main" id="{DA1C6F01-11D3-4032-83F6-AB44FC962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414" r="20757" b="1"/>
          <a:stretch/>
        </p:blipFill>
        <p:spPr bwMode="auto">
          <a:xfrm>
            <a:off x="5763006" y="3172968"/>
            <a:ext cx="3380994" cy="368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7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ECAB1E8-8195-4748-BE71-FF806D868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4. 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582EA-B4AA-423F-BD1E-8648B8B4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142852"/>
            <a:ext cx="8072494" cy="13921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latin typeface="Arial Black"/>
                <a:cs typeface="Calibri"/>
              </a:rPr>
              <a:t>План работы </a:t>
            </a:r>
            <a:br>
              <a:rPr lang="ru-RU" sz="1400" dirty="0" smtClean="0">
                <a:latin typeface="Arial Black"/>
                <a:cs typeface="Calibri"/>
              </a:rPr>
            </a:br>
            <a:r>
              <a:rPr lang="ru-RU" sz="1400" dirty="0" smtClean="0">
                <a:latin typeface="Arial Black"/>
                <a:cs typeface="Arial"/>
              </a:rPr>
              <a:t>Юридической  клиники Таганрогского института имени А. П. Чехова (филиал) ФГБОУ «РГЭУ (РИНХ)»</a:t>
            </a:r>
            <a:br>
              <a:rPr lang="ru-RU" sz="1400" dirty="0" smtClean="0">
                <a:latin typeface="Arial Black"/>
                <a:cs typeface="Arial"/>
              </a:rPr>
            </a:br>
            <a:r>
              <a:rPr lang="ru-RU" sz="1400" dirty="0" smtClean="0">
                <a:latin typeface="Arial Black"/>
                <a:cs typeface="Arial"/>
              </a:rPr>
              <a:t/>
            </a:r>
            <a:br>
              <a:rPr lang="ru-RU" sz="1400" dirty="0" smtClean="0">
                <a:latin typeface="Arial Black"/>
                <a:cs typeface="Arial"/>
              </a:rPr>
            </a:br>
            <a:endParaRPr lang="ru-RU" sz="1400" dirty="0" smtClean="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13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928670"/>
          <a:ext cx="8215369" cy="540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034"/>
                <a:gridCol w="2378132"/>
                <a:gridCol w="2017810"/>
                <a:gridCol w="2666393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май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Дежурство студентов  в юридической клинике согласно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расписанию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Студенты - клиницисты,  зав.  Юридической клиники, доцент кафедры  ОЮД С.И. Пономаренко, консультант – доцент кафедры ОЮД О.В.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Яценко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Прием  посетителей, устное и письменное консультирование, составление письменных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правовых документов и т.д.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Практический семинар «Знакомство с юридической клиники»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Особенности работы в студенческом научном кружке «Юридическое клиническое образование в России»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Зав. юридической клиникой С.И. Пономаренко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знаний, умений и навыков в области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работы в юридической клиники для обучающихся младших курсов.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 научной деятельности обучающихся, состоящих в студенческом научном кружке.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Практический семинар «Психологические особенности правового консультирования клиентов юридической клиники»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Зав. кафедрой психологии О.А. Холина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Усвоение  психологических основ при работе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  клиентами  юридической клиники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Практический семинар «Методика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составления  исковых заявлений»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Доцент кафедры  отраслевых  юридической дисциплин  К.М.Паронян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 практических  навыков по разработке исковых заявлений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1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План работы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Юридической  клиники Таганрогского института имени А. П. Чехова (филиал) ФГБОУ «РГЭУ (РИНХ)»</a:t>
            </a: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1" cy="482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2857521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Практический семинар «Особенности особого производства»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Доцент кафедры отраслевых  юридической дисциплин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О.В. Яценко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знаний об институте ювенальной юстиции в России и за рубежом, обучение умению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вести дискуссию и отстаивать свою точку зрения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 семинар «Основные стадии гражданского процесса в России»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Доцент кафедры отраслевых  юридической  дисциплин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О.В.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Яценко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 знаний  в области практики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судебного и  внесудебного разрешения гражданско-правовых споров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семинар «Особенности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исполнительного производства»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Доцент кафедры отраслевых  юридических  дисциплин  К. М. Паронян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 знаний в области процедуры исполнительного производства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Практический  семинар «Обращение в Европейский суд  по правам человека»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Доцент Всероссийского государственного университета   юстиции (РПА Минюста России)» В.Б. Романенко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знаний  о Европейском суде по правам  человека, процедуры обращения в этот орган и составления необходимых юридических документов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семинар – дискуссия «Противодействие коррупции: вопросы правового регулирования»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Доцент кафедры отраслевых  юридической дисциплин П.В. Пашковский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знаний по вопросам правового регулирования противодействия коррупции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работы за 2023-2024  у. 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Зав. юридической клиникой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С.И. Пономаренко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321468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Arial Black"/>
                <a:cs typeface="Calibri"/>
              </a:rPr>
              <a:t>О ходе мероприятий в рамках работы </a:t>
            </a:r>
            <a:r>
              <a:rPr lang="en-US" sz="1600" dirty="0" err="1" smtClean="0">
                <a:latin typeface="Arial Black"/>
                <a:cs typeface="Calibri"/>
              </a:rPr>
              <a:t>Юридической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 err="1" smtClean="0">
                <a:latin typeface="Arial Black"/>
                <a:cs typeface="Calibri"/>
              </a:rPr>
              <a:t>клиник</a:t>
            </a:r>
            <a:r>
              <a:rPr lang="ru-RU" sz="1600" dirty="0" smtClean="0">
                <a:latin typeface="Arial Black"/>
                <a:cs typeface="Calibri"/>
              </a:rPr>
              <a:t>и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>
                <a:latin typeface="Arial Black"/>
                <a:cs typeface="Calibri"/>
              </a:rPr>
              <a:t>Таганрогского института имени А.П. Чехова (</a:t>
            </a:r>
            <a:r>
              <a:rPr lang="en-US" sz="1600" dirty="0" err="1">
                <a:latin typeface="Arial Black"/>
                <a:cs typeface="Calibri"/>
              </a:rPr>
              <a:t>филиал</a:t>
            </a:r>
            <a:r>
              <a:rPr lang="en-US" sz="1600" dirty="0">
                <a:latin typeface="Arial Black"/>
                <a:cs typeface="Calibri"/>
              </a:rPr>
              <a:t>) РГЭУ (РИНХ</a:t>
            </a:r>
            <a:r>
              <a:rPr lang="en-US" sz="1600" dirty="0" smtClean="0">
                <a:latin typeface="Arial Black"/>
                <a:cs typeface="Calibri"/>
              </a:rPr>
              <a:t>)</a:t>
            </a:r>
            <a:br>
              <a:rPr lang="en-US" sz="1600" dirty="0" smtClean="0">
                <a:latin typeface="Arial Black"/>
                <a:cs typeface="Calibri"/>
              </a:rPr>
            </a:br>
            <a:r>
              <a:rPr lang="en-US" sz="1600" dirty="0" smtClean="0">
                <a:latin typeface="Arial Black"/>
                <a:cs typeface="Calibri"/>
              </a:rPr>
              <a:t/>
            </a:r>
            <a:br>
              <a:rPr lang="en-US" sz="1600" dirty="0" smtClean="0">
                <a:latin typeface="Arial Black"/>
                <a:cs typeface="Calibri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13 сентября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рамках работы студенческого научного кружка «Юридическое клиническое образование в России» прошла экскурсия первокурсников, обучающихся по направлению подготовки «Юриспруденция», в Юридическую клинику факультета экономики и права Таганрогского института имени А.П. Чехова.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 Black"/>
                <a:cs typeface="Calibri"/>
              </a:rPr>
              <a:t/>
            </a:r>
            <a:br>
              <a:rPr lang="en-US" sz="1600" dirty="0" smtClean="0">
                <a:latin typeface="Arial Black"/>
                <a:cs typeface="Calibri"/>
              </a:rPr>
            </a:br>
            <a:endParaRPr lang="en-US" sz="1600" dirty="0">
              <a:latin typeface="Arial Black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49" name="Picture 1" descr="D:\Кафедра\Юридическая клиника\i01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810000" cy="2857500"/>
          </a:xfrm>
          <a:prstGeom prst="rect">
            <a:avLst/>
          </a:prstGeom>
          <a:noFill/>
        </p:spPr>
      </p:pic>
      <p:pic>
        <p:nvPicPr>
          <p:cNvPr id="2050" name="Picture 2" descr="D:\Кафедра\Юридическая клиника\i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52"/>
            <a:ext cx="3428971" cy="2571728"/>
          </a:xfrm>
          <a:prstGeom prst="rect">
            <a:avLst/>
          </a:prstGeom>
          <a:noFill/>
        </p:spPr>
      </p:pic>
      <p:pic>
        <p:nvPicPr>
          <p:cNvPr id="2051" name="Picture 3" descr="D:\Кафедра\Юридическая клиника\i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Arial Black"/>
              </a:rPr>
              <a:t>В течение учебного года:</a:t>
            </a:r>
            <a:endParaRPr lang="ru-RU" sz="1600" dirty="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4612580" cy="282378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342900" algn="just"/>
            <a:r>
              <a:rPr lang="ru-RU" sz="1800" dirty="0" smtClean="0">
                <a:latin typeface="Arial" pitchFamily="34" charset="0"/>
                <a:ea typeface="+mn-lt"/>
                <a:cs typeface="Arial" pitchFamily="34" charset="0"/>
              </a:rPr>
              <a:t>Функционировал студенческий научный кружок, в рамках которого было проведено 20 заседаний членов СНК по руководством научного руководителя, доцента кафедры ОЮД, канд. </a:t>
            </a:r>
            <a:r>
              <a:rPr lang="ru-RU" sz="1800" dirty="0" err="1" smtClean="0">
                <a:latin typeface="Arial" pitchFamily="34" charset="0"/>
                <a:ea typeface="+mn-lt"/>
                <a:cs typeface="Arial" pitchFamily="34" charset="0"/>
              </a:rPr>
              <a:t>юрид</a:t>
            </a:r>
            <a:r>
              <a:rPr lang="ru-RU" sz="1800" dirty="0" smtClean="0">
                <a:latin typeface="Arial" pitchFamily="34" charset="0"/>
                <a:ea typeface="+mn-lt"/>
                <a:cs typeface="Arial" pitchFamily="34" charset="0"/>
              </a:rPr>
              <a:t>. наук, доцента С.И. Пономаренко и других преподавателей кафедры. </a:t>
            </a:r>
          </a:p>
          <a:p>
            <a:pPr indent="342900" algn="just"/>
            <a:r>
              <a:rPr lang="ru-RU" sz="1800" dirty="0" smtClean="0">
                <a:latin typeface="Arial" pitchFamily="34" charset="0"/>
                <a:ea typeface="+mn-lt"/>
                <a:cs typeface="Arial" pitchFamily="34" charset="0"/>
              </a:rPr>
              <a:t>Было осуществлено участие в Всероссийская студенческая юридическая олимпиада – 2024</a:t>
            </a:r>
          </a:p>
          <a:p>
            <a:pPr indent="342900" algn="just"/>
            <a:r>
              <a:rPr lang="ru-RU" sz="1800" dirty="0" smtClean="0">
                <a:latin typeface="Arial" pitchFamily="34" charset="0"/>
                <a:ea typeface="+mn-lt"/>
                <a:cs typeface="Arial" pitchFamily="34" charset="0"/>
              </a:rPr>
              <a:t>Было принято участие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XVII международной научно-практической конференции «Державинские чтения», организованной ФГБОУ ВО «Всероссийский государственный университет юстиции» (РПА Минюста России) совместно с Министерством юстиции и посвященная 280-летию со дня рождения Г.Р. Державина.</a:t>
            </a:r>
            <a:endParaRPr lang="en-US" sz="180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indent="342900" algn="just"/>
            <a:endParaRPr lang="en-US" sz="160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indent="342900" algn="just"/>
            <a:endParaRPr lang="en-US" sz="1600" dirty="0">
              <a:latin typeface="Arial" pitchFamily="34" charset="0"/>
              <a:ea typeface="+mn-lt"/>
              <a:cs typeface="Arial" pitchFamily="34" charset="0"/>
            </a:endParaRPr>
          </a:p>
        </p:txBody>
      </p:sp>
      <p:pic>
        <p:nvPicPr>
          <p:cNvPr id="4098" name="Picture 2" descr="http://foto.tgpi.ru/news/2023/11_28/02/i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43248"/>
            <a:ext cx="2178829" cy="2905105"/>
          </a:xfrm>
          <a:prstGeom prst="rect">
            <a:avLst/>
          </a:prstGeom>
          <a:noFill/>
        </p:spPr>
      </p:pic>
      <p:pic>
        <p:nvPicPr>
          <p:cNvPr id="4100" name="Picture 4" descr="http://foto.tgpi.ru/news/2023/11_28/02/i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52"/>
            <a:ext cx="2089532" cy="2786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Дистанционная работа Юридической клиники в рамках Недели Юриспруденции 2023 г.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4704588" cy="2825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228600"/>
            <a:r>
              <a:rPr lang="ru-RU" sz="1600" dirty="0" smtClean="0">
                <a:latin typeface="Arial" pitchFamily="34" charset="0"/>
                <a:cs typeface="Arial" pitchFamily="34" charset="0"/>
              </a:rPr>
              <a:t>В течение всей Недели юриспруденции осуществлялось ежедневное дистанционное консультирование Юридической клиники Таганрогского института имени А.П. Чехова. Доцент кафедры отраслевых юридических дисциплин, канд.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юрид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наук С.И. Пономаренко совместно со студентами групп ЮР-631 и ЮР-641 осуществлял бесплатную юридическую помощь всем желающим как в очном, так и в дистанционном формате.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Documents and Settings\kurilkina\Рабочий стол\IMG_1684.JPG">
            <a:extLst>
              <a:ext uri="{FF2B5EF4-FFF2-40B4-BE49-F238E27FC236}">
                <a16:creationId xmlns="" xmlns:a16="http://schemas.microsoft.com/office/drawing/2014/main" id="{875D2358-B007-4607-9CF7-6F06FD649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-6" b="8914"/>
          <a:stretch/>
        </p:blipFill>
        <p:spPr bwMode="auto">
          <a:xfrm>
            <a:off x="4500562" y="7072338"/>
            <a:ext cx="3380994" cy="2240280"/>
          </a:xfrm>
          <a:prstGeom prst="rect">
            <a:avLst/>
          </a:prstGeom>
          <a:noFill/>
        </p:spPr>
      </p:pic>
      <p:pic>
        <p:nvPicPr>
          <p:cNvPr id="1026" name="Picture 2" descr="D:\Кафедра\Юридическая клиника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047990" cy="2285992"/>
          </a:xfrm>
          <a:prstGeom prst="rect">
            <a:avLst/>
          </a:prstGeom>
          <a:noFill/>
        </p:spPr>
      </p:pic>
      <p:pic>
        <p:nvPicPr>
          <p:cNvPr id="1027" name="Picture 3" descr="D:\Кафедра\Юридическая клиника\1 - 2023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332037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643050"/>
            <a:ext cx="4714908" cy="3643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1400" b="1" cap="all" dirty="0" smtClean="0">
                <a:latin typeface="Arial" pitchFamily="34" charset="0"/>
                <a:cs typeface="Arial" pitchFamily="34" charset="0"/>
              </a:rPr>
              <a:t>НАУЧНО-ПРАКТИЧЕСКИЙ СЕМИНАР «ПРАКТИКООРИЕНТИРОВАННЫЙ АСПЕКТ ЮРИДИЧЕСКОГО ОБРАЗОВАНИЯ В ВЫСШЕЙ ШКОЛЕ» НА ФАКУЛЬТЕТЕ ЭКОНОМИКИ И ПРАВА</a:t>
            </a: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рамках научно-практического семинара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Практикоориентированный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аспект юридического образования в высшей школе» доцент кафедры ОЮД,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к.ю.н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доцент С.И. Пономаренко выступил о целесообразности работы  студентов направления подготовки «Юриспруденция» в Юридической клиники Таганрогского института имени А.П. Чехова. </a:t>
            </a: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работе научно-практического семинара приняли участие преподаватели, студенты, практикующие юристы. </a:t>
            </a:r>
          </a:p>
        </p:txBody>
      </p:sp>
      <p:pic>
        <p:nvPicPr>
          <p:cNvPr id="2050" name="Picture 2" descr="http://foto.tgpi.ru/news/2023/02_08/07/i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679017" cy="2452678"/>
          </a:xfrm>
          <a:prstGeom prst="rect">
            <a:avLst/>
          </a:prstGeom>
          <a:noFill/>
        </p:spPr>
      </p:pic>
      <p:pic>
        <p:nvPicPr>
          <p:cNvPr id="2052" name="Picture 4" descr="http://foto.tgpi.ru/news/2023/02_08/07/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679017" cy="2452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5286388"/>
          </a:xfrm>
        </p:spPr>
        <p:txBody>
          <a:bodyPr anchor="b">
            <a:normAutofit fontScale="90000"/>
          </a:bodyPr>
          <a:lstStyle/>
          <a:p>
            <a:r>
              <a:rPr lang="ru-RU" sz="1600" cap="all" dirty="0" smtClean="0">
                <a:latin typeface="Arial Black" pitchFamily="34" charset="0"/>
              </a:rPr>
              <a:t>ДИСКУССИОННАЯ ПЛОЩАДКА «ТЕОРЕТИЧЕСКИЕ И ПРИКЛАДНЫЕ ПРОБЛЕМЫ ПРОТИВОДЕЙСТВИЯ МОШЕННИЧЕСТВУ В ИНФОРМАЦИОННОЙ СФЕРЕ»</a:t>
            </a:r>
            <a:r>
              <a:rPr lang="ru-RU" sz="1600" cap="all" dirty="0" smtClean="0"/>
              <a:t/>
            </a:r>
            <a:br>
              <a:rPr lang="ru-RU" sz="1600" cap="all" dirty="0" smtClean="0"/>
            </a:br>
            <a:r>
              <a:rPr lang="ru-RU" sz="1600" dirty="0" smtClean="0"/>
              <a:t>В рамках Декады науки на факультете экономики и права состоялась дискуссионная площадка «Теоретические и прикладные проблемы противодействия мошенничеству в информационной сфере». В мероприятии приняли участие заведующие кафедрами канд. </a:t>
            </a:r>
            <a:r>
              <a:rPr lang="ru-RU" sz="1600" dirty="0" err="1" smtClean="0"/>
              <a:t>юрид</a:t>
            </a:r>
            <a:r>
              <a:rPr lang="ru-RU" sz="1600" dirty="0" smtClean="0"/>
              <a:t>. наук, доцент О.А. Курилкина и канд. </a:t>
            </a:r>
            <a:r>
              <a:rPr lang="ru-RU" sz="1600" dirty="0" err="1" smtClean="0"/>
              <a:t>юрид</a:t>
            </a:r>
            <a:r>
              <a:rPr lang="ru-RU" sz="1600" dirty="0" smtClean="0"/>
              <a:t>. наук, доцент Ю.А. </a:t>
            </a:r>
            <a:r>
              <a:rPr lang="ru-RU" sz="1600" dirty="0" err="1" smtClean="0"/>
              <a:t>Сердюкова</a:t>
            </a:r>
            <a:r>
              <a:rPr lang="ru-RU" sz="1600" dirty="0" smtClean="0"/>
              <a:t>, преподаватели кафедр, действующий сотрудник ОВД, а также студенты групп ЮР-621 и ЮР-631.</a:t>
            </a:r>
            <a:br>
              <a:rPr lang="ru-RU" sz="1600" dirty="0" smtClean="0"/>
            </a:br>
            <a:r>
              <a:rPr lang="ru-RU" sz="1600" dirty="0" smtClean="0"/>
              <a:t>В ходе заседания были обсуждены существующие способы мошенничества в информационной сфере, преступные схемы, которые используют мошенники, а также рассмотрены основные механизмы их преодоления и противодействия им.</a:t>
            </a:r>
            <a:r>
              <a:rPr lang="en-US" sz="1600" dirty="0" smtClean="0">
                <a:latin typeface="Arial Black"/>
                <a:cs typeface="Calibri"/>
              </a:rPr>
              <a:t/>
            </a:r>
            <a:br>
              <a:rPr lang="en-US" sz="1600" dirty="0" smtClean="0">
                <a:latin typeface="Arial Black"/>
                <a:cs typeface="Calibri"/>
              </a:rPr>
            </a:br>
            <a:endParaRPr lang="en-US" sz="1600" dirty="0">
              <a:latin typeface="Arial Black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0" name="Picture 2" descr="http://foto.tgpi.ru/news/2024/02_14/08/i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976675" cy="2982507"/>
          </a:xfrm>
          <a:prstGeom prst="rect">
            <a:avLst/>
          </a:prstGeom>
          <a:noFill/>
        </p:spPr>
      </p:pic>
      <p:pic>
        <p:nvPicPr>
          <p:cNvPr id="7172" name="Picture 4" descr="http://foto.tgpi.ru/news/2024/02_14/08/i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4" y="3429000"/>
            <a:ext cx="4119551" cy="3089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666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</vt:lpstr>
      <vt:lpstr>Юридическая клиника Таганрогского института имени А.П. Чехова (филиал) РГЭУ (РИНХ) </vt:lpstr>
      <vt:lpstr>План работы  Юридической  клиники Таганрогского института имени А. П. Чехова (филиал) ФГБОУ «РГЭУ (РИНХ)»   </vt:lpstr>
      <vt:lpstr>План работы  Юридической  клиники Таганрогского института имени А. П. Чехова (филиал) ФГБОУ «РГЭУ (РИНХ)»</vt:lpstr>
      <vt:lpstr>О ходе мероприятий в рамках работы Юридической клиники Таганрогского института имени А.П. Чехова (филиал) РГЭУ (РИНХ)  13 сентября  в рамках работы студенческого научного кружка «Юридическое клиническое образование в России» прошла экскурсия первокурсников, обучающихся по направлению подготовки «Юриспруденция», в Юридическую клинику факультета экономики и права Таганрогского института имени А.П. Чехова.  </vt:lpstr>
      <vt:lpstr>В течение учебного года:</vt:lpstr>
      <vt:lpstr>Дистанционная работа Юридической клиники в рамках Недели Юриспруденции 2023 г.   </vt:lpstr>
      <vt:lpstr>Слайд 8</vt:lpstr>
      <vt:lpstr>ДИСКУССИОННАЯ ПЛОЩАДКА «ТЕОРЕТИЧЕСКИЕ И ПРИКЛАДНЫЕ ПРОБЛЕМЫ ПРОТИВОДЕЙСТВИЯ МОШЕННИЧЕСТВУ В ИНФОРМАЦИОННОЙ СФЕРЕ» В рамках Декады науки на факультете экономики и права состоялась дискуссионная площадка «Теоретические и прикладные проблемы противодействия мошенничеству в информационной сфере». В мероприятии приняли участие заведующие кафедрами канд. юрид. наук, доцент О.А. Курилкина и канд. юрид. наук, доцент Ю.А. Сердюкова, преподаватели кафедр, действующий сотрудник ОВД, а также студенты групп ЮР-621 и ЮР-631. В ходе заседания были обсуждены существующие способы мошенничества в информационной сфере, преступные схемы, которые используют мошенники, а также рассмотрены основные механизмы их преодоления и противодействия им. </vt:lpstr>
      <vt:lpstr> О ходе мероприятий в рамках работы Юридической клиники Таганрогского института имени А.П. Чехова (филиал) РГЭУ (РИНХ)  В рамках социально-гуманитарного проекта «Дни правового просвещения в Ростовской области» для воспитанников ГБУ социального обслуживания населения Ростовской области «Социальный приют для детей и подростков г. Таганрога» доцентом кафедры отраслевых юридических дисциплин, канд. филос. наук Т.П. Агафоновой при помощи магистранта направления подготовки «Профессиональное обучение (по отраслям)» магистерской программы «Правоведение и правоохранительная деятельность» М.В. Зотова был проведен интерактивный урок «Права несовершеннолетних в мире взрослых».</vt:lpstr>
      <vt:lpstr>Перспективы Юридической клиники Таганрогского института имени А.П. Чехова (филиал) РГЭУ (РИНХ)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savchenko</cp:lastModifiedBy>
  <cp:revision>713</cp:revision>
  <dcterms:modified xsi:type="dcterms:W3CDTF">2024-05-28T09:10:12Z</dcterms:modified>
</cp:coreProperties>
</file>