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sldIdLst>
    <p:sldId id="268" r:id="rId2"/>
    <p:sldId id="289" r:id="rId3"/>
    <p:sldId id="283" r:id="rId4"/>
    <p:sldId id="267" r:id="rId5"/>
    <p:sldId id="301" r:id="rId6"/>
    <p:sldId id="334" r:id="rId7"/>
    <p:sldId id="318" r:id="rId8"/>
    <p:sldId id="319" r:id="rId9"/>
    <p:sldId id="320" r:id="rId10"/>
    <p:sldId id="321" r:id="rId11"/>
    <p:sldId id="322" r:id="rId12"/>
    <p:sldId id="339" r:id="rId13"/>
    <p:sldId id="335" r:id="rId14"/>
    <p:sldId id="285" r:id="rId15"/>
    <p:sldId id="313" r:id="rId16"/>
    <p:sldId id="326" r:id="rId17"/>
    <p:sldId id="327" r:id="rId18"/>
    <p:sldId id="328" r:id="rId19"/>
    <p:sldId id="329" r:id="rId20"/>
    <p:sldId id="312" r:id="rId21"/>
    <p:sldId id="330" r:id="rId22"/>
    <p:sldId id="332" r:id="rId23"/>
    <p:sldId id="336" r:id="rId24"/>
    <p:sldId id="338" r:id="rId25"/>
    <p:sldId id="323" r:id="rId26"/>
    <p:sldId id="324" r:id="rId27"/>
    <p:sldId id="284" r:id="rId28"/>
    <p:sldId id="296" r:id="rId29"/>
    <p:sldId id="340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738" autoAdjust="0"/>
    <p:restoredTop sz="94660"/>
  </p:normalViewPr>
  <p:slideViewPr>
    <p:cSldViewPr snapToGrid="0">
      <p:cViewPr varScale="1">
        <p:scale>
          <a:sx n="55" d="100"/>
          <a:sy n="55" d="100"/>
        </p:scale>
        <p:origin x="-8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BF2D8-1BB0-4B84-A64B-347C06789495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18C17-881F-4B9E-A566-C4822E3676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4153" y="1527464"/>
            <a:ext cx="10058400" cy="23092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/>
              <a:t>Министерство науки и высшего образования Российской 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/>
              <a:t>   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000" dirty="0"/>
              <a:t> </a:t>
            </a:r>
            <a:r>
              <a:rPr lang="ru-RU" sz="4000" b="1" dirty="0"/>
              <a:t>Отчет о работе </a:t>
            </a:r>
            <a:br>
              <a:rPr lang="ru-RU" sz="4000" b="1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Центра коллективного пользования </a:t>
            </a:r>
            <a:br>
              <a:rPr lang="ru-RU" sz="4000" dirty="0"/>
            </a:br>
            <a:r>
              <a:rPr lang="ru-RU" sz="4000" b="1" dirty="0"/>
              <a:t>«ПСИХОЛОГИЧЕСКАЯ КЛИНИКА</a:t>
            </a:r>
            <a:r>
              <a:rPr lang="ru-RU" sz="4000" b="1" dirty="0" smtClean="0"/>
              <a:t>»</a:t>
            </a:r>
            <a:br>
              <a:rPr lang="ru-RU" sz="4000" b="1" dirty="0" smtClean="0"/>
            </a:br>
            <a:r>
              <a:rPr lang="ru-RU" sz="3600" b="1" dirty="0" smtClean="0"/>
              <a:t>202</a:t>
            </a:r>
            <a:r>
              <a:rPr lang="en-US" sz="3600" b="1" dirty="0" smtClean="0"/>
              <a:t>2</a:t>
            </a:r>
            <a:r>
              <a:rPr lang="ru-RU" sz="3600" b="1" dirty="0" smtClean="0"/>
              <a:t>-202</a:t>
            </a:r>
            <a:r>
              <a:rPr lang="en-US" sz="3600" b="1" dirty="0" smtClean="0"/>
              <a:t>3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уч.год</a:t>
            </a:r>
            <a:endParaRPr lang="ru-RU" sz="3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62669" y="2628653"/>
            <a:ext cx="9070109" cy="204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22" y="168430"/>
            <a:ext cx="1453006" cy="16675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07168" y="316033"/>
            <a:ext cx="1683049" cy="14274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8492" y="452868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О.А. ХОЛИНА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ЗАВЕДУЮЩАЯ ЦКП «ПСИХОЛОГИЧЕСКАЯ </a:t>
            </a:r>
            <a:r>
              <a:rPr lang="ru-RU" dirty="0" smtClean="0"/>
              <a:t>КЛИНИКА»,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к.психол.н., доцент, заведующая кафедрой психологии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45641" y="6361606"/>
            <a:ext cx="83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202</a:t>
            </a:r>
            <a:r>
              <a:rPr lang="en-US" b="1" dirty="0" smtClean="0"/>
              <a:t>2</a:t>
            </a:r>
            <a:r>
              <a:rPr lang="ru-RU" b="1" dirty="0" smtClean="0"/>
              <a:t> </a:t>
            </a:r>
            <a:r>
              <a:rPr lang="ru-RU" b="1" dirty="0"/>
              <a:t>г.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0704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09" y="0"/>
            <a:ext cx="11144250" cy="1027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0" y="1210235"/>
            <a:ext cx="11013141" cy="2138084"/>
          </a:xfrm>
        </p:spPr>
        <p:txBody>
          <a:bodyPr>
            <a:normAutofit/>
          </a:bodyPr>
          <a:lstStyle/>
          <a:p>
            <a:pPr algn="ctr">
              <a:spcBef>
                <a:spcPts val="200"/>
              </a:spcBef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02 марта 2023 года состоялась </a:t>
            </a:r>
          </a:p>
          <a:p>
            <a:pPr marL="360000" lvl="0" indent="-342900" algn="ctr" eaLnBrk="0" fontAlgn="base" hangingPunct="0">
              <a:lnSpc>
                <a:spcPct val="7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75000"/>
              <a:buNone/>
              <a:defRPr/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VII </a:t>
            </a:r>
            <a:r>
              <a:rPr lang="ru-RU" sz="3200" kern="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</a:rPr>
              <a:t>Международная </a:t>
            </a:r>
            <a:r>
              <a:rPr lang="ru-RU" sz="3200" kern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научно-практическая конференция </a:t>
            </a:r>
          </a:p>
          <a:p>
            <a:pPr marL="360000" lvl="0" indent="-342900" algn="ctr" eaLnBrk="0" fontAlgn="base" hangingPunct="0">
              <a:lnSpc>
                <a:spcPct val="7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75000"/>
              <a:buNone/>
              <a:defRPr/>
            </a:pPr>
            <a:r>
              <a:rPr lang="ru-RU" sz="3200" b="1" kern="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«Актуальные проблемы специального и инклюзивного образования детей и молодежи»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9" descr="C:\Documents and Settings\xseny\Мои документы\Загрузки\IMG_20220922_102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5372" y="3275049"/>
            <a:ext cx="2800944" cy="2211230"/>
          </a:xfrm>
          <a:prstGeom prst="rect">
            <a:avLst/>
          </a:prstGeom>
          <a:noFill/>
        </p:spPr>
      </p:pic>
      <p:pic>
        <p:nvPicPr>
          <p:cNvPr id="7" name="Picture 3" descr="C:\Documents and Settings\xseny\Рабочий стол\i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9459" y="3834097"/>
            <a:ext cx="3577788" cy="2385192"/>
          </a:xfrm>
          <a:prstGeom prst="rect">
            <a:avLst/>
          </a:prstGeom>
          <a:noFill/>
        </p:spPr>
      </p:pic>
      <p:pic>
        <p:nvPicPr>
          <p:cNvPr id="10" name="Picture 4" descr="C:\Documents and Settings\xseny\Рабочий стол\i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5881" y="3226454"/>
            <a:ext cx="3470601" cy="2313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09" y="0"/>
            <a:ext cx="11144250" cy="1027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0" y="968188"/>
            <a:ext cx="11013141" cy="238013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Студентка 1 курса, направления «психологическое консультирование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800" cap="all" dirty="0" smtClean="0">
                <a:latin typeface="Times New Roman" pitchFamily="18" charset="0"/>
                <a:cs typeface="Times New Roman" pitchFamily="18" charset="0"/>
              </a:rPr>
              <a:t>В. БИРЮКОВА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участница международной олимпиады по клинической психологии</a:t>
            </a:r>
            <a:endParaRPr lang="ru-RU" sz="2800" cap="all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Users\xseny\Desktop\i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566" y="2560297"/>
            <a:ext cx="2541495" cy="3579569"/>
          </a:xfrm>
          <a:prstGeom prst="rect">
            <a:avLst/>
          </a:prstGeom>
          <a:noFill/>
        </p:spPr>
      </p:pic>
      <p:pic>
        <p:nvPicPr>
          <p:cNvPr id="2051" name="Picture 3" descr="C:\Users\xseny\Desktop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550" y="2848521"/>
            <a:ext cx="4949731" cy="3427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357166"/>
            <a:ext cx="12192000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Проведение Олимпиады по психологии в 2023 году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0000" marR="0" lvl="0" indent="-457200" algn="l" defTabSz="914400" rtl="0" eaLnBrk="0" fontAlgn="base" latinLnBrk="0" hangingPunct="0">
              <a:lnSpc>
                <a:spcPct val="7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alt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D:\ДОКУМЕНТЫ кафедры ПСИХОЛОГИИ\ДОКУМЕНТЫ кафедры 29.03.17\Мероприятия кафедры\Олимпиада_22\Attachments_xseny@yandex.ru_2022-06-17_13-56-32\IMG_20220616_12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28" y="2357430"/>
            <a:ext cx="6000792" cy="3098030"/>
          </a:xfrm>
          <a:prstGeom prst="rect">
            <a:avLst/>
          </a:prstGeom>
          <a:noFill/>
        </p:spPr>
      </p:pic>
      <p:pic>
        <p:nvPicPr>
          <p:cNvPr id="5123" name="Picture 3" descr="D:\ДОКУМЕНТЫ кафедры ПСИХОЛОГИИ\ДОКУМЕНТЫ кафедры 29.03.17\Мероприятия кафедры\Олимпиада_22\Attachments_xseny@yandex.ru_2022-06-17_13-56-32\IMG-20220616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5164" y="4059334"/>
            <a:ext cx="2373420" cy="2571768"/>
          </a:xfrm>
          <a:prstGeom prst="rect">
            <a:avLst/>
          </a:prstGeom>
          <a:noFill/>
        </p:spPr>
      </p:pic>
      <p:pic>
        <p:nvPicPr>
          <p:cNvPr id="5124" name="Picture 4" descr="D:\ДОКУМЕНТЫ кафедры ПСИХОЛОГИИ\ДОКУМЕНТЫ кафедры 29.03.17\Мероприятия кафедры\Олимпиада_22\Attachments_xseny@yandex.ru_2022-06-17_13-56-32\IMG-20220616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7812" y="5042648"/>
            <a:ext cx="3330197" cy="1457046"/>
          </a:xfrm>
          <a:prstGeom prst="rect">
            <a:avLst/>
          </a:prstGeom>
          <a:noFill/>
        </p:spPr>
      </p:pic>
      <p:pic>
        <p:nvPicPr>
          <p:cNvPr id="5125" name="Picture 5" descr="D:\ДОКУМЕНТЫ кафедры ПСИХОЛОГИИ\ДОКУМЕНТЫ кафедры 29.03.17\Мероприятия кафедры\Олимпиада_22\Attachments_xseny@yandex.ru_2022-06-17_13-56-32\IMG-20220616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717" y="2205310"/>
            <a:ext cx="2664324" cy="2571768"/>
          </a:xfrm>
          <a:prstGeom prst="rect">
            <a:avLst/>
          </a:prstGeom>
          <a:noFill/>
        </p:spPr>
      </p:pic>
      <p:pic>
        <p:nvPicPr>
          <p:cNvPr id="5126" name="Picture 6" descr="C:\Documents and Settings\xseny\Рабочий стол\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772" y="2164977"/>
            <a:ext cx="2849073" cy="16165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729976" y="20060241"/>
            <a:ext cx="5919171" cy="6994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233" y="285728"/>
            <a:ext cx="2257375" cy="2547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00758" y="348761"/>
            <a:ext cx="2039261" cy="27575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4259" y="294972"/>
            <a:ext cx="3099376" cy="25257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3736" y="2683524"/>
            <a:ext cx="3135864" cy="1926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7305" y="4648489"/>
            <a:ext cx="2702313" cy="1880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6293" y="3240740"/>
            <a:ext cx="2790824" cy="1707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2675" y="3334023"/>
            <a:ext cx="2085121" cy="2703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7667" y="5024739"/>
            <a:ext cx="2083724" cy="16181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889" y="331109"/>
            <a:ext cx="2328617" cy="2850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14734" y="3000373"/>
            <a:ext cx="2371065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3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2" y="0"/>
            <a:ext cx="10058400" cy="7557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Психологическое консультирование</a:t>
            </a:r>
            <a:endParaRPr lang="ru-RU" sz="3600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Индивидуальное консультирование по детско-родительским отношениям детей и родителей – </a:t>
            </a:r>
            <a:r>
              <a:rPr lang="ru-RU" sz="2800" b="1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31 консультация;</a:t>
            </a:r>
            <a:endParaRPr lang="ru-RU" sz="28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8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Индивидуальное консультирование студентов </a:t>
            </a:r>
            <a:r>
              <a:rPr lang="ru-RU" sz="2800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163 </a:t>
            </a:r>
            <a:r>
              <a:rPr lang="ru-RU" sz="28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консультаций;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800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err="1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Профконсультирование</a:t>
            </a:r>
            <a:r>
              <a:rPr lang="ru-RU" sz="2800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ru-RU" sz="2800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консультаций с первичной диагностикой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8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8A1262-2913-4D50-93FE-772ABB7BA5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2995" y="4647347"/>
            <a:ext cx="2371725" cy="1924050"/>
          </a:xfrm>
          <a:prstGeom prst="rect">
            <a:avLst/>
          </a:prstGeom>
        </p:spPr>
      </p:pic>
      <p:pic>
        <p:nvPicPr>
          <p:cNvPr id="6" name="Picture 2" descr="C:\Documents and Settings\xseny\Рабочий стол\img-0231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83" y="4668998"/>
            <a:ext cx="3344193" cy="185602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35425" y="833719"/>
            <a:ext cx="9776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Консультационные психологические услуги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проводятся на регулярной основе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15" y="363071"/>
            <a:ext cx="10058400" cy="114568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36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диагностика</a:t>
            </a:r>
            <a:endParaRPr lang="ru-RU" sz="3600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07776"/>
            <a:ext cx="10462116" cy="4161318"/>
          </a:xfrm>
        </p:spPr>
        <p:txBody>
          <a:bodyPr>
            <a:normAutofit/>
          </a:bodyPr>
          <a:lstStyle/>
          <a:p>
            <a:pPr marL="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Профессиональная диагностика обучающихся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запросу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было проведено диагностик 28 </a:t>
            </a:r>
            <a:endParaRPr lang="ru-RU" sz="2400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b="0" i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готовности к школьному обучению – </a:t>
            </a:r>
            <a:r>
              <a:rPr lang="ru-RU" sz="2400" b="0" i="0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0" i="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b="0" i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уровня развития познавательных процессов  -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2400" b="0" i="0" u="none" strike="noStrike" dirty="0"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DF4175C-36D2-4EAC-9BD5-8712A4B9C4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620" y="4265329"/>
            <a:ext cx="3089506" cy="19255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C360F47-AEE7-4F8E-BB8A-6B0A4FCB32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6875" y="4200291"/>
            <a:ext cx="2705100" cy="2026214"/>
          </a:xfrm>
          <a:prstGeom prst="rect">
            <a:avLst/>
          </a:prstGeom>
        </p:spPr>
      </p:pic>
      <p:pic>
        <p:nvPicPr>
          <p:cNvPr id="6" name="Picture 1" descr="C:\Documents and Settings\xseny\Рабочий стол\EF9GWsnWsAImUB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433" y="4088643"/>
            <a:ext cx="2810436" cy="2107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8337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286603"/>
            <a:ext cx="1077726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детьми и </a:t>
            </a:r>
            <a:r>
              <a:rPr lang="ru-RU" sz="31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подростками</a:t>
            </a:r>
            <a:endParaRPr lang="ru-RU" sz="3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5" y="1737360"/>
            <a:ext cx="10628505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Психологической клиники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проводились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онлайн-занятия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6B204E6-A61F-4E4F-BFA4-704E44C28D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54701"/>
            <a:ext cx="6178215" cy="29243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21DDF97-B46C-472D-8826-F1046384C3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1419" y="3002049"/>
            <a:ext cx="5691454" cy="32061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617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286603"/>
            <a:ext cx="1077726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детьми и </a:t>
            </a:r>
            <a:r>
              <a:rPr lang="ru-RU" sz="31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подростками</a:t>
            </a:r>
            <a:endParaRPr lang="ru-RU" sz="3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1737360"/>
            <a:ext cx="10130963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занятие «Закружилось, завертелось, танцевать нам захотелось»  с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 музыкальной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терапии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0" indent="0" algn="just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6EA3EF-E0C7-4C41-ADE0-C0517734E1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215" y="2796337"/>
            <a:ext cx="6485338" cy="3642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852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286603"/>
            <a:ext cx="1077726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детьми и подростками</a:t>
            </a:r>
            <a:b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1737360"/>
            <a:ext cx="10370626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онлайн-занятие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и родителей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 чувств»,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«Я раскрашу целый свет в самый свой любимый цвет»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посвященное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эмоционального интеллекта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b="1" dirty="0" smtClean="0"/>
          </a:p>
          <a:p>
            <a:pPr marL="0" lvl="0" indent="0" algn="just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536B9BB-781F-4D37-A3F0-1A65D832BC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0853" y="3253964"/>
            <a:ext cx="4076835" cy="30576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FD9FF73-D2A2-47A7-B85B-9C525E4314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9220" y="3314150"/>
            <a:ext cx="5075244" cy="2850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07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66" y="286603"/>
            <a:ext cx="1077726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детьми и подростками</a:t>
            </a:r>
            <a:b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1737360"/>
            <a:ext cx="10370626" cy="402336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dirty="0" err="1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 занятие  «Нарисуем вместе счастье»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элементами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нейрографики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2E8C99C-3307-4194-A9FE-7936D84B60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739" y="3081179"/>
            <a:ext cx="4107681" cy="3080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825180E-539A-4CD9-8B79-669C61D8E4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6902" y="2904272"/>
            <a:ext cx="5715000" cy="3209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35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16637" y="121832"/>
            <a:ext cx="8741044" cy="1052060"/>
          </a:xfrm>
        </p:spPr>
        <p:txBody>
          <a:bodyPr>
            <a:normAutofit fontScale="25000" lnSpcReduction="20000"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ru-RU" sz="160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Материально-техническая </a:t>
            </a:r>
            <a:r>
              <a:rPr lang="ru-RU" sz="16000" b="1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база </a:t>
            </a:r>
            <a:r>
              <a:rPr lang="ru-RU" sz="11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включает оборудование </a:t>
            </a:r>
            <a:r>
              <a:rPr lang="ru-RU" sz="11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проведения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12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диагностики и коррекционно-развивающей </a:t>
            </a:r>
            <a:r>
              <a:rPr lang="ru-RU" sz="11200" dirty="0" smtClean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160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Wingdings" pitchFamily="2" charset="2"/>
              <a:buNone/>
              <a:defRPr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Wingdings" pitchFamily="2" charset="2"/>
              <a:buNone/>
              <a:defRPr/>
            </a:pP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ctr">
              <a:buFont typeface="Wingdings" pitchFamily="2" charset="2"/>
              <a:buNone/>
              <a:defRPr/>
            </a:pP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8"/>
          <p:cNvSpPr txBox="1">
            <a:spLocks/>
          </p:cNvSpPr>
          <p:nvPr/>
        </p:nvSpPr>
        <p:spPr bwMode="auto">
          <a:xfrm>
            <a:off x="3036914" y="1250576"/>
            <a:ext cx="9149919" cy="5063727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Aft>
                <a:spcPts val="70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«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Сигнал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(диагностика и профилактика суицидального риска)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70000"/>
              </a:lnSpc>
              <a:spcAft>
                <a:spcPts val="700"/>
              </a:spcAft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- «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Психофизиолог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дополнительным модулем психомоторных тестов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(проведение психологического и психофизиологического состояния личности)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   </a:t>
            </a:r>
          </a:p>
          <a:p>
            <a:pPr algn="just">
              <a:lnSpc>
                <a:spcPct val="70000"/>
              </a:lnSpc>
              <a:spcAft>
                <a:spcPts val="700"/>
              </a:spcAft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- «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Ориентир</a:t>
            </a: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(диагностика профессиональных склонностей и представлений о профессиональных способностях</a:t>
            </a:r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  <a:endParaRPr lang="ru-RU" sz="2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70000"/>
              </a:lnSpc>
              <a:spcAft>
                <a:spcPts val="700"/>
              </a:spcAft>
            </a:pPr>
            <a:r>
              <a:rPr lang="ru-RU" sz="2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-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Методика Л.А.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Ясюковой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(прогноз и профилактика проблем обучения, социализация и профессиональное самоопределение старшеклассников);</a:t>
            </a:r>
          </a:p>
          <a:p>
            <a:pPr marL="457200" indent="-457200" defTabSz="914400">
              <a:spcAft>
                <a:spcPts val="700"/>
              </a:spcAft>
              <a:buFontTx/>
              <a:buChar char="-"/>
            </a:pPr>
            <a:r>
              <a:rPr lang="ru-RU" sz="2600" b="1" kern="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Юнгианский</a:t>
            </a:r>
            <a:r>
              <a:rPr lang="ru-RU" sz="26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стол </a:t>
            </a:r>
            <a:r>
              <a:rPr lang="ru-RU" sz="2600" b="1" i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i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(песочная терапия);</a:t>
            </a:r>
          </a:p>
          <a:p>
            <a:pPr marL="457200" indent="-457200" defTabSz="914400">
              <a:spcAft>
                <a:spcPts val="700"/>
              </a:spcAft>
              <a:buFontTx/>
              <a:buChar char="-"/>
            </a:pPr>
            <a:r>
              <a:rPr lang="ru-RU" sz="26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Метафорические ассоциативные карты </a:t>
            </a:r>
            <a:r>
              <a:rPr lang="ru-RU" sz="2600" i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(колоды</a:t>
            </a:r>
            <a:r>
              <a:rPr lang="ru-RU" sz="2600" i="1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457200" indent="-457200" defTabSz="914400">
              <a:spcAft>
                <a:spcPts val="700"/>
              </a:spcAft>
              <a:buFontTx/>
              <a:buChar char="-"/>
            </a:pPr>
            <a:r>
              <a:rPr lang="ru-RU" sz="2600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</a:t>
            </a:r>
            <a:r>
              <a:rPr lang="ru-RU" sz="2600" b="1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нейропсихологической</a:t>
            </a:r>
            <a:r>
              <a:rPr lang="ru-RU" sz="2600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коррекции;</a:t>
            </a:r>
          </a:p>
          <a:p>
            <a:pPr marL="457200" indent="-457200" defTabSz="914400">
              <a:spcAft>
                <a:spcPts val="700"/>
              </a:spcAft>
              <a:buFontTx/>
              <a:buChar char="-"/>
            </a:pPr>
            <a:r>
              <a:rPr lang="ru-RU" sz="2600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Чемоданчик психолога «</a:t>
            </a:r>
            <a:r>
              <a:rPr lang="ru-RU" sz="2600" b="1" kern="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Диагностический комплект СЕМАГО»</a:t>
            </a:r>
            <a:endParaRPr lang="ru-RU" sz="2600" b="1" kern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:\ДОКУМЕНТЫ кафедры ПСИХОЛОГИИ\ДОКУМЕНТЫ кафедры 29.03.17\СТР-е ПОДРАЗДЕЛЕНИЯ кафедры\КЛИНИКА_психологическая\Фото оборуд. клиника\IMG_20220913_12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63" y="4756747"/>
            <a:ext cx="2689413" cy="1872653"/>
          </a:xfrm>
          <a:prstGeom prst="rect">
            <a:avLst/>
          </a:prstGeom>
          <a:noFill/>
        </p:spPr>
      </p:pic>
      <p:pic>
        <p:nvPicPr>
          <p:cNvPr id="7" name="Picture 4" descr="D:\ДОКУМЕНТЫ кафедры ПСИХОЛОГИИ\ДОКУМЕНТЫ кафедры 29.03.17\СТР-е ПОДРАЗДЕЛЕНИЯ кафедры\КЛИНИКА_психологическая\Фото оборуд. клиника\img_img_catalog_1_items_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9070"/>
            <a:ext cx="2944907" cy="1961761"/>
          </a:xfrm>
          <a:prstGeom prst="rect">
            <a:avLst/>
          </a:prstGeom>
          <a:noFill/>
        </p:spPr>
      </p:pic>
      <p:pic>
        <p:nvPicPr>
          <p:cNvPr id="8" name="Picture 3" descr="D:\ДОКУМЕНТЫ кафедры ПСИХОЛОГИИ\ДОКУМЕНТЫ кафедры 29.03.17\СТР-е ПОДРАЗДЕЛЕНИЯ кафедры\КЛИНИКА_психологическая\Фото оборуд. клиника\img_img_catalog_1_items_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964" y="399366"/>
            <a:ext cx="2622176" cy="2155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3705768"/>
      </p:ext>
    </p:extLst>
  </p:cSld>
  <p:clrMapOvr>
    <a:masterClrMapping/>
  </p:clrMapOvr>
  <p:transition spd="med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45734"/>
            <a:ext cx="11677650" cy="4023360"/>
          </a:xfrm>
        </p:spPr>
        <p:txBody>
          <a:bodyPr>
            <a:normAutofit/>
          </a:bodyPr>
          <a:lstStyle/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3341" y="1909483"/>
            <a:ext cx="103676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cap="all" dirty="0" smtClean="0"/>
              <a:t>«ЯКОРЬ УСПЕХА»: ТРЕНИНГ ДЛЯ ОБУЧАЮЩИХСЯ ТТСИЖКХ В ПРЕДДВЕРИИ ТРЕХЛЕТИЯ ПСИХОЛОГИЧЕСКОЙ КЛИНИКИ</a:t>
            </a:r>
            <a:endParaRPr lang="ru-RU" sz="2000" dirty="0"/>
          </a:p>
        </p:txBody>
      </p:sp>
      <p:pic>
        <p:nvPicPr>
          <p:cNvPr id="10" name="Picture 4" descr="C:\Users\xseny\Desktop\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956" y="2680905"/>
            <a:ext cx="4223031" cy="2379579"/>
          </a:xfrm>
          <a:prstGeom prst="rect">
            <a:avLst/>
          </a:prstGeom>
          <a:noFill/>
        </p:spPr>
      </p:pic>
      <p:pic>
        <p:nvPicPr>
          <p:cNvPr id="11" name="Picture 3" descr="C:\Users\xseny\Desktop\i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52" y="2373839"/>
            <a:ext cx="2215495" cy="3932831"/>
          </a:xfrm>
          <a:prstGeom prst="rect">
            <a:avLst/>
          </a:prstGeom>
          <a:noFill/>
        </p:spPr>
      </p:pic>
      <p:pic>
        <p:nvPicPr>
          <p:cNvPr id="12" name="Picture 6" descr="C:\Users\xseny\Desktop\i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2754" y="3281083"/>
            <a:ext cx="2888274" cy="2541681"/>
          </a:xfrm>
          <a:prstGeom prst="rect">
            <a:avLst/>
          </a:prstGeom>
          <a:noFill/>
        </p:spPr>
      </p:pic>
      <p:pic>
        <p:nvPicPr>
          <p:cNvPr id="13" name="Picture 7" descr="C:\Users\xseny\Desktop\i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3619" y="4182035"/>
            <a:ext cx="2323365" cy="2106517"/>
          </a:xfrm>
          <a:prstGeom prst="rect">
            <a:avLst/>
          </a:prstGeom>
          <a:noFill/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03" y="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</a:t>
            </a:r>
            <a:r>
              <a:rPr lang="ru-RU" sz="31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молодежью</a:t>
            </a: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/>
          </a:p>
        </p:txBody>
      </p:sp>
    </p:spTree>
    <p:extLst>
      <p:ext uri="{BB962C8B-B14F-4D97-AF65-F5344CB8AC3E}">
        <p14:creationId xmlns="" xmlns:p14="http://schemas.microsoft.com/office/powerpoint/2010/main" val="139988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6966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родителями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44706"/>
            <a:ext cx="11677650" cy="2243884"/>
          </a:xfrm>
        </p:spPr>
        <p:txBody>
          <a:bodyPr>
            <a:normAutofit/>
          </a:bodyPr>
          <a:lstStyle/>
          <a:p>
            <a:pPr lvl="0" algn="ctr"/>
            <a:r>
              <a:rPr lang="ru-RU" sz="2400" dirty="0" err="1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400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 семинары: «Искусство быть родителем»; «Кнут и Пряник?»;</a:t>
            </a:r>
          </a:p>
          <a:p>
            <a:pPr lvl="0"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серия обучающих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онлайн-семинаров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родителей по темам: «Счастливая семья», «Особенности воспитания подростков»,  «Профилактика антивитального поведения»;</a:t>
            </a:r>
          </a:p>
          <a:p>
            <a:pPr lvl="0"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C:\Documents and Settings\xseny\Рабочий стол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153" y="4992006"/>
            <a:ext cx="3321424" cy="1865994"/>
          </a:xfrm>
          <a:prstGeom prst="rect">
            <a:avLst/>
          </a:prstGeom>
          <a:noFill/>
        </p:spPr>
      </p:pic>
      <p:pic>
        <p:nvPicPr>
          <p:cNvPr id="2051" name="Picture 3" descr="C:\Documents and Settings\xseny\Рабочий стол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093" y="4827578"/>
            <a:ext cx="3304002" cy="1855748"/>
          </a:xfrm>
          <a:prstGeom prst="rect">
            <a:avLst/>
          </a:prstGeom>
          <a:noFill/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 txBox="1">
            <a:spLocks/>
          </p:cNvSpPr>
          <p:nvPr/>
        </p:nvSpPr>
        <p:spPr>
          <a:xfrm>
            <a:off x="285750" y="2743201"/>
            <a:ext cx="11906250" cy="6320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E646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онлайн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E646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семинар  «Когда семья вместе, тогда и душа на месте»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3F636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25C1CF0-67C1-4378-867E-5C07E2012B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1136" y="3277657"/>
            <a:ext cx="2982558" cy="20082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8348538-6CD9-486C-AD1E-0F178EE941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33163"/>
            <a:ext cx="4106541" cy="2128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988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коррекция: Работа с </a:t>
            </a:r>
            <a:r>
              <a:rPr lang="ru-RU" sz="31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  <a:endParaRPr lang="ru-RU" sz="31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66" y="1737360"/>
            <a:ext cx="10370626" cy="402336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общегородское </a:t>
            </a:r>
            <a:r>
              <a:rPr lang="ru-RU" sz="3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</a:t>
            </a:r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</a:t>
            </a:r>
          </a:p>
          <a:p>
            <a:pPr marL="0" lvl="0" indent="0" algn="ctr">
              <a:buNone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«ЕГЭ без стресса» для родителей г. Таганрога </a:t>
            </a:r>
            <a:endParaRPr lang="ru-RU" sz="30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проведенное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заведующей кафедрой психологии, к. психол. н., доцент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Холиной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заведующей лаборатории практической и экспериментальной психологии, доцентом кафедры В. И.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Мищенко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 descr="C:\Documents and Settings\xseny\Рабочий стол\0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7511" y="4090912"/>
            <a:ext cx="3409007" cy="2556755"/>
          </a:xfrm>
          <a:prstGeom prst="rect">
            <a:avLst/>
          </a:prstGeom>
          <a:noFill/>
        </p:spPr>
      </p:pic>
      <p:pic>
        <p:nvPicPr>
          <p:cNvPr id="8196" name="Picture 4" descr="C:\Documents and Settings\xseny\Рабочий стол\0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939988"/>
            <a:ext cx="2437734" cy="27028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729976" y="20060241"/>
            <a:ext cx="5919171" cy="69946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751" y="1607751"/>
            <a:ext cx="8862767" cy="10682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«МАТРЕШКА»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социально-психологической поддержки,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 особого ребенка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160" y="2684362"/>
            <a:ext cx="10718276" cy="1309414"/>
          </a:xfrm>
          <a:solidFill>
            <a:srgbClr val="6DA945">
              <a:alpha val="47000"/>
            </a:srgb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рамках совместной работы кафедры психологии и АНО «Луч Надежды» был подготовлен проект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«Матрешка» социально-психологической поддержки семей особого ребенка</a:t>
            </a:r>
            <a:r>
              <a:rPr lang="ru-RU" sz="1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поддержанный  ФБ </a:t>
            </a:r>
            <a:r>
              <a:rPr lang="ru-RU" sz="1800" cap="non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Синара</a:t>
            </a:r>
            <a:r>
              <a:rPr lang="ru-RU" sz="18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545" y="168745"/>
            <a:ext cx="1908213" cy="1364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7991" y="271689"/>
            <a:ext cx="1476375" cy="1390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16997" y="101508"/>
            <a:ext cx="2221199" cy="195589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567" y="155241"/>
            <a:ext cx="1505843" cy="1345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9916" y="4327437"/>
            <a:ext cx="3261676" cy="1912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0456" y="4304745"/>
            <a:ext cx="3459637" cy="19050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14252" y="4389629"/>
            <a:ext cx="3602315" cy="19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60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45734"/>
            <a:ext cx="11677650" cy="4023360"/>
          </a:xfrm>
        </p:spPr>
        <p:txBody>
          <a:bodyPr>
            <a:normAutofit/>
          </a:bodyPr>
          <a:lstStyle/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000" y="1834634"/>
            <a:ext cx="111759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«ВЫШЕ ОБЛАКОВ», ПОДДЕРЖАННОМ ФОНДОМ ПРЕЗИДЕНТСКИХ ГРАНТОВ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поддержке директора АНО «Луч Надежды» С.Э. Бартеневой .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Данный проект является победителем конкурса Фонда президентских грантов и направлен на психологическую поддержку детей, их родителей и педагогов, проживающих на территории ЛНР.</a:t>
            </a:r>
          </a:p>
          <a:p>
            <a:endParaRPr lang="ru-RU" sz="2000" dirty="0"/>
          </a:p>
        </p:txBody>
      </p:sp>
      <p:pic>
        <p:nvPicPr>
          <p:cNvPr id="7170" name="Picture 2" descr="C:\Users\xseny\Desktop\0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05" y="3603813"/>
            <a:ext cx="5051670" cy="2521696"/>
          </a:xfrm>
          <a:prstGeom prst="rect">
            <a:avLst/>
          </a:prstGeom>
          <a:noFill/>
        </p:spPr>
      </p:pic>
      <p:pic>
        <p:nvPicPr>
          <p:cNvPr id="7171" name="Picture 3" descr="C:\Users\xseny\Desktop\i0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376" y="3497197"/>
            <a:ext cx="3576919" cy="2694613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92" y="165580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Практическое </a:t>
            </a: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31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коррекция</a:t>
            </a:r>
            <a:endParaRPr lang="ru-RU" sz="3100" b="1" dirty="0"/>
          </a:p>
        </p:txBody>
      </p:sp>
    </p:spTree>
    <p:extLst>
      <p:ext uri="{BB962C8B-B14F-4D97-AF65-F5344CB8AC3E}">
        <p14:creationId xmlns="" xmlns:p14="http://schemas.microsoft.com/office/powerpoint/2010/main" val="139988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56" y="322729"/>
            <a:ext cx="10058400" cy="7557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Психопрофилактическое</a:t>
            </a:r>
            <a:endParaRPr lang="ru-RU" sz="3600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5" y="1156447"/>
            <a:ext cx="11335871" cy="471264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декабря 2022 г. проведение проектной мастерской 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студентов 1 курса, обучающихся по профилю «Психологическое консультирование и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коучинг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формат очень перспективен, так как он позволяет начинающим психологам и </a:t>
            </a:r>
            <a:r>
              <a:rPr lang="ru-RU" sz="28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коучам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проработать предлагаемую идею в условиях индивидуальной и командной работы. 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8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xseny\Desktop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78" y="3900369"/>
            <a:ext cx="3047534" cy="2285650"/>
          </a:xfrm>
          <a:prstGeom prst="rect">
            <a:avLst/>
          </a:prstGeom>
          <a:noFill/>
        </p:spPr>
      </p:pic>
      <p:pic>
        <p:nvPicPr>
          <p:cNvPr id="3075" name="Picture 3" descr="C:\Users\xseny\Desktop\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4412" y="3953436"/>
            <a:ext cx="3007097" cy="2255322"/>
          </a:xfrm>
          <a:prstGeom prst="rect">
            <a:avLst/>
          </a:prstGeom>
          <a:noFill/>
        </p:spPr>
      </p:pic>
      <p:pic>
        <p:nvPicPr>
          <p:cNvPr id="3076" name="Picture 4" descr="C:\Users\xseny\Desktop\04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902" y="4155140"/>
            <a:ext cx="2706718" cy="2030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62" y="268940"/>
            <a:ext cx="10058400" cy="7557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Психопрофилактическое</a:t>
            </a:r>
            <a:endParaRPr lang="ru-RU" sz="3600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5" y="1075766"/>
            <a:ext cx="11335871" cy="16270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Тренинг для первокурсников,  организованный в день творчества и вдохновения на площадке психологической клиники</a:t>
            </a:r>
          </a:p>
          <a:p>
            <a:pPr algn="ctr"/>
            <a:r>
              <a:rPr lang="ru-RU" sz="30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целью реализации потребности в саморазвитии и получении профессиональной помощи, развитии личностных ресурсов и др.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xseny\Desktop\i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4548" y="2553915"/>
            <a:ext cx="3193676" cy="2054598"/>
          </a:xfrm>
          <a:prstGeom prst="rect">
            <a:avLst/>
          </a:prstGeom>
          <a:noFill/>
        </p:spPr>
      </p:pic>
      <p:pic>
        <p:nvPicPr>
          <p:cNvPr id="9" name="Picture 2" descr="C:\Users\xseny\Desktop\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3741"/>
            <a:ext cx="3969540" cy="2232866"/>
          </a:xfrm>
          <a:prstGeom prst="rect">
            <a:avLst/>
          </a:prstGeom>
          <a:noFill/>
        </p:spPr>
      </p:pic>
      <p:pic>
        <p:nvPicPr>
          <p:cNvPr id="10" name="Picture 3" descr="C:\Users\xseny\Desktop\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2418" y="4129737"/>
            <a:ext cx="2953216" cy="2728263"/>
          </a:xfrm>
          <a:prstGeom prst="rect">
            <a:avLst/>
          </a:prstGeom>
          <a:noFill/>
        </p:spPr>
      </p:pic>
      <p:pic>
        <p:nvPicPr>
          <p:cNvPr id="11" name="Picture 4" descr="C:\Users\xseny\Desktop\i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7676" y="2687698"/>
            <a:ext cx="3408923" cy="24998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5" y="1196788"/>
            <a:ext cx="11677650" cy="2810436"/>
          </a:xfrm>
        </p:spPr>
        <p:txBody>
          <a:bodyPr>
            <a:normAutofit/>
          </a:bodyPr>
          <a:lstStyle/>
          <a:p>
            <a:pPr algn="ctr"/>
            <a:r>
              <a:rPr lang="ru-RU" sz="2400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«ДЕНЬ ДОБРЫХ ПИСЕМ»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 декабря в России отмечается День добрых писем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 descr="C:\Users\xseny\Desktop\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410854"/>
            <a:ext cx="2918011" cy="3890680"/>
          </a:xfrm>
          <a:prstGeom prst="rect">
            <a:avLst/>
          </a:prstGeom>
          <a:noFill/>
        </p:spPr>
      </p:pic>
      <p:pic>
        <p:nvPicPr>
          <p:cNvPr id="8195" name="Picture 3" descr="C:\Users\xseny\Desktop\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6029" y="2795350"/>
            <a:ext cx="4163359" cy="3126585"/>
          </a:xfrm>
          <a:prstGeom prst="rect">
            <a:avLst/>
          </a:prstGeom>
          <a:noFill/>
        </p:spPr>
      </p:pic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50" y="336177"/>
            <a:ext cx="10058400" cy="7557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Психопрофилактическое</a:t>
            </a:r>
            <a:endParaRPr lang="ru-RU" sz="3600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742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>Психологическое просвещение</a:t>
            </a:r>
            <a:endParaRPr lang="ru-RU" b="1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85" y="1805393"/>
            <a:ext cx="11677650" cy="40233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проведение тренингов и интерактивных занятий с элементами тренинга различной психологической направленности для студентов</a:t>
            </a:r>
            <a:endParaRPr lang="ru-RU" sz="24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40DFED4-08DA-487F-ADD8-E156DAB53C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421" y="3044889"/>
            <a:ext cx="4199986" cy="3149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956EF15-A74C-4C42-9F32-6166D233C0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3906" y="3003296"/>
            <a:ext cx="4757468" cy="35681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9889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0" y="357166"/>
            <a:ext cx="12192000" cy="6500834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Недели психологии,  </a:t>
            </a:r>
          </a:p>
          <a:p>
            <a:pPr marL="360000" indent="-457200" algn="ctr">
              <a:lnSpc>
                <a:spcPct val="70000"/>
              </a:lnSpc>
              <a:spcBef>
                <a:spcPts val="800"/>
              </a:spcBef>
              <a:buNone/>
              <a:defRPr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приуроченную ко Дню психолога, с целью распространения психологической науки и реализации профориентационных мероприятий 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60000" indent="-457200">
              <a:lnSpc>
                <a:spcPct val="70000"/>
              </a:lnSpc>
              <a:spcBef>
                <a:spcPts val="800"/>
              </a:spcBef>
              <a:buNone/>
              <a:defRPr/>
            </a:pPr>
            <a:r>
              <a:rPr lang="ru-RU" sz="28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Wingdings" pitchFamily="2" charset="2"/>
              <a:buNone/>
              <a:defRPr/>
            </a:pPr>
            <a:endParaRPr lang="ru-RU" alt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Font typeface="Wingdings" pitchFamily="2" charset="2"/>
              <a:buNone/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0" algn="ctr">
              <a:buFont typeface="Wingdings" pitchFamily="2" charset="2"/>
              <a:buNone/>
              <a:defRPr/>
            </a:pP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ДОКУМЕНТЫ кафедры ПСИХОЛОГИИ\ДОКУМЕНТЫ кафедры 29.03.17\Мероприятия кафедры\Недели психологии\Неделя психологии_2021\Неделя психологии-21\Неделя психологии на сайт Итог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4071943"/>
            <a:ext cx="3238523" cy="1874717"/>
          </a:xfrm>
          <a:prstGeom prst="rect">
            <a:avLst/>
          </a:prstGeom>
          <a:noFill/>
        </p:spPr>
      </p:pic>
      <p:pic>
        <p:nvPicPr>
          <p:cNvPr id="4099" name="Picture 3" descr="D:\ДОКУМЕНТЫ кафедры ПСИХОЛОГИИ\ДОКУМЕНТЫ кафедры 29.03.17\Мероприятия кафедры\Недели психологии\Неделя психологии_2021\Неделя психологии-21\Неделя психологии на сайт Итог\IMG-20211122-WA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25" y="2071679"/>
            <a:ext cx="2540164" cy="1430491"/>
          </a:xfrm>
          <a:prstGeom prst="rect">
            <a:avLst/>
          </a:prstGeom>
          <a:noFill/>
        </p:spPr>
      </p:pic>
      <p:pic>
        <p:nvPicPr>
          <p:cNvPr id="4101" name="Picture 5" descr="D:\ДОКУМЕНТЫ кафедры ПСИХОЛОГИИ\ДОКУМЕНТЫ кафедры 29.03.17\Мероприятия кафедры\Недели психологии\Неделя психологии_2020\Закрытие Недели психологии_Сайт\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36" y="2214554"/>
            <a:ext cx="4095779" cy="2202844"/>
          </a:xfrm>
          <a:prstGeom prst="rect">
            <a:avLst/>
          </a:prstGeom>
          <a:noFill/>
        </p:spPr>
      </p:pic>
      <p:pic>
        <p:nvPicPr>
          <p:cNvPr id="4102" name="Picture 6" descr="D:\ДОКУМЕНТЫ кафедры ПСИХОЛОГИИ\ДОКУМЕНТЫ кафедры 29.03.17\Мероприятия кафедры\Недели психологии\Неделя психологии_2020\Закрытие Недели психологии_Сайт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713" y="2000240"/>
            <a:ext cx="2275719" cy="2428892"/>
          </a:xfrm>
          <a:prstGeom prst="rect">
            <a:avLst/>
          </a:prstGeom>
          <a:noFill/>
        </p:spPr>
      </p:pic>
      <p:pic>
        <p:nvPicPr>
          <p:cNvPr id="4103" name="Picture 7" descr="D:\ДОКУМЕНТЫ кафедры ПСИХОЛОГИИ\ДОКУМЕНТЫ кафедры 29.03.17\Мероприятия кафедры\Недели психологии\Неделя психологии_2020\Закрытие Недели психологии_Сайт\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36" y="4143381"/>
            <a:ext cx="4000528" cy="2250297"/>
          </a:xfrm>
          <a:prstGeom prst="rect">
            <a:avLst/>
          </a:prstGeom>
          <a:noFill/>
        </p:spPr>
      </p:pic>
      <p:pic>
        <p:nvPicPr>
          <p:cNvPr id="4104" name="Picture 8" descr="D:\ДОКУМЕНТЫ кафедры ПСИХОЛОГИИ\ДОКУМЕНТЫ кафедры 29.03.17\Мероприятия кафедры\Недели психологии\Неделя психологии_2018\закрытие\IMG_58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67768" y="5143513"/>
            <a:ext cx="2190765" cy="1242059"/>
          </a:xfrm>
          <a:prstGeom prst="rect">
            <a:avLst/>
          </a:prstGeom>
          <a:noFill/>
        </p:spPr>
      </p:pic>
      <p:pic>
        <p:nvPicPr>
          <p:cNvPr id="4105" name="Picture 9" descr="C:\Documents and Settings\xseny\Рабочий стол\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16" y="3500439"/>
            <a:ext cx="3143272" cy="176809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3" y="135659"/>
            <a:ext cx="11857567" cy="6597650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Психологической клиники осуществлялась </a:t>
            </a:r>
          </a:p>
          <a:p>
            <a:pPr algn="ctr">
              <a:spcBef>
                <a:spcPts val="0"/>
              </a:spcBef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планом работы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основным направлениям:</a:t>
            </a:r>
          </a:p>
          <a:p>
            <a:pPr marL="0" indent="-360000">
              <a:spcBef>
                <a:spcPts val="0"/>
              </a:spcBef>
              <a:buFont typeface="Wingdings" pitchFamily="2" charset="2"/>
              <a:buAutoNum type="arabicPeriod"/>
              <a:defRPr/>
            </a:pP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>
              <a:defRPr/>
            </a:pPr>
            <a:r>
              <a:rPr lang="ru-RU" sz="3500" dirty="0" smtClean="0"/>
              <a:t>Организационное</a:t>
            </a:r>
            <a:endParaRPr lang="en-US" sz="3500" b="1" dirty="0" smtClean="0"/>
          </a:p>
          <a:p>
            <a:pPr marL="514350" indent="-514350" algn="ctr">
              <a:defRPr/>
            </a:pPr>
            <a:r>
              <a:rPr lang="ru-RU" sz="3500" dirty="0" smtClean="0"/>
              <a:t>Учебно-методическое</a:t>
            </a:r>
            <a:endParaRPr lang="en-US" sz="3500" dirty="0" smtClean="0"/>
          </a:p>
          <a:p>
            <a:pPr marL="514350" indent="-514350" algn="ctr">
              <a:defRPr/>
            </a:pPr>
            <a:r>
              <a:rPr lang="ru-RU" sz="3500" dirty="0" smtClean="0"/>
              <a:t>Научное</a:t>
            </a:r>
            <a:endParaRPr lang="ru-RU" sz="3500" dirty="0"/>
          </a:p>
          <a:p>
            <a:pPr marL="514350" indent="-514350" algn="ctr">
              <a:defRPr/>
            </a:pPr>
            <a:r>
              <a:rPr lang="ru-RU" sz="3500" dirty="0" smtClean="0"/>
              <a:t>Психологическое консультирование</a:t>
            </a:r>
            <a:endParaRPr lang="en-US" sz="3500" dirty="0" smtClean="0"/>
          </a:p>
          <a:p>
            <a:pPr marL="514350" indent="-514350" algn="ctr">
              <a:defRPr/>
            </a:pPr>
            <a:r>
              <a:rPr lang="ru-RU" sz="3500" dirty="0" smtClean="0"/>
              <a:t>Психологическая диагностика</a:t>
            </a:r>
            <a:endParaRPr lang="en-US" sz="3500" dirty="0" smtClean="0"/>
          </a:p>
          <a:p>
            <a:pPr marL="514350" indent="-514350" algn="ctr">
              <a:defRPr/>
            </a:pPr>
            <a:r>
              <a:rPr lang="ru-RU" sz="3500" dirty="0" smtClean="0"/>
              <a:t>Психологическая коррекция</a:t>
            </a:r>
            <a:endParaRPr lang="en-US" sz="3500" dirty="0" smtClean="0"/>
          </a:p>
          <a:p>
            <a:pPr marL="514350" indent="-514350" algn="ctr">
              <a:defRPr/>
            </a:pPr>
            <a:r>
              <a:rPr lang="ru-RU" sz="3500" dirty="0" smtClean="0"/>
              <a:t>Психопрофилактическое</a:t>
            </a:r>
            <a:endParaRPr lang="en-US" sz="3500" dirty="0" smtClean="0"/>
          </a:p>
          <a:p>
            <a:pPr marL="514350" indent="-514350" algn="ctr">
              <a:defRPr/>
            </a:pPr>
            <a:r>
              <a:rPr lang="ru-RU" sz="3500" dirty="0" smtClean="0"/>
              <a:t>Психологическое просвещение</a:t>
            </a:r>
            <a:r>
              <a:rPr lang="ru-RU" altLang="ru-RU" sz="3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04814"/>
            <a:ext cx="10972800" cy="5462587"/>
          </a:xfrm>
        </p:spPr>
        <p:txBody>
          <a:bodyPr/>
          <a:lstStyle/>
          <a:p>
            <a:pPr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Стратегии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развития </a:t>
            </a:r>
            <a:endParaRPr lang="ru-RU" sz="36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ЦКП «Психологической клиники»</a:t>
            </a:r>
          </a:p>
          <a:p>
            <a:pPr indent="0" algn="ctr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на 2023-2024 учебный год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количества заключенных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хоз.договоров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Расширение направлений деятельности Психологической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клиники</a:t>
            </a:r>
          </a:p>
          <a:p>
            <a:pPr algn="ctr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Популяризация психологических знаний среди населения с помощью СМИ</a:t>
            </a:r>
          </a:p>
          <a:p>
            <a:pPr algn="ctr"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:\ДОКУМЕНТЫ кафедры ПСИХОЛОГИИ\ДОКУМЕНТЫ кафедры 29.03.17\СТР-е ПОДРАЗДЕЛЕНИЯ кафедры\КЛИНИКА_психологическая\Реклама псих.клин\Логотип психологическая клиника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316" y="747177"/>
            <a:ext cx="1699743" cy="164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86603"/>
            <a:ext cx="11144250" cy="14211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Организационное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Учебно-методическое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56031"/>
            <a:ext cx="12192000" cy="46312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Составлен и утвержден План и Отчет работы  ЦКП «Психологическая клиника»;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Проведено: три курса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переподготовки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по программам «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Психология и педагогика», «Основы практической психологии и </a:t>
            </a:r>
            <a:r>
              <a:rPr lang="ru-RU" sz="2600" b="1" i="1" dirty="0" err="1" smtClean="0">
                <a:latin typeface="Times New Roman" pitchFamily="18" charset="0"/>
                <a:cs typeface="Times New Roman" pitchFamily="18" charset="0"/>
              </a:rPr>
              <a:t>коучинга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2 курса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повышения квалификации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 программе «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Метафорические карты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дорожной карты взаимодействия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 Управлением образования, педагогами-психологами г.Таганрога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дорожной карты совместного проекта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 Управлением образования г. Таганрога, направленный на гармонизацию детско-родительских отношений и профилактике кризисных состояний детей и подростков «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На одной волне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endParaRPr lang="ru-RU" sz="2800" dirty="0" smtClean="0"/>
          </a:p>
          <a:p>
            <a:pPr algn="ctr">
              <a:lnSpc>
                <a:spcPct val="100000"/>
              </a:lnSpc>
              <a:spcBef>
                <a:spcPts val="200"/>
              </a:spcBef>
              <a:buFont typeface="Arial" pitchFamily="34" charset="0"/>
              <a:buChar char="•"/>
            </a:pPr>
            <a:endParaRPr lang="ru-RU" sz="2800" dirty="0" smtClean="0"/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99" y="311493"/>
            <a:ext cx="10058400" cy="110447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Учебно-методическое направление</a:t>
            </a:r>
            <a:r>
              <a:rPr lang="ru-RU" sz="40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3E646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3F636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981635"/>
            <a:ext cx="11677650" cy="4343399"/>
          </a:xfrm>
        </p:spPr>
        <p:txBody>
          <a:bodyPr>
            <a:normAutofit lnSpcReduction="10000"/>
          </a:bodyPr>
          <a:lstStyle/>
          <a:p>
            <a:pPr marL="201168" lvl="1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Дорожной карты взаимодействия ТИ имени А.П. Чехова (филиала) РГЭУ (РИНХ) с Управлением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Таганрога, педагогами-психологами муниципальных образовательных организаций г.Таганрога за 2022 гг. проведены мероприятия:</a:t>
            </a:r>
          </a:p>
          <a:p>
            <a:pPr marL="201168" lvl="1" indent="0" algn="ctr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1168" lvl="1" indent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Методологический семинар с педагогами-психологами школ г.Таганрога;</a:t>
            </a:r>
          </a:p>
          <a:p>
            <a:pPr marL="201168" lvl="1" indent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Методологический семинар с классными руководителями обучающихся по профилактике антивитального поведения;</a:t>
            </a:r>
          </a:p>
          <a:p>
            <a:pPr marL="201168" lvl="1" indent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консультирование </a:t>
            </a:r>
          </a:p>
          <a:p>
            <a:pPr marL="201168" lvl="1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школ.</a:t>
            </a:r>
          </a:p>
          <a:p>
            <a:pPr marL="201168" lvl="1" indent="0"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8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Documents and Settings\xseny\Рабочий стол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239" y="4011161"/>
            <a:ext cx="2676773" cy="2591345"/>
          </a:xfrm>
          <a:prstGeom prst="rect">
            <a:avLst/>
          </a:prstGeom>
          <a:noFill/>
        </p:spPr>
      </p:pic>
      <p:pic>
        <p:nvPicPr>
          <p:cNvPr id="5" name="Picture 4" descr="C:\Documents and Settings\xseny\Рабочий стол\01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70141" y="3781326"/>
            <a:ext cx="2141673" cy="285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9988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ППС кафедры в течение года проводит</a:t>
            </a:r>
          </a:p>
          <a:p>
            <a:pPr algn="ctr"/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МЕТОДОЛОГИЧЕСКИЕ СЕМИНАРЫ</a:t>
            </a:r>
          </a:p>
          <a:p>
            <a:pPr algn="ctr"/>
            <a:r>
              <a:rPr lang="ru-RU" sz="2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актуальным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проблемам психологии и педагогики,  </a:t>
            </a:r>
          </a:p>
          <a:p>
            <a:pPr algn="ctr"/>
            <a:r>
              <a:rPr lang="ru-RU" sz="2000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посвященных 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юбилейным датам выдающихся психологов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ru-RU" alt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2" descr="D:\ДОКУМЕНТЫ кафедры ПСИХОЛОГИИ\ДОКУМЕНТЫ кафедры 29.03.17\Мероприятия кафедры\МЕТОДсеминары_Скуднова\На сайт\IMG_88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976" y="1879216"/>
            <a:ext cx="3500710" cy="2027918"/>
          </a:xfrm>
          <a:prstGeom prst="rect">
            <a:avLst/>
          </a:prstGeom>
          <a:noFill/>
        </p:spPr>
      </p:pic>
      <p:pic>
        <p:nvPicPr>
          <p:cNvPr id="6147" name="Picture 3" descr="C:\Documents and Settings\xseny\Рабочий стол\i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259" y="4384589"/>
            <a:ext cx="3950110" cy="1627715"/>
          </a:xfrm>
          <a:prstGeom prst="rect">
            <a:avLst/>
          </a:prstGeom>
          <a:noFill/>
        </p:spPr>
      </p:pic>
      <p:pic>
        <p:nvPicPr>
          <p:cNvPr id="6148" name="Picture 4" descr="D:\ДОКУМЕНТЫ кафедры ПСИХОЛОГИИ\ДОКУМЕНТЫ кафедры 29.03.17\Мероприятия кафедры\МЕТОДсеминары_Скуднова\На сайт\IMG_87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848" y="4143381"/>
            <a:ext cx="3444687" cy="2101781"/>
          </a:xfrm>
          <a:prstGeom prst="rect">
            <a:avLst/>
          </a:prstGeom>
          <a:noFill/>
        </p:spPr>
      </p:pic>
      <p:pic>
        <p:nvPicPr>
          <p:cNvPr id="6149" name="Picture 5" descr="D:\ДОКУМЕНТЫ кафедры ПСИХОЛОГИИ\ДОКУМЕНТЫ кафедры 29.03.17\САЙТ_ФОТО\Методологич.семинар\clip_image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6636" y="2143116"/>
            <a:ext cx="3891958" cy="190444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86603"/>
            <a:ext cx="11144250" cy="1027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047" y="1734671"/>
            <a:ext cx="8041342" cy="4020670"/>
          </a:xfrm>
        </p:spPr>
        <p:txBody>
          <a:bodyPr>
            <a:normAutofit/>
          </a:bodyPr>
          <a:lstStyle/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Разработаны </a:t>
            </a:r>
            <a:r>
              <a:rPr lang="ru-RU" sz="2400" b="1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методических </a:t>
            </a:r>
            <a:r>
              <a:rPr lang="ru-RU" sz="24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рекомендации по актуальной психологической проблематике </a:t>
            </a:r>
            <a:r>
              <a:rPr lang="ru-RU" sz="2400" b="1" dirty="0" smtClean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инклюзивного образования 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ru-RU" sz="24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ru-RU" sz="24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127865"/>
                </a:solidFill>
                <a:latin typeface="Times New Roman" pitchFamily="18" charset="0"/>
                <a:cs typeface="Times New Roman" pitchFamily="18" charset="0"/>
              </a:rPr>
              <a:t>Проведено научное исследование в рамках хоздоговорной деятельности по теме: </a:t>
            </a:r>
            <a:endParaRPr lang="ru-RU" sz="2400" b="1" dirty="0" smtClean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endParaRPr lang="ru-RU" sz="2400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«Научное исследование психологических особенностей проявления насилия в детско-родительских отношениях» (рук. Холина О.А.)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C:\Documents and Settings\xseny\Мои документы\Загрузки\IMG_20220913_125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3210" y="2390804"/>
            <a:ext cx="3959719" cy="3280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09" y="0"/>
            <a:ext cx="11144250" cy="1027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0" y="914401"/>
            <a:ext cx="11013141" cy="243391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200"/>
              </a:spcBef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29-30 сентября 2022г. состоялся </a:t>
            </a:r>
          </a:p>
          <a:p>
            <a:pPr algn="ctr">
              <a:spcBef>
                <a:spcPts val="200"/>
              </a:spcBef>
            </a:pPr>
            <a:r>
              <a:rPr lang="ru-RU" sz="2800" b="1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Международный Форум</a:t>
            </a:r>
          </a:p>
          <a:p>
            <a:pPr algn="ctr">
              <a:spcBef>
                <a:spcPts val="200"/>
              </a:spcBef>
            </a:pPr>
            <a:r>
              <a:rPr lang="ru-RU" sz="2800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ДЕТСТВА В ФОКУСЕ МЕЖДИСЦИПЛИНАРНЫХ ИССЛЕДОВАНИЙ»</a:t>
            </a:r>
            <a:r>
              <a:rPr lang="ru-RU" sz="2800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spcBef>
                <a:spcPts val="200"/>
              </a:spcBef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посвященного 140-летию со дня рождения </a:t>
            </a:r>
          </a:p>
          <a:p>
            <a:pPr algn="ctr">
              <a:spcBef>
                <a:spcPts val="200"/>
              </a:spcBef>
            </a:pPr>
            <a:r>
              <a:rPr lang="ru-RU" sz="2800" cap="all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В.Н. СОРОКА-РОСИНСКОГО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C:\Users\xseny\Desktop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32" y="2810436"/>
            <a:ext cx="2886136" cy="2164602"/>
          </a:xfrm>
          <a:prstGeom prst="rect">
            <a:avLst/>
          </a:prstGeom>
          <a:noFill/>
        </p:spPr>
      </p:pic>
      <p:pic>
        <p:nvPicPr>
          <p:cNvPr id="1027" name="Picture 3" descr="C:\Users\xseny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347" y="3227295"/>
            <a:ext cx="3650911" cy="1643623"/>
          </a:xfrm>
          <a:prstGeom prst="rect">
            <a:avLst/>
          </a:prstGeom>
          <a:noFill/>
        </p:spPr>
      </p:pic>
      <p:pic>
        <p:nvPicPr>
          <p:cNvPr id="1028" name="Picture 4" descr="C:\Users\xseny\Desktop\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387" y="5027573"/>
            <a:ext cx="3478213" cy="1565875"/>
          </a:xfrm>
          <a:prstGeom prst="rect">
            <a:avLst/>
          </a:prstGeom>
          <a:noFill/>
        </p:spPr>
      </p:pic>
      <p:pic>
        <p:nvPicPr>
          <p:cNvPr id="1029" name="Picture 5" descr="C:\Users\xseny\Desktop\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3636" y="3012140"/>
            <a:ext cx="2304184" cy="3021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366AB4-980C-4052-BF47-ABF1989A5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09" y="0"/>
            <a:ext cx="11144250" cy="10278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Научное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140" y="1210235"/>
            <a:ext cx="11013141" cy="2138084"/>
          </a:xfrm>
        </p:spPr>
        <p:txBody>
          <a:bodyPr>
            <a:normAutofit/>
          </a:bodyPr>
          <a:lstStyle/>
          <a:p>
            <a:pPr algn="ctr">
              <a:spcBef>
                <a:spcPts val="200"/>
              </a:spcBef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09 декабря 2022 года состоялась </a:t>
            </a:r>
          </a:p>
          <a:p>
            <a:pPr algn="ctr">
              <a:spcBef>
                <a:spcPts val="200"/>
              </a:spcBef>
            </a:pP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 Всероссийская научно-практическая конференция «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Актуальные проблемы аддиктивного поведения</a:t>
            </a:r>
            <a:r>
              <a:rPr lang="ru-RU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cap="all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b="1" dirty="0">
              <a:solidFill>
                <a:srgbClr val="12786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Picture 7" descr="C:\Documents and Settings\xseny\Мои документы\Загрузки\IMG_20220922_091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069" y="3195350"/>
            <a:ext cx="3237377" cy="2487051"/>
          </a:xfrm>
          <a:prstGeom prst="rect">
            <a:avLst/>
          </a:prstGeom>
          <a:noFill/>
        </p:spPr>
      </p:pic>
      <p:pic>
        <p:nvPicPr>
          <p:cNvPr id="9" name="Picture 5" descr="D:\ДОКУМЕНТЫ кафедры ПСИХОЛОГИИ\ДОКУМЕНТЫ кафедры 29.03.17\САЙТ_ФОТО\2019-2020\КОНФЕРЕНЦИЯ_25.10.19\На сайт_фото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88" y="3166839"/>
            <a:ext cx="4217328" cy="2854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5217565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1398</TotalTime>
  <Words>879</Words>
  <Application>Microsoft Office PowerPoint</Application>
  <PresentationFormat>Произвольный</PresentationFormat>
  <Paragraphs>169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Ретро</vt:lpstr>
      <vt:lpstr>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Отчет о работе   Центра коллективного пользования  «ПСИХОЛОГИЧЕСКАЯ КЛИНИКА» 2022-2023 уч.год</vt:lpstr>
      <vt:lpstr>Слайд 2</vt:lpstr>
      <vt:lpstr>Слайд 3</vt:lpstr>
      <vt:lpstr>Организационное Учебно-методическое</vt:lpstr>
      <vt:lpstr>Учебно-методическое направление </vt:lpstr>
      <vt:lpstr>Слайд 6</vt:lpstr>
      <vt:lpstr>Научное</vt:lpstr>
      <vt:lpstr>Научное</vt:lpstr>
      <vt:lpstr>Научное</vt:lpstr>
      <vt:lpstr>Научное</vt:lpstr>
      <vt:lpstr>Научное</vt:lpstr>
      <vt:lpstr>Слайд 12</vt:lpstr>
      <vt:lpstr>Слайд 13</vt:lpstr>
      <vt:lpstr>Психологическое консультирование</vt:lpstr>
      <vt:lpstr>Психологическая диагностика</vt:lpstr>
      <vt:lpstr>Практическое направление Психологическая коррекция: Работа с детьми и подростками</vt:lpstr>
      <vt:lpstr>Практическое направление Психологическая коррекция: Работа с детьми и подростками</vt:lpstr>
      <vt:lpstr>Практическое направление Психологическая коррекция: Работа с детьми и подростками </vt:lpstr>
      <vt:lpstr>Практическое направление Психологическая коррекция: Работа с детьми и подростками </vt:lpstr>
      <vt:lpstr>Практическое направление Психологическая коррекция: Работа с молодежью </vt:lpstr>
      <vt:lpstr>Практическое направление Психологическая коррекция: Работа с родителями </vt:lpstr>
      <vt:lpstr>Практическое направление Психологическая коррекция: Работа с родителями</vt:lpstr>
      <vt:lpstr>проект «МАТРЕШКА»  социально-психологической поддержки,  семей особого ребенка</vt:lpstr>
      <vt:lpstr>Практическое направление Психологическая коррекция</vt:lpstr>
      <vt:lpstr>Психопрофилактическое</vt:lpstr>
      <vt:lpstr>Психопрофилактическое</vt:lpstr>
      <vt:lpstr>Психопрофилактическое</vt:lpstr>
      <vt:lpstr>Психологическое просвещение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savchenko</cp:lastModifiedBy>
  <cp:revision>110</cp:revision>
  <dcterms:created xsi:type="dcterms:W3CDTF">2020-05-10T20:12:40Z</dcterms:created>
  <dcterms:modified xsi:type="dcterms:W3CDTF">2023-05-16T05:48:51Z</dcterms:modified>
</cp:coreProperties>
</file>