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77" r:id="rId3"/>
    <p:sldId id="276" r:id="rId4"/>
    <p:sldId id="274" r:id="rId5"/>
    <p:sldId id="275" r:id="rId6"/>
    <p:sldId id="279" r:id="rId7"/>
    <p:sldId id="278" r:id="rId8"/>
    <p:sldId id="267" r:id="rId9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Министерство высшего образования и науки Российской Федерации</a:t>
            </a:r>
            <a:br>
              <a:rPr lang="ru-RU" sz="1600" b="1" dirty="0"/>
            </a:br>
            <a:r>
              <a:rPr lang="ru-RU" sz="1600" b="1" dirty="0"/>
              <a:t>Таганрогский институт имени А. П. Чехова (филиал)  </a:t>
            </a:r>
            <a:br>
              <a:rPr lang="ru-RU" sz="1600" b="1" dirty="0"/>
            </a:br>
            <a:r>
              <a:rPr lang="ru-RU" sz="1600" b="1" dirty="0"/>
              <a:t>ФГБОУ ВО «Ростовский государственный экономический  университет (РИНХ)»</a:t>
            </a:r>
            <a:br>
              <a:rPr lang="ru-RU" sz="1600" b="1" dirty="0"/>
            </a:br>
            <a:r>
              <a:rPr lang="ru-RU" sz="4400" b="1" dirty="0"/>
              <a:t> 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b="1" dirty="0"/>
              <a:t>Отчет о работе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4400" b="1" dirty="0"/>
              <a:t>лаборатории педагогической наукометрии</a:t>
            </a:r>
            <a:r>
              <a:rPr lang="ru-RU" sz="4400" dirty="0"/>
              <a:t> 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2120CCF-CFC4-40C3-8B4B-21FAAC8C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281" y="4596714"/>
            <a:ext cx="10058400" cy="135949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м.е</a:t>
            </a:r>
            <a:r>
              <a:rPr lang="ru-RU" sz="2200" b="1" dirty="0">
                <a:solidFill>
                  <a:schemeClr val="tx1"/>
                </a:solidFill>
              </a:rPr>
              <a:t>. Солнышков,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</a:rPr>
              <a:t>Руководитель лаборатории педагогической наукометрии,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err="1">
                <a:solidFill>
                  <a:schemeClr val="tx1"/>
                </a:solidFill>
              </a:rPr>
              <a:t>к.п.н</a:t>
            </a:r>
            <a:r>
              <a:rPr lang="ru-RU" sz="2200" b="1" dirty="0">
                <a:solidFill>
                  <a:schemeClr val="tx1"/>
                </a:solidFill>
              </a:rPr>
              <a:t>., доцент кафедры общей педагогики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2022-2023 уч.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6A13DA-E9A5-4487-B3BE-FD24AA3D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9859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/>
              <a:t>ОБЩЕИНСТИТУТСКИЕ МЕРОПРИЯТИЯ, ОРГАНИЗОВАННЫЕ ЛАБОРАТОРИЕЙ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C09A28-44F9-46FF-B1C4-DABF43A34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53" y="1683521"/>
            <a:ext cx="11776105" cy="455788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dirty="0"/>
              <a:t>В рамках </a:t>
            </a:r>
            <a:r>
              <a:rPr lang="ru-RU" sz="2300" i="1" dirty="0"/>
              <a:t>празднования 135-летия со дня рождения Макаренко </a:t>
            </a:r>
            <a:r>
              <a:rPr lang="ru-RU" sz="2300" i="1" dirty="0" err="1"/>
              <a:t>А.С</a:t>
            </a:r>
            <a:r>
              <a:rPr lang="ru-RU" sz="2300" i="1" dirty="0"/>
              <a:t>. </a:t>
            </a:r>
            <a:r>
              <a:rPr lang="ru-RU" sz="2300" dirty="0"/>
              <a:t>среди студентов вторых курсов института проведены: диагностика способности педагога к эмпатии и диагностика эмоциональной устойчивости учителей.</a:t>
            </a:r>
            <a:endParaRPr lang="ru-RU" sz="2300" kern="50" dirty="0"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kern="50" dirty="0">
                <a:ea typeface="Times New Roman" panose="02020603050405020304" pitchFamily="18" charset="0"/>
              </a:rPr>
              <a:t>В</a:t>
            </a:r>
            <a:r>
              <a:rPr lang="ru-RU" sz="2300" kern="50" dirty="0">
                <a:effectLst/>
                <a:ea typeface="Times New Roman" panose="02020603050405020304" pitchFamily="18" charset="0"/>
              </a:rPr>
              <a:t> рамках </a:t>
            </a:r>
            <a:r>
              <a:rPr lang="ru-RU" sz="2300" i="1" kern="50" dirty="0">
                <a:effectLst/>
                <a:ea typeface="Times New Roman" panose="02020603050405020304" pitchFamily="18" charset="0"/>
              </a:rPr>
              <a:t>педагогической декады и декады науки </a:t>
            </a:r>
            <a:r>
              <a:rPr lang="ru-RU" sz="2300" kern="50" dirty="0">
                <a:effectLst/>
                <a:ea typeface="Times New Roman" panose="02020603050405020304" pitchFamily="18" charset="0"/>
              </a:rPr>
              <a:t>проведены заседания магистерского научного сообщества</a:t>
            </a:r>
            <a:r>
              <a:rPr lang="en-US" sz="2300" kern="5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300" kern="50" dirty="0">
                <a:effectLst/>
                <a:ea typeface="Times New Roman" panose="02020603050405020304" pitchFamily="18" charset="0"/>
              </a:rPr>
              <a:t> «Школа молодого педагога-исследователя» - в т.ч. с профориентационной направленностью (участвовали ППС, реализующие магистерскую программу «Образовательный менеджмент», магистранты и студенты старших курсов института)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3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2300" i="1" kern="50" dirty="0">
                <a:effectLst/>
                <a:ea typeface="Times New Roman" panose="02020603050405020304" pitchFamily="18" charset="0"/>
              </a:rPr>
              <a:t>педагогической декады и </a:t>
            </a:r>
            <a:r>
              <a:rPr lang="ru-RU" sz="2300" i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декады науки </a:t>
            </a:r>
            <a:r>
              <a:rPr lang="ru-RU" sz="23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проведены заседания студенческого </a:t>
            </a:r>
            <a:r>
              <a:rPr lang="ru-RU" sz="2300" kern="50" dirty="0">
                <a:effectLst/>
                <a:ea typeface="Times New Roman" panose="02020603050405020304" pitchFamily="18" charset="0"/>
              </a:rPr>
              <a:t>научного сообщества</a:t>
            </a:r>
            <a:r>
              <a:rPr lang="en-US" sz="2300" kern="5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3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3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Школа молодого педагога-диагноста-тестолога» </a:t>
            </a:r>
            <a:r>
              <a:rPr lang="ru-RU" sz="23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kern="50" dirty="0">
                <a:effectLst/>
                <a:ea typeface="Times New Roman" panose="02020603050405020304" pitchFamily="18" charset="0"/>
              </a:rPr>
              <a:t>в т.ч. с профориентационной направленностью (участвовали ППС кафедры общей педагогики, магистранты кафедры и студенты старших курсов института)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189830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F9BC9-E9BE-45AF-91C0-7E254B88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2413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400" b="1" u="sng" kern="0" cap="al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Школа молодого педагога-диагноста-тестолога</a:t>
            </a:r>
            <a:endParaRPr lang="ru-RU" sz="3400" b="1" cap="all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053FD6-55D0-4C73-B0EC-F27C2D78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1845733"/>
            <a:ext cx="11476139" cy="4378897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kern="50" dirty="0">
              <a:effectLst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7719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работы Школы продолжалось обучение студентов методологии и технологии педагогического исследования и диагностирования , в том числе дидактической тестологии (10 час.) (Михайлычев </a:t>
            </a:r>
            <a:r>
              <a:rPr lang="ru-RU" sz="5900" kern="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900" kern="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5900" kern="50" dirty="0">
              <a:solidFill>
                <a:schemeClr val="tx1"/>
              </a:solidFill>
              <a:effectLst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37719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После окончания данного этапа обучения проведено зачетное мероприятие </a:t>
            </a:r>
          </a:p>
          <a:p>
            <a:pPr marL="37719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9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тудентами был разработан и апробирован собственный диагностический инструментарий (дидактические тесты и психологические тесты)</a:t>
            </a:r>
            <a:endParaRPr lang="ru-RU" sz="5900" kern="50" dirty="0">
              <a:solidFill>
                <a:schemeClr val="tx1"/>
              </a:solidFill>
              <a:effectLst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59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9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азработан элективный спецкурс «педагогическая диагностика» для студентов </a:t>
            </a:r>
            <a:r>
              <a:rPr lang="ru-RU" sz="59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ФИиФ</a:t>
            </a:r>
            <a:r>
              <a:rPr lang="ru-RU" sz="59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обучающихся по направлению «педагогическое образование» (бакалавриат)</a:t>
            </a:r>
            <a:endParaRPr lang="ru-RU" sz="5900" kern="50" dirty="0">
              <a:effectLst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76643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F9BC9-E9BE-45AF-91C0-7E254B88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u="sng" cap="all" dirty="0"/>
              <a:t>Магистрантское</a:t>
            </a:r>
            <a:r>
              <a:rPr lang="en-US" sz="3400" b="1" u="sng" cap="all" dirty="0"/>
              <a:t> </a:t>
            </a:r>
            <a:r>
              <a:rPr lang="ru-RU" sz="3400" b="1" u="sng" cap="all" dirty="0"/>
              <a:t>научное сообщество </a:t>
            </a:r>
            <a:br>
              <a:rPr lang="ru-RU" sz="3400" b="1" u="sng" cap="all" dirty="0"/>
            </a:br>
            <a:r>
              <a:rPr lang="ru-RU" sz="3400" b="1" u="sng" cap="all" dirty="0"/>
              <a:t>«Школа молодого педагога-исследователя»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053FD6-55D0-4C73-B0EC-F27C2D78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93" y="1845734"/>
            <a:ext cx="11707739" cy="439269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Магистранты 1,2,3 курсов, обучающиеся по программе «Образовательный менеджмент»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Ежеквартальные заседания научного сообщества по тематике «Методология и технология проведения и оценки качества результатов современного научно-педагогического исследования» (магистерской диссертации)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«Декаде науки»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 Участие научного сообщества в «Педагогической декаде»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600" dirty="0"/>
              <a:t>Участие научного сообщества в профориентационной работе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56895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0861"/>
          </a:xfrm>
        </p:spPr>
        <p:txBody>
          <a:bodyPr>
            <a:noAutofit/>
          </a:bodyPr>
          <a:lstStyle/>
          <a:p>
            <a:pPr algn="ctr"/>
            <a:r>
              <a:rPr lang="ru-RU" sz="3300" b="1" u="sng" cap="all" dirty="0"/>
              <a:t>Ежегодная международная научно-практическая конференция «Педагогическая диагностика: история, теория, современность» </a:t>
            </a:r>
            <a:br>
              <a:rPr lang="ru-RU" sz="3300" b="1" u="sng" cap="all" dirty="0"/>
            </a:br>
            <a:r>
              <a:rPr lang="ru-RU" sz="1600" b="1" u="sng" cap="all" dirty="0"/>
              <a:t>(лаборатория педагогической наукометрии)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753299"/>
            <a:ext cx="11383860" cy="45048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конференцию, организованную и проведенную лабораторией, поступило 310 заявок: 45 онлайн-докладов, 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видеодокладов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 презентационных докладов на Пленарное заседание и секции, в качестве слушателей заявлено 220 человек, 45 человек подали статьи в электронный сборник материалов конференции.</a:t>
            </a: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конференции приняли участие представители вузов, СПО, школ, дошкольных учреждений нашей страны (г. Москва, г. Санкт-Петербург, г. Мурманск, г. Калининград, г. Грозный, г. Ялта, г. Луганск, г. Донецк, г. Элиста, г. Иркутск, г. Армавир, г. Ростов-на-Дону, г. Таганрог и др.), ближнего и дальнего зарубежья (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Республика Беларусь, Казахстан, Киргизия, Китайская Народная Республика, Куба, Швеция, Болгария 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др.)</a:t>
            </a:r>
          </a:p>
          <a:p>
            <a:pPr marL="0" indent="-292608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пленарной части конференции обсуждение актуальных вопросов истории, теории, современного состояния и перспектив развития педагогической диагностики было представлено ведущими учеными ФГБОУ ВО «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РГЭУ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)», Республиканского института профессионального образования (Республика Беларусь), ФГБОУ ВО «Московский педагогический государственный университет», 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ФГАОУ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ВО «Южный федеральный университет», ФГБОУ ВО «Калмыцкий государственный университет имени Б. Б. </a:t>
            </a:r>
            <a:r>
              <a:rPr lang="ru-RU" sz="64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Городовикова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Армавирского государственного педагогического университета.</a:t>
            </a: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6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секций проводилась по трем направлениям: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1.История и теория педагогической диагностики.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2.Психолого-педагогическая диагностика в современных образовательных организациях.</a:t>
            </a: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Диагностика инклюзивной образовательной среды и ее субъектов: лучшие практики инклюзивного образования.</a:t>
            </a:r>
          </a:p>
          <a:p>
            <a:pPr marL="109728" lvl="1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7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5900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9375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086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u="sng" cap="all" dirty="0"/>
              <a:t>Ежегодная Всероссийская научно-практическая  конференция </a:t>
            </a:r>
            <a:br>
              <a:rPr lang="ru-RU" sz="2400" b="1" u="sng" cap="all" dirty="0"/>
            </a:br>
            <a:r>
              <a:rPr lang="ru-RU" sz="2400" b="1" u="sng" cap="all" dirty="0"/>
              <a:t>«Психолого-педагогическое образование родителей: </a:t>
            </a:r>
            <a:br>
              <a:rPr lang="ru-RU" sz="2400" b="1" u="sng" cap="all" dirty="0"/>
            </a:br>
            <a:r>
              <a:rPr lang="ru-RU" sz="2400" b="1" u="sng" cap="all" dirty="0"/>
              <a:t>история, современность, перспективы» </a:t>
            </a:r>
            <a:br>
              <a:rPr lang="ru-RU" sz="2400" b="1" u="sng" cap="all" dirty="0"/>
            </a:br>
            <a:r>
              <a:rPr lang="ru-RU" sz="1800" b="1" u="sng" cap="all" dirty="0"/>
              <a:t>(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лаборатория по проблемам педагогического образования родителей</a:t>
            </a:r>
            <a:r>
              <a:rPr lang="ru-RU" sz="1800" b="1" u="sng" cap="all" dirty="0"/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753299"/>
            <a:ext cx="11383860" cy="4504887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28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Участие лаборатории педагогической наукометрии в работе организационного комитета </a:t>
            </a:r>
            <a:r>
              <a:rPr lang="en-US" sz="1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II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Всероссийской научно-практической  конференции «</a:t>
            </a:r>
            <a:r>
              <a:rPr lang="ru-RU" sz="1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образование родителей: 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история, современность, перспективы» (Таганрог), организованной и проведённой  </a:t>
            </a:r>
            <a:r>
              <a:rPr lang="ru-RU" sz="1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аучно-исследовательской лабораторией по проблемам педагогического образования родителей.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конференции 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лабораторией педагогической наукометрии </a:t>
            </a:r>
            <a:r>
              <a:rPr lang="ru-RU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организована и проведена секция «</a:t>
            </a:r>
            <a:r>
              <a:rPr lang="ru-RU" sz="11200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Методологические и теоретические основы проектирования исследований по изучению семьи».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секции приняло участие 3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человека, было заслушано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докладов. </a:t>
            </a:r>
          </a:p>
          <a:p>
            <a:endParaRPr lang="ru-RU" sz="11200" dirty="0">
              <a:highlight>
                <a:srgbClr val="00FF00"/>
              </a:highlight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9179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3249E-3E36-4121-BE6C-74506646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633"/>
          </a:xfrm>
        </p:spPr>
        <p:txBody>
          <a:bodyPr>
            <a:noAutofit/>
          </a:bodyPr>
          <a:lstStyle/>
          <a:p>
            <a:pPr algn="ctr"/>
            <a:r>
              <a:rPr lang="ru-RU" sz="3300" b="1" u="sng" cap="all" dirty="0"/>
              <a:t>Научные и учебно-методические </a:t>
            </a:r>
            <a:br>
              <a:rPr lang="ru-RU" sz="3300" b="1" u="sng" cap="all" dirty="0"/>
            </a:br>
            <a:r>
              <a:rPr lang="ru-RU" sz="3300" b="1" u="sng" cap="all" dirty="0"/>
              <a:t>публикации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8B1633-CB09-4846-BE0C-1BC58BE1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191236"/>
            <a:ext cx="11964112" cy="5066949"/>
          </a:xfrm>
        </p:spPr>
        <p:txBody>
          <a:bodyPr>
            <a:normAutofit fontScale="25000" lnSpcReduction="20000"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Михайлычев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Смена парадигмы современной педагогической диагностики.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Педагогическое образование: традиции и инновации. Выпуск №2. Ростовский государственный экономический университет (</a:t>
            </a:r>
            <a:r>
              <a:rPr lang="ru-RU" sz="5600" b="0" i="0" u="none" strike="noStrike" baseline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РИНХ</a:t>
            </a:r>
            <a:r>
              <a:rPr lang="ru-RU" sz="5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), Таганрог, 2022. С. 26-33.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Михайлычев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Семейная педагогика: принципы педагогической диагностики: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материалы всероссийской научно-практической конференции: Психолого-педагогическое образование родителей: история, современность, перспективы. Таганрогский институт имени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)». 14.05.2022 г./ отв. ред.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2022.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С.192-194.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3. Михайлычев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Семейная педагогика: система эмпирических методов научно-педагогического исследования: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 всероссийской научно-практической конференции: Психолого-педагогическое образование родителей: история, современность, перспективы. Таганрогский институт имени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)». 14.05.2022 г./ отв. ред.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2022.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С.192-194.</a:t>
            </a:r>
            <a:endParaRPr lang="en-US" sz="5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Кочергина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Опыт педагогической деятельности будущих учителей в детских оздоровительных лагерях: диагностический аспект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диагностика: история, теория, современность: материалы 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Таганрогского института имени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2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.10.202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г./ отв. ред.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2021.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С.93-97.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Михайлычев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Проблемы методологии дидактической тестологии / Педагогическая диагностика: история, теория, современность: материалы II международной научно-практической конференции Таганрогского института имени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28.10.2022 г./ отв. ред.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2021.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С.122-127.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Михайлычев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Опасности для качества теста при его конструктной валидизации и средства их профилактики/ Педагогическая диагностика: история, теория, современность: материалы II международной научно-практической конференции Таганрогского института имени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(филиала)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28.10.2022 г./ отв. ред.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Кочергина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2021. (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С.128-132.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Быкасова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Л.В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Михайлычев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др. Менеджмент в образовании: учебное пособие. Часть 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2023. – 174 с.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Михайлычев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Солнышков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М.Е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Участники редакционной коллегии Сборника материалов 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конференции: Педагогическая диагностика: история, теория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современность (2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.10.202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г.). 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Таганрогский институт имени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А.П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Чехова (филиал) ФГБОУ ВО «Ростовский государственный экономический университет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 – Ростов-на-Дону: Издательско-полиграфический комплекс 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РГУЭ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РИНХ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202</a:t>
            </a:r>
            <a:r>
              <a:rPr lang="en-US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 (</a:t>
            </a:r>
            <a:r>
              <a:rPr lang="ru-RU" sz="5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sz="5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6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4200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/>
              <a:t>Спасибо за внимание!</a:t>
            </a:r>
            <a:endParaRPr lang="ru-RU" sz="72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1073</TotalTime>
  <Words>1162</Words>
  <Application>Microsoft Office PowerPoint</Application>
  <PresentationFormat>Произвольный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Министерство высшего образования и науки Российской Федерации Таганрогский институт имени А. П. Чехова (филиал)   ФГБОУ ВО «Ростовский государственный экономический  университет (РИНХ)»      Отчет о работе  лаборатории педагогической наукометрии  </vt:lpstr>
      <vt:lpstr>ОБЩЕИНСТИТУТСКИЕ МЕРОПРИЯТИЯ, ОРГАНИЗОВАННЫЕ ЛАБОРАТОРИЕЙ</vt:lpstr>
      <vt:lpstr>Школа молодого педагога-диагноста-тестолога</vt:lpstr>
      <vt:lpstr>Магистрантское научное сообщество  «Школа молодого педагога-исследователя»</vt:lpstr>
      <vt:lpstr>Ежегодная международная научно-практическая конференция «Педагогическая диагностика: история, теория, современность»  (лаборатория педагогической наукометрии)</vt:lpstr>
      <vt:lpstr>Ежегодная Всероссийская научно-практическая  конференция  «Психолого-педагогическое образование родителей:  история, современность, перспективы»  (Научно-исследовательская лаборатория по проблемам педагогического образования родителей) </vt:lpstr>
      <vt:lpstr>Научные и учебно-методические  публикации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savchenko</cp:lastModifiedBy>
  <cp:revision>97</cp:revision>
  <cp:lastPrinted>2020-05-28T05:57:15Z</cp:lastPrinted>
  <dcterms:created xsi:type="dcterms:W3CDTF">2020-05-10T20:12:40Z</dcterms:created>
  <dcterms:modified xsi:type="dcterms:W3CDTF">2023-05-16T05:54:46Z</dcterms:modified>
</cp:coreProperties>
</file>