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Default Extension="gif" ContentType="image/gif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docProps/core.xml" ContentType="application/vnd.openxmlformats-package.core-properties+xml"/>
  <Override PartName="/ppt/diagrams/drawing4.xml" ContentType="application/vnd.ms-office.drawingml.diagramDrawing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handoutMasterIdLst>
    <p:handoutMasterId r:id="rId20"/>
  </p:handoutMasterIdLst>
  <p:sldIdLst>
    <p:sldId id="353" r:id="rId2"/>
    <p:sldId id="354" r:id="rId3"/>
    <p:sldId id="365" r:id="rId4"/>
    <p:sldId id="363" r:id="rId5"/>
    <p:sldId id="367" r:id="rId6"/>
    <p:sldId id="366" r:id="rId7"/>
    <p:sldId id="358" r:id="rId8"/>
    <p:sldId id="357" r:id="rId9"/>
    <p:sldId id="355" r:id="rId10"/>
    <p:sldId id="356" r:id="rId11"/>
    <p:sldId id="359" r:id="rId12"/>
    <p:sldId id="360" r:id="rId13"/>
    <p:sldId id="361" r:id="rId14"/>
    <p:sldId id="364" r:id="rId15"/>
    <p:sldId id="362" r:id="rId16"/>
    <p:sldId id="369" r:id="rId17"/>
    <p:sldId id="280" r:id="rId18"/>
  </p:sldIdLst>
  <p:sldSz cx="12192000" cy="6858000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34" userDrawn="1">
          <p15:clr>
            <a:srgbClr val="A4A3A4"/>
          </p15:clr>
        </p15:guide>
        <p15:guide id="2" pos="216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6600CC"/>
    <a:srgbClr val="0F05D9"/>
    <a:srgbClr val="59FF59"/>
    <a:srgbClr val="62BFFD"/>
    <a:srgbClr val="0DD0CE"/>
    <a:srgbClr val="12C9C8"/>
    <a:srgbClr val="CCCCFF"/>
    <a:srgbClr val="CC99FF"/>
    <a:srgbClr val="9966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202B0CA-FC54-4496-8BCA-5EF66A818D29}" styleName="Темный стиль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C083E6E3-FA7D-4D7B-A595-EF9225AFEA82}" styleName="Светлый стиль 1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D27102A9-8310-4765-A935-A1911B00CA55}" styleName="Светлый стиль 1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D083AE6-46FA-4A59-8FB0-9F97EB10719F}" styleName="Светлый стиль 3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8005" autoAdjust="0"/>
    <p:restoredTop sz="96374" autoAdjust="0"/>
  </p:normalViewPr>
  <p:slideViewPr>
    <p:cSldViewPr>
      <p:cViewPr varScale="1">
        <p:scale>
          <a:sx n="57" d="100"/>
          <a:sy n="57" d="100"/>
        </p:scale>
        <p:origin x="-84" y="-36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6114"/>
    </p:cViewPr>
  </p:sorterViewPr>
  <p:notesViewPr>
    <p:cSldViewPr>
      <p:cViewPr varScale="1">
        <p:scale>
          <a:sx n="70" d="100"/>
          <a:sy n="70" d="100"/>
        </p:scale>
        <p:origin x="2754" y="72"/>
      </p:cViewPr>
      <p:guideLst>
        <p:guide orient="horz" pos="3134"/>
        <p:guide pos="216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image" Target="../media/image4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C5AD9AD-A162-4D81-9B4E-BBD456D9824B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08AA603-D1C6-4DAA-B24D-5C19BC4809C3}">
      <dgm:prSet/>
      <dgm:spPr/>
      <dgm:t>
        <a:bodyPr/>
        <a:lstStyle/>
        <a:p>
          <a:r>
            <a:rPr lang="ru-RU" dirty="0"/>
            <a:t>На протяжении шести лет на кафедре математики работает студенческий научный кружок, деятельность которого связана с рассмотрением вопросов моделирования сложно формализуемых природных систем. Участие в работе кружка – прекрасная возможность получить знания о математическом моделировании реальных процессов и явлений, происходящих в природе и обществе.</a:t>
          </a:r>
        </a:p>
      </dgm:t>
    </dgm:pt>
    <dgm:pt modelId="{3D0542FD-2CCF-4AB3-ACD1-88F98ECBBBEC}" type="parTrans" cxnId="{127EED52-9721-479E-A437-3C9A0E77DCDB}">
      <dgm:prSet/>
      <dgm:spPr/>
      <dgm:t>
        <a:bodyPr/>
        <a:lstStyle/>
        <a:p>
          <a:endParaRPr lang="ru-RU"/>
        </a:p>
      </dgm:t>
    </dgm:pt>
    <dgm:pt modelId="{116364A8-3AFB-4CA1-89E5-D0FC5E22191C}" type="sibTrans" cxnId="{127EED52-9721-479E-A437-3C9A0E77DCDB}">
      <dgm:prSet/>
      <dgm:spPr/>
      <dgm:t>
        <a:bodyPr/>
        <a:lstStyle/>
        <a:p>
          <a:endParaRPr lang="ru-RU"/>
        </a:p>
      </dgm:t>
    </dgm:pt>
    <dgm:pt modelId="{4CE7B30B-684A-4AB2-B69C-7266F48473BA}">
      <dgm:prSet/>
      <dgm:spPr/>
      <dgm:t>
        <a:bodyPr/>
        <a:lstStyle/>
        <a:p>
          <a:r>
            <a:rPr lang="ru-RU"/>
            <a:t>18 ноября 2022 состоялось очередное заседание кружка. Задачей данного мероприятия являлась демонстрация возможностей применения математических моделей к исследованиям процессов реального мира, различным сферам жизни и деятельности человека. На следующем мероприятии планируется демонстрация численных экспериментов в реальном времени на базе программных продуктов, созданных преподавателями кафедры математики.</a:t>
          </a:r>
        </a:p>
      </dgm:t>
    </dgm:pt>
    <dgm:pt modelId="{87F58DB2-E013-4EFA-A231-91223E62255E}" type="parTrans" cxnId="{0B7B96C1-B0AD-4AC5-8ED5-F7A93BFB7A11}">
      <dgm:prSet/>
      <dgm:spPr/>
      <dgm:t>
        <a:bodyPr/>
        <a:lstStyle/>
        <a:p>
          <a:endParaRPr lang="ru-RU"/>
        </a:p>
      </dgm:t>
    </dgm:pt>
    <dgm:pt modelId="{BE298857-0804-4817-895F-22EED4D219E4}" type="sibTrans" cxnId="{0B7B96C1-B0AD-4AC5-8ED5-F7A93BFB7A11}">
      <dgm:prSet/>
      <dgm:spPr/>
      <dgm:t>
        <a:bodyPr/>
        <a:lstStyle/>
        <a:p>
          <a:endParaRPr lang="ru-RU"/>
        </a:p>
      </dgm:t>
    </dgm:pt>
    <dgm:pt modelId="{BF5B5726-2E36-4F7F-942C-E5746AB243CE}" type="pres">
      <dgm:prSet presAssocID="{2C5AD9AD-A162-4D81-9B4E-BBD456D9824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F3B3B60-E517-48E5-A449-C5E30E92F8AC}" type="pres">
      <dgm:prSet presAssocID="{708AA603-D1C6-4DAA-B24D-5C19BC4809C3}" presName="composite" presStyleCnt="0"/>
      <dgm:spPr/>
    </dgm:pt>
    <dgm:pt modelId="{361DC14B-137F-465D-B4FF-DB5D3399C1A9}" type="pres">
      <dgm:prSet presAssocID="{708AA603-D1C6-4DAA-B24D-5C19BC4809C3}" presName="rect1" presStyleLbl="trAlignAcc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784DB9-CEDF-4904-AB11-965E6D83C3A4}" type="pres">
      <dgm:prSet presAssocID="{708AA603-D1C6-4DAA-B24D-5C19BC4809C3}" presName="rect2" presStyleLbl="fgImgPlace1" presStyleIdx="0" presStyleCnt="2"/>
      <dgm:spPr>
        <a:blipFill rotWithShape="1">
          <a:blip xmlns:r="http://schemas.openxmlformats.org/officeDocument/2006/relationships" r:embed="rId1"/>
          <a:srcRect/>
          <a:stretch>
            <a:fillRect t="-7000" b="-7000"/>
          </a:stretch>
        </a:blipFill>
      </dgm:spPr>
    </dgm:pt>
    <dgm:pt modelId="{AA0C87B7-7A70-4BDB-8CEC-A5273615F86E}" type="pres">
      <dgm:prSet presAssocID="{116364A8-3AFB-4CA1-89E5-D0FC5E22191C}" presName="sibTrans" presStyleCnt="0"/>
      <dgm:spPr/>
    </dgm:pt>
    <dgm:pt modelId="{769330A0-02CE-448F-8D7E-8536F2A45984}" type="pres">
      <dgm:prSet presAssocID="{4CE7B30B-684A-4AB2-B69C-7266F48473BA}" presName="composite" presStyleCnt="0"/>
      <dgm:spPr/>
    </dgm:pt>
    <dgm:pt modelId="{0CECA04F-92C4-44BC-97A5-720263051B68}" type="pres">
      <dgm:prSet presAssocID="{4CE7B30B-684A-4AB2-B69C-7266F48473BA}" presName="rect1" presStyleLbl="trAlignAcc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14AC4E-295D-420D-A1A0-E3ABFF703F1B}" type="pres">
      <dgm:prSet presAssocID="{4CE7B30B-684A-4AB2-B69C-7266F48473BA}" presName="rect2" presStyleLbl="fgImgPlace1" presStyleIdx="1" presStyleCnt="2"/>
      <dgm:spPr>
        <a:blipFill rotWithShape="1">
          <a:blip xmlns:r="http://schemas.openxmlformats.org/officeDocument/2006/relationships" r:embed="rId2"/>
          <a:srcRect/>
          <a:stretch>
            <a:fillRect t="-4000" b="-4000"/>
          </a:stretch>
        </a:blipFill>
      </dgm:spPr>
    </dgm:pt>
  </dgm:ptLst>
  <dgm:cxnLst>
    <dgm:cxn modelId="{0B7B96C1-B0AD-4AC5-8ED5-F7A93BFB7A11}" srcId="{2C5AD9AD-A162-4D81-9B4E-BBD456D9824B}" destId="{4CE7B30B-684A-4AB2-B69C-7266F48473BA}" srcOrd="1" destOrd="0" parTransId="{87F58DB2-E013-4EFA-A231-91223E62255E}" sibTransId="{BE298857-0804-4817-895F-22EED4D219E4}"/>
    <dgm:cxn modelId="{8146D9FE-2709-463E-A79D-DC82981DCAEB}" type="presOf" srcId="{2C5AD9AD-A162-4D81-9B4E-BBD456D9824B}" destId="{BF5B5726-2E36-4F7F-942C-E5746AB243CE}" srcOrd="0" destOrd="0" presId="urn:microsoft.com/office/officeart/2008/layout/PictureStrips"/>
    <dgm:cxn modelId="{AAFA3352-A45F-4577-BFBE-636B7985EE6B}" type="presOf" srcId="{708AA603-D1C6-4DAA-B24D-5C19BC4809C3}" destId="{361DC14B-137F-465D-B4FF-DB5D3399C1A9}" srcOrd="0" destOrd="0" presId="urn:microsoft.com/office/officeart/2008/layout/PictureStrips"/>
    <dgm:cxn modelId="{FCAE4C15-F142-49A5-BE80-FAD306FE932D}" type="presOf" srcId="{4CE7B30B-684A-4AB2-B69C-7266F48473BA}" destId="{0CECA04F-92C4-44BC-97A5-720263051B68}" srcOrd="0" destOrd="0" presId="urn:microsoft.com/office/officeart/2008/layout/PictureStrips"/>
    <dgm:cxn modelId="{127EED52-9721-479E-A437-3C9A0E77DCDB}" srcId="{2C5AD9AD-A162-4D81-9B4E-BBD456D9824B}" destId="{708AA603-D1C6-4DAA-B24D-5C19BC4809C3}" srcOrd="0" destOrd="0" parTransId="{3D0542FD-2CCF-4AB3-ACD1-88F98ECBBBEC}" sibTransId="{116364A8-3AFB-4CA1-89E5-D0FC5E22191C}"/>
    <dgm:cxn modelId="{2244D5A6-40B5-4E4D-A6E6-F3690BFCD51C}" type="presParOf" srcId="{BF5B5726-2E36-4F7F-942C-E5746AB243CE}" destId="{3F3B3B60-E517-48E5-A449-C5E30E92F8AC}" srcOrd="0" destOrd="0" presId="urn:microsoft.com/office/officeart/2008/layout/PictureStrips"/>
    <dgm:cxn modelId="{66BBCC18-85BD-456A-8C11-1D758216A4AC}" type="presParOf" srcId="{3F3B3B60-E517-48E5-A449-C5E30E92F8AC}" destId="{361DC14B-137F-465D-B4FF-DB5D3399C1A9}" srcOrd="0" destOrd="0" presId="urn:microsoft.com/office/officeart/2008/layout/PictureStrips"/>
    <dgm:cxn modelId="{2EF86185-0702-4E62-A859-9309319E5103}" type="presParOf" srcId="{3F3B3B60-E517-48E5-A449-C5E30E92F8AC}" destId="{0A784DB9-CEDF-4904-AB11-965E6D83C3A4}" srcOrd="1" destOrd="0" presId="urn:microsoft.com/office/officeart/2008/layout/PictureStrips"/>
    <dgm:cxn modelId="{AFB4CAF7-1CE3-47F5-8C47-A20AC552A67C}" type="presParOf" srcId="{BF5B5726-2E36-4F7F-942C-E5746AB243CE}" destId="{AA0C87B7-7A70-4BDB-8CEC-A5273615F86E}" srcOrd="1" destOrd="0" presId="urn:microsoft.com/office/officeart/2008/layout/PictureStrips"/>
    <dgm:cxn modelId="{2AE120B5-0C0B-44A3-8CA8-F8C8EF208AE8}" type="presParOf" srcId="{BF5B5726-2E36-4F7F-942C-E5746AB243CE}" destId="{769330A0-02CE-448F-8D7E-8536F2A45984}" srcOrd="2" destOrd="0" presId="urn:microsoft.com/office/officeart/2008/layout/PictureStrips"/>
    <dgm:cxn modelId="{919883E9-B50A-4BD1-8FB7-5B6657B5D7D2}" type="presParOf" srcId="{769330A0-02CE-448F-8D7E-8536F2A45984}" destId="{0CECA04F-92C4-44BC-97A5-720263051B68}" srcOrd="0" destOrd="0" presId="urn:microsoft.com/office/officeart/2008/layout/PictureStrips"/>
    <dgm:cxn modelId="{EC6A1C6F-28E9-4D8A-9093-1997E9A2A1FC}" type="presParOf" srcId="{769330A0-02CE-448F-8D7E-8536F2A45984}" destId="{F514AC4E-295D-420D-A1A0-E3ABFF703F1B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9B8A7A9-9B6E-42C0-906B-118E00D6E0CE}" type="doc">
      <dgm:prSet loTypeId="urn:microsoft.com/office/officeart/2008/layout/PictureStrips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DFE867A-5312-4F3F-8C2F-D3F89C8C38EE}">
      <dgm:prSet custT="1"/>
      <dgm:spPr/>
      <dgm:t>
        <a:bodyPr/>
        <a:lstStyle/>
        <a:p>
          <a:r>
            <a:rPr lang="ru-RU" sz="2400" b="1" kern="1200" dirty="0">
              <a:solidFill>
                <a:prstClr val="black"/>
              </a:solidFill>
              <a:latin typeface="Calibri Light" panose="020F0302020204030204" pitchFamily="34" charset="0"/>
              <a:ea typeface="+mn-ea"/>
              <a:cs typeface="Calibri Light" panose="020F0302020204030204" pitchFamily="34" charset="0"/>
            </a:rPr>
            <a:t>«М</a:t>
          </a:r>
          <a:r>
            <a:rPr lang="ru-RU" sz="2400" b="1" kern="1200" dirty="0">
              <a:solidFill>
                <a:schemeClr val="tx1"/>
              </a:solidFill>
              <a:latin typeface="Calibri Light" panose="020F0302020204030204" pitchFamily="34" charset="0"/>
              <a:ea typeface="+mj-ea"/>
              <a:cs typeface="Calibri Light" panose="020F0302020204030204" pitchFamily="34" charset="0"/>
            </a:rPr>
            <a:t>атематическое моделирование и искусственный интеллект» </a:t>
          </a:r>
          <a:r>
            <a:rPr lang="ru-RU" sz="2400" b="0" kern="1200" dirty="0">
              <a:solidFill>
                <a:schemeClr val="tx1"/>
              </a:solidFill>
              <a:latin typeface="Calibri Light" panose="020F0302020204030204" pitchFamily="34" charset="0"/>
              <a:ea typeface="+mj-ea"/>
              <a:cs typeface="Calibri Light" panose="020F0302020204030204" pitchFamily="34" charset="0"/>
            </a:rPr>
            <a:t>18.11.2022</a:t>
          </a:r>
        </a:p>
      </dgm:t>
    </dgm:pt>
    <dgm:pt modelId="{2B8BE2D8-4EF1-4AF9-9BBB-579C86FB2DE3}" type="parTrans" cxnId="{1479A3E5-2083-4302-B2AF-23DF11312A2B}">
      <dgm:prSet/>
      <dgm:spPr/>
      <dgm:t>
        <a:bodyPr/>
        <a:lstStyle/>
        <a:p>
          <a:endParaRPr lang="ru-RU" sz="2400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01361540-D07C-4AD2-83C1-ADD26A0503D9}" type="sibTrans" cxnId="{1479A3E5-2083-4302-B2AF-23DF11312A2B}">
      <dgm:prSet/>
      <dgm:spPr/>
      <dgm:t>
        <a:bodyPr/>
        <a:lstStyle/>
        <a:p>
          <a:endParaRPr lang="ru-RU" sz="2400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850BD7F0-85EC-4119-A8AA-714FB18823E2}">
      <dgm:prSet custT="1"/>
      <dgm:spPr/>
      <dgm:t>
        <a:bodyPr/>
        <a:lstStyle/>
        <a:p>
          <a:r>
            <a:rPr lang="ru-RU" sz="2400" b="1" dirty="0">
              <a:latin typeface="Calibri Light" panose="020F0302020204030204" pitchFamily="34" charset="0"/>
              <a:cs typeface="Calibri Light" panose="020F0302020204030204" pitchFamily="34" charset="0"/>
            </a:rPr>
            <a:t>«Понятие о моделях и моделировании Вычислительный эксперимент»                    </a:t>
          </a:r>
          <a:r>
            <a:rPr lang="ru-RU" sz="2400" b="0" dirty="0">
              <a:latin typeface="Calibri Light" panose="020F0302020204030204" pitchFamily="34" charset="0"/>
              <a:cs typeface="Calibri Light" panose="020F0302020204030204" pitchFamily="34" charset="0"/>
            </a:rPr>
            <a:t>26.12.2022</a:t>
          </a:r>
        </a:p>
      </dgm:t>
    </dgm:pt>
    <dgm:pt modelId="{9EBFFDFB-9D77-48B2-B9C4-83ECA7C6CC97}" type="parTrans" cxnId="{42B62373-B5F8-4FFA-B2ED-0D8D21B35D29}">
      <dgm:prSet/>
      <dgm:spPr/>
      <dgm:t>
        <a:bodyPr/>
        <a:lstStyle/>
        <a:p>
          <a:endParaRPr lang="ru-RU" sz="2400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C706A323-45A0-47D9-BE93-5B0DB7EF15AA}" type="sibTrans" cxnId="{42B62373-B5F8-4FFA-B2ED-0D8D21B35D29}">
      <dgm:prSet/>
      <dgm:spPr/>
      <dgm:t>
        <a:bodyPr/>
        <a:lstStyle/>
        <a:p>
          <a:endParaRPr lang="ru-RU" sz="2400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AE9307DC-8F22-4351-AFDF-E9ABF73FAB67}">
      <dgm:prSet custT="1"/>
      <dgm:spPr/>
      <dgm:t>
        <a:bodyPr/>
        <a:lstStyle/>
        <a:p>
          <a:r>
            <a:rPr lang="ru-RU" sz="2400" b="1" dirty="0">
              <a:latin typeface="Calibri Light" panose="020F0302020204030204" pitchFamily="34" charset="0"/>
              <a:cs typeface="Calibri Light" panose="020F0302020204030204" pitchFamily="34" charset="0"/>
            </a:rPr>
            <a:t>«Математическое моделирование на разных ступенях образования» </a:t>
          </a:r>
          <a:r>
            <a:rPr lang="ru-RU" sz="2400" b="0" dirty="0">
              <a:latin typeface="Calibri Light" panose="020F0302020204030204" pitchFamily="34" charset="0"/>
              <a:cs typeface="Calibri Light" panose="020F0302020204030204" pitchFamily="34" charset="0"/>
            </a:rPr>
            <a:t>09.02.2023</a:t>
          </a:r>
        </a:p>
      </dgm:t>
    </dgm:pt>
    <dgm:pt modelId="{20261D23-013A-4DF3-96AF-74030174A76C}" type="parTrans" cxnId="{9620C60C-EF89-4739-B55D-B3491E598826}">
      <dgm:prSet/>
      <dgm:spPr/>
      <dgm:t>
        <a:bodyPr/>
        <a:lstStyle/>
        <a:p>
          <a:endParaRPr lang="ru-RU" sz="2400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BE9BBB21-11B2-4BC9-9876-296D004C2043}" type="sibTrans" cxnId="{9620C60C-EF89-4739-B55D-B3491E598826}">
      <dgm:prSet/>
      <dgm:spPr/>
      <dgm:t>
        <a:bodyPr/>
        <a:lstStyle/>
        <a:p>
          <a:endParaRPr lang="ru-RU" sz="2400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83C975A1-0A08-4BD0-AA57-4B7473873B09}">
      <dgm:prSet custT="1"/>
      <dgm:spPr/>
      <dgm:t>
        <a:bodyPr/>
        <a:lstStyle/>
        <a:p>
          <a:r>
            <a:rPr lang="ru-RU" sz="2400" b="1" dirty="0">
              <a:latin typeface="Calibri Light" panose="020F0302020204030204" pitchFamily="34" charset="0"/>
              <a:cs typeface="Calibri Light" panose="020F0302020204030204" pitchFamily="34" charset="0"/>
            </a:rPr>
            <a:t>«Использование метода математического моделирования при решении задач»                                  </a:t>
          </a:r>
          <a:r>
            <a:rPr lang="ru-RU" sz="2400" b="0" dirty="0">
              <a:latin typeface="Calibri Light" panose="020F0302020204030204" pitchFamily="34" charset="0"/>
              <a:cs typeface="Calibri Light" panose="020F0302020204030204" pitchFamily="34" charset="0"/>
            </a:rPr>
            <a:t>15.03.2023</a:t>
          </a:r>
        </a:p>
      </dgm:t>
    </dgm:pt>
    <dgm:pt modelId="{78DEAF54-CE0F-4EBB-A198-01D2DBC45B85}" type="parTrans" cxnId="{694527ED-5C03-4EF6-B191-242C4DFAB68C}">
      <dgm:prSet/>
      <dgm:spPr/>
      <dgm:t>
        <a:bodyPr/>
        <a:lstStyle/>
        <a:p>
          <a:endParaRPr lang="ru-RU" sz="2400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1E487004-6652-4C18-8FAD-9340D7830C30}" type="sibTrans" cxnId="{694527ED-5C03-4EF6-B191-242C4DFAB68C}">
      <dgm:prSet/>
      <dgm:spPr/>
      <dgm:t>
        <a:bodyPr/>
        <a:lstStyle/>
        <a:p>
          <a:endParaRPr lang="ru-RU" sz="2400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650F25B6-A2B1-4851-A998-CB84F98B63D2}" type="pres">
      <dgm:prSet presAssocID="{79B8A7A9-9B6E-42C0-906B-118E00D6E0C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1F4EEE9-526A-4C32-8A69-3795F5886E01}" type="pres">
      <dgm:prSet presAssocID="{3DFE867A-5312-4F3F-8C2F-D3F89C8C38EE}" presName="composite" presStyleCnt="0"/>
      <dgm:spPr/>
    </dgm:pt>
    <dgm:pt modelId="{EB540FE2-F4A9-4B84-AE4E-D6BEDDCAD367}" type="pres">
      <dgm:prSet presAssocID="{3DFE867A-5312-4F3F-8C2F-D3F89C8C38EE}" presName="rect1" presStyleLbl="tr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C0AB30-D7EB-4C7B-A511-E5783F3F75E0}" type="pres">
      <dgm:prSet presAssocID="{3DFE867A-5312-4F3F-8C2F-D3F89C8C38EE}" presName="rect2" presStyleLbl="fgImgPlace1" presStyleIdx="0" presStyleCnt="4" custLinFactNeighborX="-10117" custLinFactNeighborY="-1049"/>
      <dgm:spPr/>
    </dgm:pt>
    <dgm:pt modelId="{9BEE3851-05D2-4EA5-BA53-849258307B43}" type="pres">
      <dgm:prSet presAssocID="{01361540-D07C-4AD2-83C1-ADD26A0503D9}" presName="sibTrans" presStyleCnt="0"/>
      <dgm:spPr/>
    </dgm:pt>
    <dgm:pt modelId="{8AB7699E-BD5A-46E1-98E4-28BEECC2C5AE}" type="pres">
      <dgm:prSet presAssocID="{850BD7F0-85EC-4119-A8AA-714FB18823E2}" presName="composite" presStyleCnt="0"/>
      <dgm:spPr/>
    </dgm:pt>
    <dgm:pt modelId="{03D7ECDC-FE92-4D4D-86CA-A3328EAA6ACF}" type="pres">
      <dgm:prSet presAssocID="{850BD7F0-85EC-4119-A8AA-714FB18823E2}" presName="rect1" presStyleLbl="tr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D54E34-19F1-491C-896D-E96BC2BB50DF}" type="pres">
      <dgm:prSet presAssocID="{850BD7F0-85EC-4119-A8AA-714FB18823E2}" presName="rect2" presStyleLbl="fgImgPlace1" presStyleIdx="1" presStyleCnt="4"/>
      <dgm:spPr/>
    </dgm:pt>
    <dgm:pt modelId="{A106F6BE-58DB-4F64-AADE-527D54A36E52}" type="pres">
      <dgm:prSet presAssocID="{C706A323-45A0-47D9-BE93-5B0DB7EF15AA}" presName="sibTrans" presStyleCnt="0"/>
      <dgm:spPr/>
    </dgm:pt>
    <dgm:pt modelId="{DE5D3B97-F952-457B-9BFE-28188EA16EB0}" type="pres">
      <dgm:prSet presAssocID="{AE9307DC-8F22-4351-AFDF-E9ABF73FAB67}" presName="composite" presStyleCnt="0"/>
      <dgm:spPr/>
    </dgm:pt>
    <dgm:pt modelId="{487C36F2-275F-40CD-955C-564D5C31EA9A}" type="pres">
      <dgm:prSet presAssocID="{AE9307DC-8F22-4351-AFDF-E9ABF73FAB67}" presName="rect1" presStyleLbl="tr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9AE609-1031-406B-91AD-DAAFC4570A3B}" type="pres">
      <dgm:prSet presAssocID="{AE9307DC-8F22-4351-AFDF-E9ABF73FAB67}" presName="rect2" presStyleLbl="fgImgPlace1" presStyleIdx="2" presStyleCnt="4"/>
      <dgm:spPr/>
    </dgm:pt>
    <dgm:pt modelId="{721F28F7-4B86-44DF-9D8A-ECBACAE2FD09}" type="pres">
      <dgm:prSet presAssocID="{BE9BBB21-11B2-4BC9-9876-296D004C2043}" presName="sibTrans" presStyleCnt="0"/>
      <dgm:spPr/>
    </dgm:pt>
    <dgm:pt modelId="{9EC9EBED-F889-4E00-AD9F-7B6739CCCB46}" type="pres">
      <dgm:prSet presAssocID="{83C975A1-0A08-4BD0-AA57-4B7473873B09}" presName="composite" presStyleCnt="0"/>
      <dgm:spPr/>
    </dgm:pt>
    <dgm:pt modelId="{E09D4F55-63A3-4B6C-94AC-2B39F253D52C}" type="pres">
      <dgm:prSet presAssocID="{83C975A1-0A08-4BD0-AA57-4B7473873B09}" presName="rect1" presStyleLbl="tr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164077-CA7B-4FA0-A708-28FC19FB4EBA}" type="pres">
      <dgm:prSet presAssocID="{83C975A1-0A08-4BD0-AA57-4B7473873B09}" presName="rect2" presStyleLbl="fgImgPlace1" presStyleIdx="3" presStyleCnt="4"/>
      <dgm:spPr/>
    </dgm:pt>
  </dgm:ptLst>
  <dgm:cxnLst>
    <dgm:cxn modelId="{1479A3E5-2083-4302-B2AF-23DF11312A2B}" srcId="{79B8A7A9-9B6E-42C0-906B-118E00D6E0CE}" destId="{3DFE867A-5312-4F3F-8C2F-D3F89C8C38EE}" srcOrd="0" destOrd="0" parTransId="{2B8BE2D8-4EF1-4AF9-9BBB-579C86FB2DE3}" sibTransId="{01361540-D07C-4AD2-83C1-ADD26A0503D9}"/>
    <dgm:cxn modelId="{42B62373-B5F8-4FFA-B2ED-0D8D21B35D29}" srcId="{79B8A7A9-9B6E-42C0-906B-118E00D6E0CE}" destId="{850BD7F0-85EC-4119-A8AA-714FB18823E2}" srcOrd="1" destOrd="0" parTransId="{9EBFFDFB-9D77-48B2-B9C4-83ECA7C6CC97}" sibTransId="{C706A323-45A0-47D9-BE93-5B0DB7EF15AA}"/>
    <dgm:cxn modelId="{184341AB-4BEA-432C-AA24-66475BA02BC6}" type="presOf" srcId="{83C975A1-0A08-4BD0-AA57-4B7473873B09}" destId="{E09D4F55-63A3-4B6C-94AC-2B39F253D52C}" srcOrd="0" destOrd="0" presId="urn:microsoft.com/office/officeart/2008/layout/PictureStrips"/>
    <dgm:cxn modelId="{503D5A13-A95A-4312-AEB6-AE7AE7E62642}" type="presOf" srcId="{3DFE867A-5312-4F3F-8C2F-D3F89C8C38EE}" destId="{EB540FE2-F4A9-4B84-AE4E-D6BEDDCAD367}" srcOrd="0" destOrd="0" presId="urn:microsoft.com/office/officeart/2008/layout/PictureStrips"/>
    <dgm:cxn modelId="{DA223D90-20B9-4682-9773-18E4219DC1E3}" type="presOf" srcId="{850BD7F0-85EC-4119-A8AA-714FB18823E2}" destId="{03D7ECDC-FE92-4D4D-86CA-A3328EAA6ACF}" srcOrd="0" destOrd="0" presId="urn:microsoft.com/office/officeart/2008/layout/PictureStrips"/>
    <dgm:cxn modelId="{BC01138B-C974-4383-B048-E6824B3D1C44}" type="presOf" srcId="{AE9307DC-8F22-4351-AFDF-E9ABF73FAB67}" destId="{487C36F2-275F-40CD-955C-564D5C31EA9A}" srcOrd="0" destOrd="0" presId="urn:microsoft.com/office/officeart/2008/layout/PictureStrips"/>
    <dgm:cxn modelId="{694527ED-5C03-4EF6-B191-242C4DFAB68C}" srcId="{79B8A7A9-9B6E-42C0-906B-118E00D6E0CE}" destId="{83C975A1-0A08-4BD0-AA57-4B7473873B09}" srcOrd="3" destOrd="0" parTransId="{78DEAF54-CE0F-4EBB-A198-01D2DBC45B85}" sibTransId="{1E487004-6652-4C18-8FAD-9340D7830C30}"/>
    <dgm:cxn modelId="{4DCAFC26-4951-46B1-8EE9-10DF1A5225AD}" type="presOf" srcId="{79B8A7A9-9B6E-42C0-906B-118E00D6E0CE}" destId="{650F25B6-A2B1-4851-A998-CB84F98B63D2}" srcOrd="0" destOrd="0" presId="urn:microsoft.com/office/officeart/2008/layout/PictureStrips"/>
    <dgm:cxn modelId="{9620C60C-EF89-4739-B55D-B3491E598826}" srcId="{79B8A7A9-9B6E-42C0-906B-118E00D6E0CE}" destId="{AE9307DC-8F22-4351-AFDF-E9ABF73FAB67}" srcOrd="2" destOrd="0" parTransId="{20261D23-013A-4DF3-96AF-74030174A76C}" sibTransId="{BE9BBB21-11B2-4BC9-9876-296D004C2043}"/>
    <dgm:cxn modelId="{2C0E6B9A-C900-41C2-BD58-F35C2F3507C1}" type="presParOf" srcId="{650F25B6-A2B1-4851-A998-CB84F98B63D2}" destId="{51F4EEE9-526A-4C32-8A69-3795F5886E01}" srcOrd="0" destOrd="0" presId="urn:microsoft.com/office/officeart/2008/layout/PictureStrips"/>
    <dgm:cxn modelId="{E5236DB9-8077-4CF1-8072-3E75CC086874}" type="presParOf" srcId="{51F4EEE9-526A-4C32-8A69-3795F5886E01}" destId="{EB540FE2-F4A9-4B84-AE4E-D6BEDDCAD367}" srcOrd="0" destOrd="0" presId="urn:microsoft.com/office/officeart/2008/layout/PictureStrips"/>
    <dgm:cxn modelId="{1D2DA95D-7D39-465E-B922-9D1626AFE3F6}" type="presParOf" srcId="{51F4EEE9-526A-4C32-8A69-3795F5886E01}" destId="{B9C0AB30-D7EB-4C7B-A511-E5783F3F75E0}" srcOrd="1" destOrd="0" presId="urn:microsoft.com/office/officeart/2008/layout/PictureStrips"/>
    <dgm:cxn modelId="{287A12DD-EFDF-46F6-980A-23304C39B8E1}" type="presParOf" srcId="{650F25B6-A2B1-4851-A998-CB84F98B63D2}" destId="{9BEE3851-05D2-4EA5-BA53-849258307B43}" srcOrd="1" destOrd="0" presId="urn:microsoft.com/office/officeart/2008/layout/PictureStrips"/>
    <dgm:cxn modelId="{CD037141-3FA5-4C4A-990C-8154472B63B0}" type="presParOf" srcId="{650F25B6-A2B1-4851-A998-CB84F98B63D2}" destId="{8AB7699E-BD5A-46E1-98E4-28BEECC2C5AE}" srcOrd="2" destOrd="0" presId="urn:microsoft.com/office/officeart/2008/layout/PictureStrips"/>
    <dgm:cxn modelId="{777EC762-CF22-4337-AE68-4E34F660C788}" type="presParOf" srcId="{8AB7699E-BD5A-46E1-98E4-28BEECC2C5AE}" destId="{03D7ECDC-FE92-4D4D-86CA-A3328EAA6ACF}" srcOrd="0" destOrd="0" presId="urn:microsoft.com/office/officeart/2008/layout/PictureStrips"/>
    <dgm:cxn modelId="{A20369EA-5C7A-43FD-97B2-59BA3AF98E2F}" type="presParOf" srcId="{8AB7699E-BD5A-46E1-98E4-28BEECC2C5AE}" destId="{EED54E34-19F1-491C-896D-E96BC2BB50DF}" srcOrd="1" destOrd="0" presId="urn:microsoft.com/office/officeart/2008/layout/PictureStrips"/>
    <dgm:cxn modelId="{64438F62-1B0A-417B-9B22-06EBC484335C}" type="presParOf" srcId="{650F25B6-A2B1-4851-A998-CB84F98B63D2}" destId="{A106F6BE-58DB-4F64-AADE-527D54A36E52}" srcOrd="3" destOrd="0" presId="urn:microsoft.com/office/officeart/2008/layout/PictureStrips"/>
    <dgm:cxn modelId="{72F29824-48B2-453C-A3C3-9E7A37310A3D}" type="presParOf" srcId="{650F25B6-A2B1-4851-A998-CB84F98B63D2}" destId="{DE5D3B97-F952-457B-9BFE-28188EA16EB0}" srcOrd="4" destOrd="0" presId="urn:microsoft.com/office/officeart/2008/layout/PictureStrips"/>
    <dgm:cxn modelId="{20C8ED06-FFC1-412E-84BD-83FE16BF9B09}" type="presParOf" srcId="{DE5D3B97-F952-457B-9BFE-28188EA16EB0}" destId="{487C36F2-275F-40CD-955C-564D5C31EA9A}" srcOrd="0" destOrd="0" presId="urn:microsoft.com/office/officeart/2008/layout/PictureStrips"/>
    <dgm:cxn modelId="{73864491-A69B-4E2A-9125-B6EF1040506F}" type="presParOf" srcId="{DE5D3B97-F952-457B-9BFE-28188EA16EB0}" destId="{EC9AE609-1031-406B-91AD-DAAFC4570A3B}" srcOrd="1" destOrd="0" presId="urn:microsoft.com/office/officeart/2008/layout/PictureStrips"/>
    <dgm:cxn modelId="{56F3AC43-F2F9-439F-A30E-B3C49E09C1F8}" type="presParOf" srcId="{650F25B6-A2B1-4851-A998-CB84F98B63D2}" destId="{721F28F7-4B86-44DF-9D8A-ECBACAE2FD09}" srcOrd="5" destOrd="0" presId="urn:microsoft.com/office/officeart/2008/layout/PictureStrips"/>
    <dgm:cxn modelId="{E90D050E-1012-4148-AB87-23B7AEF4E22E}" type="presParOf" srcId="{650F25B6-A2B1-4851-A998-CB84F98B63D2}" destId="{9EC9EBED-F889-4E00-AD9F-7B6739CCCB46}" srcOrd="6" destOrd="0" presId="urn:microsoft.com/office/officeart/2008/layout/PictureStrips"/>
    <dgm:cxn modelId="{A78FFA25-0EF9-4663-8233-C43CD8064447}" type="presParOf" srcId="{9EC9EBED-F889-4E00-AD9F-7B6739CCCB46}" destId="{E09D4F55-63A3-4B6C-94AC-2B39F253D52C}" srcOrd="0" destOrd="0" presId="urn:microsoft.com/office/officeart/2008/layout/PictureStrips"/>
    <dgm:cxn modelId="{42AF8586-EAE8-4F1F-A5D6-F5D53ECAD9CC}" type="presParOf" srcId="{9EC9EBED-F889-4E00-AD9F-7B6739CCCB46}" destId="{A4164077-CA7B-4FA0-A708-28FC19FB4EBA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9F2172C-704E-439F-A0C7-C409700D9B72}" type="doc">
      <dgm:prSet loTypeId="urn:microsoft.com/office/officeart/2009/layout/CircleArrowProcess" loCatId="process" qsTypeId="urn:microsoft.com/office/officeart/2005/8/quickstyle/simple3" qsCatId="simple" csTypeId="urn:microsoft.com/office/officeart/2005/8/colors/accent2_5" csCatId="accent2" phldr="1"/>
      <dgm:spPr/>
      <dgm:t>
        <a:bodyPr/>
        <a:lstStyle/>
        <a:p>
          <a:endParaRPr lang="ru-RU"/>
        </a:p>
      </dgm:t>
    </dgm:pt>
    <dgm:pt modelId="{F162AD95-8B6B-4832-94CC-7F6437B34AF1}">
      <dgm:prSet custT="1"/>
      <dgm:spPr/>
      <dgm:t>
        <a:bodyPr/>
        <a:lstStyle/>
        <a:p>
          <a:r>
            <a:rPr lang="ru-RU" sz="1800" b="1" dirty="0">
              <a:latin typeface="Candara Light" panose="020E0502030303020204" pitchFamily="34" charset="0"/>
            </a:rPr>
            <a:t>Наука </a:t>
          </a:r>
          <a:r>
            <a:rPr lang="en-US" sz="1800" b="1" dirty="0">
              <a:latin typeface="Candara Light" panose="020E0502030303020204" pitchFamily="34" charset="0"/>
            </a:rPr>
            <a:t>XXI</a:t>
          </a:r>
          <a:r>
            <a:rPr lang="ru-RU" sz="1800" b="1" dirty="0">
              <a:latin typeface="Candara Light" panose="020E0502030303020204" pitchFamily="34" charset="0"/>
            </a:rPr>
            <a:t> века становится все в большей степени междисциплинарной, что увеличивает трудоемкость научных исследований</a:t>
          </a:r>
        </a:p>
      </dgm:t>
    </dgm:pt>
    <dgm:pt modelId="{C23A4B9F-E5E3-4FC0-B77F-A7DCC701F901}" type="parTrans" cxnId="{3D55B449-4E14-45EB-90D0-46CFD9C850E3}">
      <dgm:prSet/>
      <dgm:spPr/>
      <dgm:t>
        <a:bodyPr/>
        <a:lstStyle/>
        <a:p>
          <a:endParaRPr lang="ru-RU"/>
        </a:p>
      </dgm:t>
    </dgm:pt>
    <dgm:pt modelId="{3647E28C-B58A-4159-807A-919E616D4690}" type="sibTrans" cxnId="{3D55B449-4E14-45EB-90D0-46CFD9C850E3}">
      <dgm:prSet/>
      <dgm:spPr/>
      <dgm:t>
        <a:bodyPr/>
        <a:lstStyle/>
        <a:p>
          <a:endParaRPr lang="ru-RU"/>
        </a:p>
      </dgm:t>
    </dgm:pt>
    <dgm:pt modelId="{D9959A16-4B03-4AB6-BFAA-AA99A6AC7175}">
      <dgm:prSet custT="1"/>
      <dgm:spPr/>
      <dgm:t>
        <a:bodyPr/>
        <a:lstStyle/>
        <a:p>
          <a:endParaRPr lang="ru-RU" sz="1200" dirty="0"/>
        </a:p>
      </dgm:t>
    </dgm:pt>
    <dgm:pt modelId="{6E8EA17B-B322-4C9C-9DDB-3EAE5992B514}" type="parTrans" cxnId="{A4AABEC7-88A4-45E4-84AE-E3A54111367B}">
      <dgm:prSet/>
      <dgm:spPr/>
      <dgm:t>
        <a:bodyPr/>
        <a:lstStyle/>
        <a:p>
          <a:endParaRPr lang="ru-RU"/>
        </a:p>
      </dgm:t>
    </dgm:pt>
    <dgm:pt modelId="{BEDC0C79-42F7-4FE6-B53B-B06369B87CAC}" type="sibTrans" cxnId="{A4AABEC7-88A4-45E4-84AE-E3A54111367B}">
      <dgm:prSet/>
      <dgm:spPr/>
      <dgm:t>
        <a:bodyPr/>
        <a:lstStyle/>
        <a:p>
          <a:endParaRPr lang="ru-RU"/>
        </a:p>
      </dgm:t>
    </dgm:pt>
    <dgm:pt modelId="{99A86CAE-4890-4F96-8FFC-3C37BD1A38AF}" type="pres">
      <dgm:prSet presAssocID="{59F2172C-704E-439F-A0C7-C409700D9B72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C29720B9-7E8B-48DA-873D-1E632236470E}" type="pres">
      <dgm:prSet presAssocID="{F162AD95-8B6B-4832-94CC-7F6437B34AF1}" presName="Accent1" presStyleCnt="0"/>
      <dgm:spPr/>
    </dgm:pt>
    <dgm:pt modelId="{EC011D43-DA2B-41DB-AFC1-945A6FEC0F5F}" type="pres">
      <dgm:prSet presAssocID="{F162AD95-8B6B-4832-94CC-7F6437B34AF1}" presName="Accent" presStyleLbl="node1" presStyleIdx="0" presStyleCnt="1" custLinFactNeighborX="518" custLinFactNeighborY="31140"/>
      <dgm:spPr/>
    </dgm:pt>
    <dgm:pt modelId="{CFA89ECB-3FA2-42C7-9725-A1B77C6134AB}" type="pres">
      <dgm:prSet presAssocID="{F162AD95-8B6B-4832-94CC-7F6437B34AF1}" presName="Child1" presStyleLbl="revTx" presStyleIdx="0" presStyleCnt="2" custScaleX="10447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822BD6-1AD1-41A5-B430-89C2D62D48E6}" type="pres">
      <dgm:prSet presAssocID="{F162AD95-8B6B-4832-94CC-7F6437B34AF1}" presName="Parent1" presStyleLbl="revTx" presStyleIdx="1" presStyleCnt="2" custLinFactY="11653" custLinFactNeighborX="926" custLinFactNeighborY="10000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1C838C7-A603-47A4-A890-FFDE2214FEFE}" type="presOf" srcId="{D9959A16-4B03-4AB6-BFAA-AA99A6AC7175}" destId="{CFA89ECB-3FA2-42C7-9725-A1B77C6134AB}" srcOrd="0" destOrd="0" presId="urn:microsoft.com/office/officeart/2009/layout/CircleArrowProcess"/>
    <dgm:cxn modelId="{A4AABEC7-88A4-45E4-84AE-E3A54111367B}" srcId="{F162AD95-8B6B-4832-94CC-7F6437B34AF1}" destId="{D9959A16-4B03-4AB6-BFAA-AA99A6AC7175}" srcOrd="0" destOrd="0" parTransId="{6E8EA17B-B322-4C9C-9DDB-3EAE5992B514}" sibTransId="{BEDC0C79-42F7-4FE6-B53B-B06369B87CAC}"/>
    <dgm:cxn modelId="{8A60448B-70B9-48BA-BE50-1AF4485526C6}" type="presOf" srcId="{59F2172C-704E-439F-A0C7-C409700D9B72}" destId="{99A86CAE-4890-4F96-8FFC-3C37BD1A38AF}" srcOrd="0" destOrd="0" presId="urn:microsoft.com/office/officeart/2009/layout/CircleArrowProcess"/>
    <dgm:cxn modelId="{3D55B449-4E14-45EB-90D0-46CFD9C850E3}" srcId="{59F2172C-704E-439F-A0C7-C409700D9B72}" destId="{F162AD95-8B6B-4832-94CC-7F6437B34AF1}" srcOrd="0" destOrd="0" parTransId="{C23A4B9F-E5E3-4FC0-B77F-A7DCC701F901}" sibTransId="{3647E28C-B58A-4159-807A-919E616D4690}"/>
    <dgm:cxn modelId="{05944D44-D783-48FB-BA6D-9971E3548983}" type="presOf" srcId="{F162AD95-8B6B-4832-94CC-7F6437B34AF1}" destId="{85822BD6-1AD1-41A5-B430-89C2D62D48E6}" srcOrd="0" destOrd="0" presId="urn:microsoft.com/office/officeart/2009/layout/CircleArrowProcess"/>
    <dgm:cxn modelId="{F7B45FBB-23DE-4E20-9803-DDD08F8D8ECF}" type="presParOf" srcId="{99A86CAE-4890-4F96-8FFC-3C37BD1A38AF}" destId="{C29720B9-7E8B-48DA-873D-1E632236470E}" srcOrd="0" destOrd="0" presId="urn:microsoft.com/office/officeart/2009/layout/CircleArrowProcess"/>
    <dgm:cxn modelId="{D65D5A2D-09E3-4EA1-8BEB-8B068F3B6BE3}" type="presParOf" srcId="{C29720B9-7E8B-48DA-873D-1E632236470E}" destId="{EC011D43-DA2B-41DB-AFC1-945A6FEC0F5F}" srcOrd="0" destOrd="0" presId="urn:microsoft.com/office/officeart/2009/layout/CircleArrowProcess"/>
    <dgm:cxn modelId="{42038FFE-0043-4463-B653-03E76F7C31E7}" type="presParOf" srcId="{99A86CAE-4890-4F96-8FFC-3C37BD1A38AF}" destId="{CFA89ECB-3FA2-42C7-9725-A1B77C6134AB}" srcOrd="1" destOrd="0" presId="urn:microsoft.com/office/officeart/2009/layout/CircleArrowProcess"/>
    <dgm:cxn modelId="{F15A64FF-A3BE-4D77-9F28-E8A42C6C8499}" type="presParOf" srcId="{99A86CAE-4890-4F96-8FFC-3C37BD1A38AF}" destId="{85822BD6-1AD1-41A5-B430-89C2D62D48E6}" srcOrd="2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585B954-B25F-43AE-9ED8-7EC25A2D6701}" type="doc">
      <dgm:prSet loTypeId="urn:microsoft.com/office/officeart/2008/layout/LinedLis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935BA60-7D5B-42A8-B36A-EA09BE261785}">
      <dgm:prSet custT="1"/>
      <dgm:spPr/>
      <dgm:t>
        <a:bodyPr/>
        <a:lstStyle/>
        <a:p>
          <a:r>
            <a:rPr lang="ru-RU" sz="1600" b="0" dirty="0">
              <a:latin typeface="Candara Light" panose="020E0502030303020204" pitchFamily="34" charset="0"/>
            </a:rPr>
            <a:t>Внедрение в школьное образование Федеральных Государственных Образовательных Стандартов требует разработки инновационных подходов, методик и технологий в обучении, которые характеризуются новым стилем организации учебно-познавательной деятельности</a:t>
          </a:r>
        </a:p>
      </dgm:t>
    </dgm:pt>
    <dgm:pt modelId="{608C4A1C-59D1-4FEB-BDE3-1B90AD9369C8}" type="parTrans" cxnId="{BB0ACCA6-B397-4F0C-8EC7-C5F32155D5FD}">
      <dgm:prSet/>
      <dgm:spPr/>
      <dgm:t>
        <a:bodyPr/>
        <a:lstStyle/>
        <a:p>
          <a:endParaRPr lang="ru-RU" sz="1800" b="0">
            <a:latin typeface="Candara Light" panose="020E0502030303020204" pitchFamily="34" charset="0"/>
          </a:endParaRPr>
        </a:p>
      </dgm:t>
    </dgm:pt>
    <dgm:pt modelId="{28767A60-14BD-4D30-AAA0-71B48F972E3C}" type="sibTrans" cxnId="{BB0ACCA6-B397-4F0C-8EC7-C5F32155D5FD}">
      <dgm:prSet/>
      <dgm:spPr/>
      <dgm:t>
        <a:bodyPr/>
        <a:lstStyle/>
        <a:p>
          <a:endParaRPr lang="ru-RU" sz="1800" b="0">
            <a:latin typeface="Candara Light" panose="020E0502030303020204" pitchFamily="34" charset="0"/>
          </a:endParaRPr>
        </a:p>
      </dgm:t>
    </dgm:pt>
    <dgm:pt modelId="{EC50F151-322C-468F-B8FB-4B350D2EC67B}">
      <dgm:prSet custT="1"/>
      <dgm:spPr/>
      <dgm:t>
        <a:bodyPr/>
        <a:lstStyle/>
        <a:p>
          <a:r>
            <a:rPr lang="ru-RU" sz="1600" b="0" dirty="0">
              <a:latin typeface="Candara Light" panose="020E0502030303020204" pitchFamily="34" charset="0"/>
            </a:rPr>
            <a:t>Цель таких методик активизировать, оптимизировать процесс познания, искать новые эффективные методы обучения и такие методические приёмы, которые бы активизировали мысль школьников, стимулировали бы их к самостоятельному приобретению знаний</a:t>
          </a:r>
        </a:p>
      </dgm:t>
    </dgm:pt>
    <dgm:pt modelId="{FFD809AF-D5AC-41C2-BE49-33E77204AF11}" type="parTrans" cxnId="{DB0B781F-B972-430C-A8AE-DE719BC4806B}">
      <dgm:prSet/>
      <dgm:spPr/>
      <dgm:t>
        <a:bodyPr/>
        <a:lstStyle/>
        <a:p>
          <a:endParaRPr lang="ru-RU" sz="1800" b="0">
            <a:latin typeface="Candara Light" panose="020E0502030303020204" pitchFamily="34" charset="0"/>
          </a:endParaRPr>
        </a:p>
      </dgm:t>
    </dgm:pt>
    <dgm:pt modelId="{C9D250BC-D7F1-45AE-B050-9809EDB00CCC}" type="sibTrans" cxnId="{DB0B781F-B972-430C-A8AE-DE719BC4806B}">
      <dgm:prSet/>
      <dgm:spPr/>
      <dgm:t>
        <a:bodyPr/>
        <a:lstStyle/>
        <a:p>
          <a:endParaRPr lang="ru-RU" sz="1800" b="0">
            <a:latin typeface="Candara Light" panose="020E0502030303020204" pitchFamily="34" charset="0"/>
          </a:endParaRPr>
        </a:p>
      </dgm:t>
    </dgm:pt>
    <dgm:pt modelId="{9001BFCB-3676-4F44-946A-36CE233E1965}" type="pres">
      <dgm:prSet presAssocID="{4585B954-B25F-43AE-9ED8-7EC25A2D6701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50F22890-F491-406E-A232-F8EEB98A4FC9}" type="pres">
      <dgm:prSet presAssocID="{9935BA60-7D5B-42A8-B36A-EA09BE261785}" presName="thickLine" presStyleLbl="alignNode1" presStyleIdx="0" presStyleCnt="2"/>
      <dgm:spPr/>
    </dgm:pt>
    <dgm:pt modelId="{239063F0-EF78-4F8E-B441-B1CE3B7D581F}" type="pres">
      <dgm:prSet presAssocID="{9935BA60-7D5B-42A8-B36A-EA09BE261785}" presName="horz1" presStyleCnt="0"/>
      <dgm:spPr/>
    </dgm:pt>
    <dgm:pt modelId="{2EDFC3AF-448C-4CE8-B9E8-AC4C31B930FB}" type="pres">
      <dgm:prSet presAssocID="{9935BA60-7D5B-42A8-B36A-EA09BE261785}" presName="tx1" presStyleLbl="revTx" presStyleIdx="0" presStyleCnt="2"/>
      <dgm:spPr/>
      <dgm:t>
        <a:bodyPr/>
        <a:lstStyle/>
        <a:p>
          <a:endParaRPr lang="ru-RU"/>
        </a:p>
      </dgm:t>
    </dgm:pt>
    <dgm:pt modelId="{A1CC5E1A-5462-4913-B9E5-249E0FDC990C}" type="pres">
      <dgm:prSet presAssocID="{9935BA60-7D5B-42A8-B36A-EA09BE261785}" presName="vert1" presStyleCnt="0"/>
      <dgm:spPr/>
    </dgm:pt>
    <dgm:pt modelId="{C3F11FE3-CEE8-4833-A931-8E3CFB7E4E15}" type="pres">
      <dgm:prSet presAssocID="{EC50F151-322C-468F-B8FB-4B350D2EC67B}" presName="thickLine" presStyleLbl="alignNode1" presStyleIdx="1" presStyleCnt="2"/>
      <dgm:spPr/>
    </dgm:pt>
    <dgm:pt modelId="{D3ECFEC7-AB36-4E1D-B6DA-8F23C66277EC}" type="pres">
      <dgm:prSet presAssocID="{EC50F151-322C-468F-B8FB-4B350D2EC67B}" presName="horz1" presStyleCnt="0"/>
      <dgm:spPr/>
    </dgm:pt>
    <dgm:pt modelId="{172BD25F-08D0-4BE5-8DB0-070DB2BFDFF8}" type="pres">
      <dgm:prSet presAssocID="{EC50F151-322C-468F-B8FB-4B350D2EC67B}" presName="tx1" presStyleLbl="revTx" presStyleIdx="1" presStyleCnt="2"/>
      <dgm:spPr/>
      <dgm:t>
        <a:bodyPr/>
        <a:lstStyle/>
        <a:p>
          <a:endParaRPr lang="ru-RU"/>
        </a:p>
      </dgm:t>
    </dgm:pt>
    <dgm:pt modelId="{6A9448D0-B6A6-4510-8B95-BA6DAE0E9A40}" type="pres">
      <dgm:prSet presAssocID="{EC50F151-322C-468F-B8FB-4B350D2EC67B}" presName="vert1" presStyleCnt="0"/>
      <dgm:spPr/>
    </dgm:pt>
  </dgm:ptLst>
  <dgm:cxnLst>
    <dgm:cxn modelId="{BB0ACCA6-B397-4F0C-8EC7-C5F32155D5FD}" srcId="{4585B954-B25F-43AE-9ED8-7EC25A2D6701}" destId="{9935BA60-7D5B-42A8-B36A-EA09BE261785}" srcOrd="0" destOrd="0" parTransId="{608C4A1C-59D1-4FEB-BDE3-1B90AD9369C8}" sibTransId="{28767A60-14BD-4D30-AAA0-71B48F972E3C}"/>
    <dgm:cxn modelId="{38DFD15D-2E63-424E-9775-4282617B202A}" type="presOf" srcId="{4585B954-B25F-43AE-9ED8-7EC25A2D6701}" destId="{9001BFCB-3676-4F44-946A-36CE233E1965}" srcOrd="0" destOrd="0" presId="urn:microsoft.com/office/officeart/2008/layout/LinedList"/>
    <dgm:cxn modelId="{90A2D309-1826-419B-98D7-80876563FC1E}" type="presOf" srcId="{EC50F151-322C-468F-B8FB-4B350D2EC67B}" destId="{172BD25F-08D0-4BE5-8DB0-070DB2BFDFF8}" srcOrd="0" destOrd="0" presId="urn:microsoft.com/office/officeart/2008/layout/LinedList"/>
    <dgm:cxn modelId="{DB0B781F-B972-430C-A8AE-DE719BC4806B}" srcId="{4585B954-B25F-43AE-9ED8-7EC25A2D6701}" destId="{EC50F151-322C-468F-B8FB-4B350D2EC67B}" srcOrd="1" destOrd="0" parTransId="{FFD809AF-D5AC-41C2-BE49-33E77204AF11}" sibTransId="{C9D250BC-D7F1-45AE-B050-9809EDB00CCC}"/>
    <dgm:cxn modelId="{D63709FB-E3E2-4EF0-A818-71F0A74A2DF9}" type="presOf" srcId="{9935BA60-7D5B-42A8-B36A-EA09BE261785}" destId="{2EDFC3AF-448C-4CE8-B9E8-AC4C31B930FB}" srcOrd="0" destOrd="0" presId="urn:microsoft.com/office/officeart/2008/layout/LinedList"/>
    <dgm:cxn modelId="{AAC8F82B-27AD-4DAA-964D-CF1F92578E9F}" type="presParOf" srcId="{9001BFCB-3676-4F44-946A-36CE233E1965}" destId="{50F22890-F491-406E-A232-F8EEB98A4FC9}" srcOrd="0" destOrd="0" presId="urn:microsoft.com/office/officeart/2008/layout/LinedList"/>
    <dgm:cxn modelId="{A96803ED-83E0-4A0F-9182-FA45913D06A2}" type="presParOf" srcId="{9001BFCB-3676-4F44-946A-36CE233E1965}" destId="{239063F0-EF78-4F8E-B441-B1CE3B7D581F}" srcOrd="1" destOrd="0" presId="urn:microsoft.com/office/officeart/2008/layout/LinedList"/>
    <dgm:cxn modelId="{893CCE3B-6168-466B-ACDD-FCBDE4633568}" type="presParOf" srcId="{239063F0-EF78-4F8E-B441-B1CE3B7D581F}" destId="{2EDFC3AF-448C-4CE8-B9E8-AC4C31B930FB}" srcOrd="0" destOrd="0" presId="urn:microsoft.com/office/officeart/2008/layout/LinedList"/>
    <dgm:cxn modelId="{A53583BD-9C0A-427E-8CB7-482175B5D169}" type="presParOf" srcId="{239063F0-EF78-4F8E-B441-B1CE3B7D581F}" destId="{A1CC5E1A-5462-4913-B9E5-249E0FDC990C}" srcOrd="1" destOrd="0" presId="urn:microsoft.com/office/officeart/2008/layout/LinedList"/>
    <dgm:cxn modelId="{4BA2A581-1DE2-47A2-ACCF-1F3C0910ECBD}" type="presParOf" srcId="{9001BFCB-3676-4F44-946A-36CE233E1965}" destId="{C3F11FE3-CEE8-4833-A931-8E3CFB7E4E15}" srcOrd="2" destOrd="0" presId="urn:microsoft.com/office/officeart/2008/layout/LinedList"/>
    <dgm:cxn modelId="{E2E9672B-C2DB-49F5-B4CE-20562EE35195}" type="presParOf" srcId="{9001BFCB-3676-4F44-946A-36CE233E1965}" destId="{D3ECFEC7-AB36-4E1D-B6DA-8F23C66277EC}" srcOrd="3" destOrd="0" presId="urn:microsoft.com/office/officeart/2008/layout/LinedList"/>
    <dgm:cxn modelId="{801002F1-5A51-44E6-8A17-673D0D8551DF}" type="presParOf" srcId="{D3ECFEC7-AB36-4E1D-B6DA-8F23C66277EC}" destId="{172BD25F-08D0-4BE5-8DB0-070DB2BFDFF8}" srcOrd="0" destOrd="0" presId="urn:microsoft.com/office/officeart/2008/layout/LinedList"/>
    <dgm:cxn modelId="{B019017F-B007-4385-8FD4-DDF6071447B1}" type="presParOf" srcId="{D3ECFEC7-AB36-4E1D-B6DA-8F23C66277EC}" destId="{6A9448D0-B6A6-4510-8B95-BA6DAE0E9A40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xmlns="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1DC14B-137F-465D-B4FF-DB5D3399C1A9}">
      <dsp:nvSpPr>
        <dsp:cNvPr id="0" name=""/>
        <dsp:cNvSpPr/>
      </dsp:nvSpPr>
      <dsp:spPr>
        <a:xfrm>
          <a:off x="231421" y="549576"/>
          <a:ext cx="5554126" cy="1735664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5623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/>
            <a:t>На протяжении шести лет на кафедре математики работает студенческий научный кружок, деятельность которого связана с рассмотрением вопросов моделирования сложно формализуемых природных систем. Участие в работе кружка – прекрасная возможность получить знания о математическом моделировании реальных процессов и явлений, происходящих в природе и обществе.</a:t>
          </a:r>
        </a:p>
      </dsp:txBody>
      <dsp:txXfrm>
        <a:off x="231421" y="549576"/>
        <a:ext cx="5554126" cy="1735664"/>
      </dsp:txXfrm>
    </dsp:sp>
    <dsp:sp modelId="{0A784DB9-CEDF-4904-AB11-965E6D83C3A4}">
      <dsp:nvSpPr>
        <dsp:cNvPr id="0" name=""/>
        <dsp:cNvSpPr/>
      </dsp:nvSpPr>
      <dsp:spPr>
        <a:xfrm>
          <a:off x="0" y="298869"/>
          <a:ext cx="1214965" cy="1822447"/>
        </a:xfrm>
        <a:prstGeom prst="rect">
          <a:avLst/>
        </a:prstGeom>
        <a:blipFill rotWithShape="1">
          <a:blip xmlns:r="http://schemas.openxmlformats.org/officeDocument/2006/relationships" r:embed="rId1"/>
          <a:srcRect/>
          <a:stretch>
            <a:fillRect t="-7000" b="-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ECA04F-92C4-44BC-97A5-720263051B68}">
      <dsp:nvSpPr>
        <dsp:cNvPr id="0" name=""/>
        <dsp:cNvSpPr/>
      </dsp:nvSpPr>
      <dsp:spPr>
        <a:xfrm>
          <a:off x="231421" y="3043779"/>
          <a:ext cx="5554126" cy="1735664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5623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/>
            <a:t>18 ноября 2022 состоялось очередное заседание кружка. Задачей данного мероприятия являлась демонстрация возможностей применения математических моделей к исследованиям процессов реального мира, различным сферам жизни и деятельности человека. На следующем мероприятии планируется демонстрация численных экспериментов в реальном времени на базе программных продуктов, созданных преподавателями кафедры математики.</a:t>
          </a:r>
        </a:p>
      </dsp:txBody>
      <dsp:txXfrm>
        <a:off x="231421" y="3043779"/>
        <a:ext cx="5554126" cy="1735664"/>
      </dsp:txXfrm>
    </dsp:sp>
    <dsp:sp modelId="{F514AC4E-295D-420D-A1A0-E3ABFF703F1B}">
      <dsp:nvSpPr>
        <dsp:cNvPr id="0" name=""/>
        <dsp:cNvSpPr/>
      </dsp:nvSpPr>
      <dsp:spPr>
        <a:xfrm>
          <a:off x="0" y="2793072"/>
          <a:ext cx="1214965" cy="1822447"/>
        </a:xfrm>
        <a:prstGeom prst="rect">
          <a:avLst/>
        </a:prstGeom>
        <a:blipFill rotWithShape="1">
          <a:blip xmlns:r="http://schemas.openxmlformats.org/officeDocument/2006/relationships" r:embed="rId2"/>
          <a:srcRect/>
          <a:stretch>
            <a:fillRect t="-4000" b="-4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540FE2-F4A9-4B84-AE4E-D6BEDDCAD367}">
      <dsp:nvSpPr>
        <dsp:cNvPr id="0" name=""/>
        <dsp:cNvSpPr/>
      </dsp:nvSpPr>
      <dsp:spPr>
        <a:xfrm>
          <a:off x="239556" y="417316"/>
          <a:ext cx="5625534" cy="1757979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90738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solidFill>
                <a:prstClr val="black"/>
              </a:solidFill>
              <a:latin typeface="Calibri Light" panose="020F0302020204030204" pitchFamily="34" charset="0"/>
              <a:ea typeface="+mn-ea"/>
              <a:cs typeface="Calibri Light" panose="020F0302020204030204" pitchFamily="34" charset="0"/>
            </a:rPr>
            <a:t>«М</a:t>
          </a:r>
          <a:r>
            <a:rPr lang="ru-RU" sz="2400" b="1" kern="1200" dirty="0">
              <a:solidFill>
                <a:schemeClr val="tx1"/>
              </a:solidFill>
              <a:latin typeface="Calibri Light" panose="020F0302020204030204" pitchFamily="34" charset="0"/>
              <a:ea typeface="+mj-ea"/>
              <a:cs typeface="Calibri Light" panose="020F0302020204030204" pitchFamily="34" charset="0"/>
            </a:rPr>
            <a:t>атематическое моделирование и искусственный интеллект» </a:t>
          </a:r>
          <a:r>
            <a:rPr lang="ru-RU" sz="2400" b="0" kern="1200" dirty="0">
              <a:solidFill>
                <a:schemeClr val="tx1"/>
              </a:solidFill>
              <a:latin typeface="Calibri Light" panose="020F0302020204030204" pitchFamily="34" charset="0"/>
              <a:ea typeface="+mj-ea"/>
              <a:cs typeface="Calibri Light" panose="020F0302020204030204" pitchFamily="34" charset="0"/>
            </a:rPr>
            <a:t>18.11.2022</a:t>
          </a:r>
        </a:p>
      </dsp:txBody>
      <dsp:txXfrm>
        <a:off x="239556" y="417316"/>
        <a:ext cx="5625534" cy="1757979"/>
      </dsp:txXfrm>
    </dsp:sp>
    <dsp:sp modelId="{B9C0AB30-D7EB-4C7B-A511-E5783F3F75E0}">
      <dsp:nvSpPr>
        <dsp:cNvPr id="0" name=""/>
        <dsp:cNvSpPr/>
      </dsp:nvSpPr>
      <dsp:spPr>
        <a:xfrm>
          <a:off x="0" y="144023"/>
          <a:ext cx="1230585" cy="1845878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D7ECDC-FE92-4D4D-86CA-A3328EAA6ACF}">
      <dsp:nvSpPr>
        <dsp:cNvPr id="0" name=""/>
        <dsp:cNvSpPr/>
      </dsp:nvSpPr>
      <dsp:spPr>
        <a:xfrm>
          <a:off x="6322633" y="417316"/>
          <a:ext cx="5625534" cy="1757979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90738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latin typeface="Calibri Light" panose="020F0302020204030204" pitchFamily="34" charset="0"/>
              <a:cs typeface="Calibri Light" panose="020F0302020204030204" pitchFamily="34" charset="0"/>
            </a:rPr>
            <a:t>«Понятие о моделях и моделировании Вычислительный эксперимент»                    </a:t>
          </a:r>
          <a:r>
            <a:rPr lang="ru-RU" sz="2400" b="0" kern="1200" dirty="0">
              <a:latin typeface="Calibri Light" panose="020F0302020204030204" pitchFamily="34" charset="0"/>
              <a:cs typeface="Calibri Light" panose="020F0302020204030204" pitchFamily="34" charset="0"/>
            </a:rPr>
            <a:t>26.12.2022</a:t>
          </a:r>
        </a:p>
      </dsp:txBody>
      <dsp:txXfrm>
        <a:off x="6322633" y="417316"/>
        <a:ext cx="5625534" cy="1757979"/>
      </dsp:txXfrm>
    </dsp:sp>
    <dsp:sp modelId="{EED54E34-19F1-491C-896D-E96BC2BB50DF}">
      <dsp:nvSpPr>
        <dsp:cNvPr id="0" name=""/>
        <dsp:cNvSpPr/>
      </dsp:nvSpPr>
      <dsp:spPr>
        <a:xfrm>
          <a:off x="6088236" y="163386"/>
          <a:ext cx="1230585" cy="1845878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7C36F2-275F-40CD-955C-564D5C31EA9A}">
      <dsp:nvSpPr>
        <dsp:cNvPr id="0" name=""/>
        <dsp:cNvSpPr/>
      </dsp:nvSpPr>
      <dsp:spPr>
        <a:xfrm>
          <a:off x="239556" y="2630417"/>
          <a:ext cx="5625534" cy="1757979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90738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latin typeface="Calibri Light" panose="020F0302020204030204" pitchFamily="34" charset="0"/>
              <a:cs typeface="Calibri Light" panose="020F0302020204030204" pitchFamily="34" charset="0"/>
            </a:rPr>
            <a:t>«Математическое моделирование на разных ступенях образования» </a:t>
          </a:r>
          <a:r>
            <a:rPr lang="ru-RU" sz="2400" b="0" kern="1200" dirty="0">
              <a:latin typeface="Calibri Light" panose="020F0302020204030204" pitchFamily="34" charset="0"/>
              <a:cs typeface="Calibri Light" panose="020F0302020204030204" pitchFamily="34" charset="0"/>
            </a:rPr>
            <a:t>09.02.2023</a:t>
          </a:r>
        </a:p>
      </dsp:txBody>
      <dsp:txXfrm>
        <a:off x="239556" y="2630417"/>
        <a:ext cx="5625534" cy="1757979"/>
      </dsp:txXfrm>
    </dsp:sp>
    <dsp:sp modelId="{EC9AE609-1031-406B-91AD-DAAFC4570A3B}">
      <dsp:nvSpPr>
        <dsp:cNvPr id="0" name=""/>
        <dsp:cNvSpPr/>
      </dsp:nvSpPr>
      <dsp:spPr>
        <a:xfrm>
          <a:off x="5159" y="2376487"/>
          <a:ext cx="1230585" cy="1845878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9D4F55-63A3-4B6C-94AC-2B39F253D52C}">
      <dsp:nvSpPr>
        <dsp:cNvPr id="0" name=""/>
        <dsp:cNvSpPr/>
      </dsp:nvSpPr>
      <dsp:spPr>
        <a:xfrm>
          <a:off x="6322633" y="2630417"/>
          <a:ext cx="5625534" cy="1757979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90738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latin typeface="Calibri Light" panose="020F0302020204030204" pitchFamily="34" charset="0"/>
              <a:cs typeface="Calibri Light" panose="020F0302020204030204" pitchFamily="34" charset="0"/>
            </a:rPr>
            <a:t>«Использование метода математического моделирования при решении задач»                                  </a:t>
          </a:r>
          <a:r>
            <a:rPr lang="ru-RU" sz="2400" b="0" kern="1200" dirty="0">
              <a:latin typeface="Calibri Light" panose="020F0302020204030204" pitchFamily="34" charset="0"/>
              <a:cs typeface="Calibri Light" panose="020F0302020204030204" pitchFamily="34" charset="0"/>
            </a:rPr>
            <a:t>15.03.2023</a:t>
          </a:r>
        </a:p>
      </dsp:txBody>
      <dsp:txXfrm>
        <a:off x="6322633" y="2630417"/>
        <a:ext cx="5625534" cy="1757979"/>
      </dsp:txXfrm>
    </dsp:sp>
    <dsp:sp modelId="{A4164077-CA7B-4FA0-A708-28FC19FB4EBA}">
      <dsp:nvSpPr>
        <dsp:cNvPr id="0" name=""/>
        <dsp:cNvSpPr/>
      </dsp:nvSpPr>
      <dsp:spPr>
        <a:xfrm>
          <a:off x="6088236" y="2376487"/>
          <a:ext cx="1230585" cy="1845878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011D43-DA2B-41DB-AFC1-945A6FEC0F5F}">
      <dsp:nvSpPr>
        <dsp:cNvPr id="0" name=""/>
        <dsp:cNvSpPr/>
      </dsp:nvSpPr>
      <dsp:spPr>
        <a:xfrm>
          <a:off x="345659" y="1454800"/>
          <a:ext cx="4670765" cy="4671805"/>
        </a:xfrm>
        <a:prstGeom prst="circularArrow">
          <a:avLst>
            <a:gd name="adj1" fmla="val 10980"/>
            <a:gd name="adj2" fmla="val 1142322"/>
            <a:gd name="adj3" fmla="val 9000000"/>
            <a:gd name="adj4" fmla="val 10800000"/>
            <a:gd name="adj5" fmla="val 12500"/>
          </a:avLst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alpha val="9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CFA89ECB-3FA2-42C7-9725-A1B77C6134AB}">
      <dsp:nvSpPr>
        <dsp:cNvPr id="0" name=""/>
        <dsp:cNvSpPr/>
      </dsp:nvSpPr>
      <dsp:spPr>
        <a:xfrm>
          <a:off x="4930220" y="1392665"/>
          <a:ext cx="2928422" cy="18691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1200" kern="1200" dirty="0"/>
        </a:p>
      </dsp:txBody>
      <dsp:txXfrm>
        <a:off x="4930220" y="1392665"/>
        <a:ext cx="2928422" cy="1869189"/>
      </dsp:txXfrm>
    </dsp:sp>
    <dsp:sp modelId="{85822BD6-1AD1-41A5-B430-89C2D62D48E6}">
      <dsp:nvSpPr>
        <dsp:cNvPr id="0" name=""/>
        <dsp:cNvSpPr/>
      </dsp:nvSpPr>
      <dsp:spPr>
        <a:xfrm>
          <a:off x="1377069" y="3145994"/>
          <a:ext cx="2606330" cy="13029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latin typeface="Candara Light" panose="020E0502030303020204" pitchFamily="34" charset="0"/>
            </a:rPr>
            <a:t>Наука </a:t>
          </a:r>
          <a:r>
            <a:rPr lang="en-US" sz="1800" b="1" kern="1200" dirty="0">
              <a:latin typeface="Candara Light" panose="020E0502030303020204" pitchFamily="34" charset="0"/>
            </a:rPr>
            <a:t>XXI</a:t>
          </a:r>
          <a:r>
            <a:rPr lang="ru-RU" sz="1800" b="1" kern="1200" dirty="0">
              <a:latin typeface="Candara Light" panose="020E0502030303020204" pitchFamily="34" charset="0"/>
            </a:rPr>
            <a:t> века становится все в большей степени междисциплинарной, что увеличивает трудоемкость научных исследований</a:t>
          </a:r>
        </a:p>
      </dsp:txBody>
      <dsp:txXfrm>
        <a:off x="1377069" y="3145994"/>
        <a:ext cx="2606330" cy="130296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F22890-F491-406E-A232-F8EEB98A4FC9}">
      <dsp:nvSpPr>
        <dsp:cNvPr id="0" name=""/>
        <dsp:cNvSpPr/>
      </dsp:nvSpPr>
      <dsp:spPr>
        <a:xfrm>
          <a:off x="0" y="0"/>
          <a:ext cx="302433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DFC3AF-448C-4CE8-B9E8-AC4C31B930FB}">
      <dsp:nvSpPr>
        <dsp:cNvPr id="0" name=""/>
        <dsp:cNvSpPr/>
      </dsp:nvSpPr>
      <dsp:spPr>
        <a:xfrm>
          <a:off x="0" y="0"/>
          <a:ext cx="3024336" cy="26139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0" kern="1200" dirty="0">
              <a:latin typeface="Candara Light" panose="020E0502030303020204" pitchFamily="34" charset="0"/>
            </a:rPr>
            <a:t>Внедрение в школьное образование Федеральных Государственных Образовательных Стандартов требует разработки инновационных подходов, методик и технологий в обучении, которые характеризуются новым стилем организации учебно-познавательной деятельности</a:t>
          </a:r>
        </a:p>
      </dsp:txBody>
      <dsp:txXfrm>
        <a:off x="0" y="0"/>
        <a:ext cx="3024336" cy="2613994"/>
      </dsp:txXfrm>
    </dsp:sp>
    <dsp:sp modelId="{C3F11FE3-CEE8-4833-A931-8E3CFB7E4E15}">
      <dsp:nvSpPr>
        <dsp:cNvPr id="0" name=""/>
        <dsp:cNvSpPr/>
      </dsp:nvSpPr>
      <dsp:spPr>
        <a:xfrm>
          <a:off x="0" y="2613994"/>
          <a:ext cx="302433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2BD25F-08D0-4BE5-8DB0-070DB2BFDFF8}">
      <dsp:nvSpPr>
        <dsp:cNvPr id="0" name=""/>
        <dsp:cNvSpPr/>
      </dsp:nvSpPr>
      <dsp:spPr>
        <a:xfrm>
          <a:off x="0" y="2613994"/>
          <a:ext cx="3024336" cy="26139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0" kern="1200" dirty="0">
              <a:latin typeface="Candara Light" panose="020E0502030303020204" pitchFamily="34" charset="0"/>
            </a:rPr>
            <a:t>Цель таких методик активизировать, оптимизировать процесс познания, искать новые эффективные методы обучения и такие методические приёмы, которые бы активизировали мысль школьников, стимулировали бы их к самостоятельному приобретению знаний</a:t>
          </a:r>
        </a:p>
      </dsp:txBody>
      <dsp:txXfrm>
        <a:off x="0" y="2613994"/>
        <a:ext cx="3024336" cy="26139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3"/>
            <a:ext cx="2971800" cy="498475"/>
          </a:xfrm>
          <a:prstGeom prst="rect">
            <a:avLst/>
          </a:prstGeom>
        </p:spPr>
        <p:txBody>
          <a:bodyPr vert="horz" lIns="92556" tIns="46278" rIns="92556" bIns="46278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3"/>
            <a:ext cx="2971800" cy="498475"/>
          </a:xfrm>
          <a:prstGeom prst="rect">
            <a:avLst/>
          </a:prstGeom>
        </p:spPr>
        <p:txBody>
          <a:bodyPr vert="horz" lIns="92556" tIns="46278" rIns="92556" bIns="46278" rtlCol="0"/>
          <a:lstStyle>
            <a:lvl1pPr algn="r">
              <a:defRPr sz="1200"/>
            </a:lvl1pPr>
          </a:lstStyle>
          <a:p>
            <a:fld id="{00246209-21BF-4810-9CDE-4472FCA36D11}" type="datetimeFigureOut">
              <a:rPr lang="ru-RU" smtClean="0"/>
              <a:pPr/>
              <a:t>16.05.2023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2" y="9448802"/>
            <a:ext cx="2971800" cy="498475"/>
          </a:xfrm>
          <a:prstGeom prst="rect">
            <a:avLst/>
          </a:prstGeom>
        </p:spPr>
        <p:txBody>
          <a:bodyPr vert="horz" lIns="92556" tIns="46278" rIns="92556" bIns="46278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9448802"/>
            <a:ext cx="2971800" cy="498475"/>
          </a:xfrm>
          <a:prstGeom prst="rect">
            <a:avLst/>
          </a:prstGeom>
        </p:spPr>
        <p:txBody>
          <a:bodyPr vert="horz" lIns="92556" tIns="46278" rIns="92556" bIns="46278" rtlCol="0" anchor="b"/>
          <a:lstStyle>
            <a:lvl1pPr algn="r">
              <a:defRPr sz="1200"/>
            </a:lvl1pPr>
          </a:lstStyle>
          <a:p>
            <a:fld id="{81AF26AF-F202-4649-B3F8-DFD35BD518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485335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71800" cy="497364"/>
          </a:xfrm>
          <a:prstGeom prst="rect">
            <a:avLst/>
          </a:prstGeom>
        </p:spPr>
        <p:txBody>
          <a:bodyPr vert="horz" lIns="92556" tIns="46278" rIns="92556" bIns="46278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2556" tIns="46278" rIns="92556" bIns="46278" rtlCol="0"/>
          <a:lstStyle>
            <a:lvl1pPr algn="r">
              <a:defRPr sz="1200"/>
            </a:lvl1pPr>
          </a:lstStyle>
          <a:p>
            <a:fld id="{5A7FB824-1B33-4EA0-B645-C7673B6E7DCF}" type="datetimeFigureOut">
              <a:rPr lang="ru-RU" smtClean="0"/>
              <a:pPr/>
              <a:t>16.05.2023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7713"/>
            <a:ext cx="6630988" cy="37290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556" tIns="46278" rIns="92556" bIns="46278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1" y="4724957"/>
            <a:ext cx="5486400" cy="4476274"/>
          </a:xfrm>
          <a:prstGeom prst="rect">
            <a:avLst/>
          </a:prstGeom>
        </p:spPr>
        <p:txBody>
          <a:bodyPr vert="horz" lIns="92556" tIns="46278" rIns="92556" bIns="46278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448185"/>
            <a:ext cx="2971800" cy="497364"/>
          </a:xfrm>
          <a:prstGeom prst="rect">
            <a:avLst/>
          </a:prstGeom>
        </p:spPr>
        <p:txBody>
          <a:bodyPr vert="horz" lIns="92556" tIns="46278" rIns="92556" bIns="46278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2556" tIns="46278" rIns="92556" bIns="46278" rtlCol="0" anchor="b"/>
          <a:lstStyle>
            <a:lvl1pPr algn="r">
              <a:defRPr sz="1200"/>
            </a:lvl1pPr>
          </a:lstStyle>
          <a:p>
            <a:fld id="{BE262121-9B2B-466C-8CD1-F4DF808AC8D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551179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943872" y="1697338"/>
            <a:ext cx="5994400" cy="1752600"/>
          </a:xfrm>
        </p:spPr>
        <p:txBody>
          <a:bodyPr/>
          <a:lstStyle>
            <a:lvl1pPr algn="r">
              <a:defRPr sz="4800">
                <a:solidFill>
                  <a:schemeClr val="tx2"/>
                </a:solidFill>
                <a:latin typeface="Calibri" pitchFamily="34" charset="0"/>
                <a:ea typeface="Tahoma" pitchFamily="34" charset="0"/>
                <a:cs typeface="Calibri" pitchFamily="34" charset="0"/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7" name="Rectangle 39"/>
          <p:cNvSpPr>
            <a:spLocks noChangeArrowheads="1"/>
          </p:cNvSpPr>
          <p:nvPr userDrawn="1"/>
        </p:nvSpPr>
        <p:spPr bwMode="ltGray">
          <a:xfrm>
            <a:off x="1" y="5301208"/>
            <a:ext cx="12192000" cy="1080120"/>
          </a:xfrm>
          <a:prstGeom prst="rect">
            <a:avLst/>
          </a:prstGeom>
          <a:gradFill>
            <a:gsLst>
              <a:gs pos="0">
                <a:schemeClr val="bg1"/>
              </a:gs>
              <a:gs pos="38000">
                <a:schemeClr val="bg1"/>
              </a:gs>
              <a:gs pos="65000">
                <a:schemeClr val="accent6">
                  <a:tint val="15000"/>
                  <a:satMod val="350000"/>
                </a:schemeClr>
              </a:gs>
            </a:gsLst>
          </a:gradFill>
          <a:ln>
            <a:solidFill>
              <a:schemeClr val="accent3">
                <a:lumMod val="20000"/>
                <a:lumOff val="80000"/>
              </a:schemeClr>
            </a:solidFill>
            <a:headEnd/>
            <a:tailEnd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ru-RU" sz="1800" dirty="0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>
          <a:xfrm>
            <a:off x="8737600" y="6553201"/>
            <a:ext cx="28448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>
          <a:xfrm>
            <a:off x="5588000" y="6534150"/>
            <a:ext cx="1117600" cy="2619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D70163D-7D29-4996-B589-1EC630633D7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>
          <a:xfrm>
            <a:off x="508000" y="6534150"/>
            <a:ext cx="2540000" cy="2619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CC73555-2F33-4A88-A6C2-20D729A48E20}" type="datetimeFigureOut">
              <a:rPr lang="ru-RU" smtClean="0"/>
              <a:pPr/>
              <a:t>16.05.2023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77301" y="609600"/>
            <a:ext cx="2755900" cy="5715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1" y="609600"/>
            <a:ext cx="8064500" cy="57150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>
          <a:xfrm>
            <a:off x="8737600" y="6553201"/>
            <a:ext cx="28448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>
          <a:xfrm>
            <a:off x="5588000" y="6534150"/>
            <a:ext cx="1117600" cy="2619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D70163D-7D29-4996-B589-1EC630633D7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>
          <a:xfrm>
            <a:off x="508000" y="6534150"/>
            <a:ext cx="2540000" cy="2619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CC73555-2F33-4A88-A6C2-20D729A48E20}" type="datetimeFigureOut">
              <a:rPr lang="ru-RU" smtClean="0"/>
              <a:pPr/>
              <a:t>16.05.2023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43200" y="609601"/>
            <a:ext cx="8026400" cy="4873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09600" y="1676400"/>
            <a:ext cx="11023600" cy="4648200"/>
          </a:xfrm>
        </p:spPr>
        <p:txBody>
          <a:bodyPr/>
          <a:lstStyle/>
          <a:p>
            <a:pPr lvl="0"/>
            <a:r>
              <a:rPr lang="ru-RU" noProof="0"/>
              <a:t>Вставка таблицы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>
          <a:xfrm>
            <a:off x="8737600" y="6553201"/>
            <a:ext cx="28448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>
          <a:xfrm>
            <a:off x="5588000" y="6534150"/>
            <a:ext cx="1117600" cy="2619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D70163D-7D29-4996-B589-1EC630633D7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>
          <a:xfrm>
            <a:off x="508000" y="6534150"/>
            <a:ext cx="2540000" cy="2619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CC73555-2F33-4A88-A6C2-20D729A48E20}" type="datetimeFigureOut">
              <a:rPr lang="ru-RU" smtClean="0"/>
              <a:pPr/>
              <a:t>16.05.2023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>
          <a:xfrm>
            <a:off x="8737600" y="6553201"/>
            <a:ext cx="28448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>
          <a:xfrm>
            <a:off x="5588000" y="6534150"/>
            <a:ext cx="1117600" cy="26193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/>
          <a:lstStyle>
            <a:lvl1pPr>
              <a:defRPr/>
            </a:lvl1pPr>
          </a:lstStyle>
          <a:p>
            <a:fld id="{FD70163D-7D29-4996-B589-1EC630633D7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>
          <a:xfrm>
            <a:off x="508000" y="6534150"/>
            <a:ext cx="2540000" cy="2619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CC73555-2F33-4A88-A6C2-20D729A48E20}" type="datetimeFigureOut">
              <a:rPr lang="ru-RU" smtClean="0"/>
              <a:pPr/>
              <a:t>16.05.2023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76400"/>
            <a:ext cx="54102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223000" y="1676400"/>
            <a:ext cx="54102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>
          <a:xfrm>
            <a:off x="8737600" y="6553201"/>
            <a:ext cx="28448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>
          <a:xfrm>
            <a:off x="5588000" y="6534150"/>
            <a:ext cx="1117600" cy="2619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D70163D-7D29-4996-B589-1EC630633D7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>
          <a:xfrm>
            <a:off x="508000" y="6534150"/>
            <a:ext cx="2540000" cy="2619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CC73555-2F33-4A88-A6C2-20D729A48E20}" type="datetimeFigureOut">
              <a:rPr lang="ru-RU" smtClean="0"/>
              <a:pPr/>
              <a:t>16.05.2023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0"/>
          </p:nvPr>
        </p:nvSpPr>
        <p:spPr>
          <a:xfrm>
            <a:off x="8737600" y="6553201"/>
            <a:ext cx="28448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>
          <a:xfrm>
            <a:off x="5588000" y="6534150"/>
            <a:ext cx="1117600" cy="2619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D70163D-7D29-4996-B589-1EC630633D7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Дата 8"/>
          <p:cNvSpPr>
            <a:spLocks noGrp="1"/>
          </p:cNvSpPr>
          <p:nvPr>
            <p:ph type="dt" sz="half" idx="12"/>
          </p:nvPr>
        </p:nvSpPr>
        <p:spPr>
          <a:xfrm>
            <a:off x="508000" y="6534150"/>
            <a:ext cx="2540000" cy="2619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CC73555-2F33-4A88-A6C2-20D729A48E20}" type="datetimeFigureOut">
              <a:rPr lang="ru-RU" smtClean="0"/>
              <a:pPr/>
              <a:t>16.05.2023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>
          <a:xfrm>
            <a:off x="8737600" y="6553201"/>
            <a:ext cx="28448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>
          <a:xfrm>
            <a:off x="5588000" y="6534150"/>
            <a:ext cx="1117600" cy="2619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D70163D-7D29-4996-B589-1EC630633D7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>
          <a:xfrm>
            <a:off x="508000" y="6534150"/>
            <a:ext cx="2540000" cy="2619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CC73555-2F33-4A88-A6C2-20D729A48E20}" type="datetimeFigureOut">
              <a:rPr lang="ru-RU" smtClean="0"/>
              <a:pPr/>
              <a:t>16.05.2023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0"/>
          </p:nvPr>
        </p:nvSpPr>
        <p:spPr>
          <a:xfrm>
            <a:off x="8737600" y="6553201"/>
            <a:ext cx="28448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>
          <a:xfrm>
            <a:off x="5588000" y="6534150"/>
            <a:ext cx="1117600" cy="2619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D70163D-7D29-4996-B589-1EC630633D7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2"/>
          </p:nvPr>
        </p:nvSpPr>
        <p:spPr>
          <a:xfrm>
            <a:off x="508000" y="6534150"/>
            <a:ext cx="2540000" cy="2619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CC73555-2F33-4A88-A6C2-20D729A48E20}" type="datetimeFigureOut">
              <a:rPr lang="ru-RU" smtClean="0"/>
              <a:pPr/>
              <a:t>16.05.2023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>
          <a:xfrm>
            <a:off x="8737600" y="6553201"/>
            <a:ext cx="28448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>
          <a:xfrm>
            <a:off x="5588000" y="6534150"/>
            <a:ext cx="1117600" cy="2619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D70163D-7D29-4996-B589-1EC630633D7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>
          <a:xfrm>
            <a:off x="508000" y="6534150"/>
            <a:ext cx="2540000" cy="2619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CC73555-2F33-4A88-A6C2-20D729A48E20}" type="datetimeFigureOut">
              <a:rPr lang="ru-RU" smtClean="0"/>
              <a:pPr/>
              <a:t>16.05.2023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>
          <a:xfrm>
            <a:off x="8737600" y="6553201"/>
            <a:ext cx="28448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>
          <a:xfrm>
            <a:off x="5588000" y="6534150"/>
            <a:ext cx="1117600" cy="2619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D70163D-7D29-4996-B589-1EC630633D7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>
          <a:xfrm>
            <a:off x="508000" y="6534150"/>
            <a:ext cx="2540000" cy="2619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CC73555-2F33-4A88-A6C2-20D729A48E20}" type="datetimeFigureOut">
              <a:rPr lang="ru-RU" smtClean="0"/>
              <a:pPr/>
              <a:t>16.05.2023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06"/>
          <p:cNvSpPr>
            <a:spLocks noChangeArrowheads="1"/>
          </p:cNvSpPr>
          <p:nvPr userDrawn="1"/>
        </p:nvSpPr>
        <p:spPr bwMode="gray">
          <a:xfrm>
            <a:off x="0" y="0"/>
            <a:ext cx="12192000" cy="1196752"/>
          </a:xfrm>
          <a:prstGeom prst="rect">
            <a:avLst/>
          </a:prstGeom>
          <a:gradFill>
            <a:gsLst>
              <a:gs pos="0">
                <a:schemeClr val="bg1"/>
              </a:gs>
              <a:gs pos="30065">
                <a:schemeClr val="bg1"/>
              </a:gs>
              <a:gs pos="49000">
                <a:schemeClr val="bg1"/>
              </a:gs>
              <a:gs pos="100000">
                <a:schemeClr val="accent6">
                  <a:tint val="15000"/>
                  <a:satMod val="350000"/>
                </a:schemeClr>
              </a:gs>
            </a:gsLst>
          </a:gradFill>
          <a:ln>
            <a:solidFill>
              <a:schemeClr val="accent3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ru-RU" sz="1800" dirty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609600" y="1676400"/>
            <a:ext cx="110236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1127448" y="210679"/>
            <a:ext cx="9577064" cy="48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10919360" y="6453336"/>
            <a:ext cx="1272640" cy="40466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txBody>
          <a:bodyPr/>
          <a:lstStyle>
            <a:lvl1pPr>
              <a:defRPr/>
            </a:lvl1pPr>
          </a:lstStyle>
          <a:p>
            <a:fld id="{FD70163D-7D29-4996-B589-1EC630633D77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2" name="Picture 2" descr="logo2014">
            <a:extLst>
              <a:ext uri="{FF2B5EF4-FFF2-40B4-BE49-F238E27FC236}">
                <a16:creationId xmlns:a16="http://schemas.microsoft.com/office/drawing/2014/main" xmlns="" id="{DFD8D7A4-4D26-C6D1-F391-A20FCEE98ED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26044" y="22157"/>
            <a:ext cx="1145420" cy="114542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ransition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ndara Light" panose="020E0502030303020204" pitchFamily="34" charset="0"/>
          <a:ea typeface="+mj-ea"/>
          <a:cs typeface="Times New Roman" panose="02020603050405020304" pitchFamily="18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Calibri" pitchFamily="34" charset="0"/>
          <a:cs typeface="Calibr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Calibri" pitchFamily="34" charset="0"/>
          <a:cs typeface="Calibr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Calibri" pitchFamily="34" charset="0"/>
          <a:cs typeface="Calibr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Calibri" pitchFamily="34" charset="0"/>
          <a:cs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v"/>
        <a:defRPr sz="24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200">
          <a:solidFill>
            <a:schemeClr val="tx1"/>
          </a:solidFill>
          <a:latin typeface="Calibri" pitchFamily="34" charset="0"/>
          <a:cs typeface="Calibri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>
          <a:solidFill>
            <a:schemeClr val="tx1"/>
          </a:solidFill>
          <a:latin typeface="Calibri" pitchFamily="34" charset="0"/>
          <a:cs typeface="Calibri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Calibri" pitchFamily="34" charset="0"/>
          <a:cs typeface="Calibri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  <a:cs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diagramLayout" Target="../diagrams/layout1.xml"/><Relationship Id="rId7" Type="http://schemas.openxmlformats.org/officeDocument/2006/relationships/image" Target="../media/image7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9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diagramColors" Target="../diagrams/colors2.xml"/><Relationship Id="rId10" Type="http://schemas.microsoft.com/office/2007/relationships/diagramDrawing" Target="../diagrams/drawing2.xml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13" Type="http://schemas.microsoft.com/office/2007/relationships/diagramDrawing" Target="../diagrams/drawing4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3.xml"/><Relationship Id="rId12" Type="http://schemas.microsoft.com/office/2007/relationships/diagramDrawing" Target="../diagrams/drawing3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11" Type="http://schemas.openxmlformats.org/officeDocument/2006/relationships/diagramColors" Target="../diagrams/colors4.xml"/><Relationship Id="rId5" Type="http://schemas.openxmlformats.org/officeDocument/2006/relationships/diagramLayout" Target="../diagrams/layout3.xml"/><Relationship Id="rId10" Type="http://schemas.openxmlformats.org/officeDocument/2006/relationships/diagramQuickStyle" Target="../diagrams/quickStyle4.xml"/><Relationship Id="rId4" Type="http://schemas.openxmlformats.org/officeDocument/2006/relationships/diagramData" Target="../diagrams/data3.xml"/><Relationship Id="rId9" Type="http://schemas.openxmlformats.org/officeDocument/2006/relationships/diagramLayout" Target="../diagrams/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29753" y="2502970"/>
            <a:ext cx="6768752" cy="1752600"/>
          </a:xfrm>
        </p:spPr>
        <p:txBody>
          <a:bodyPr/>
          <a:lstStyle/>
          <a:p>
            <a:pPr algn="ctr"/>
            <a:r>
              <a:rPr lang="ru-RU" sz="2800" kern="1200" dirty="0">
                <a:solidFill>
                  <a:schemeClr val="tx1"/>
                </a:solidFill>
                <a:latin typeface="Candara Light" panose="020E0502030303020204" pitchFamily="34" charset="0"/>
                <a:ea typeface="+mj-ea"/>
              </a:rPr>
              <a:t>ОТЧЕТ О РАБОТЕ</a:t>
            </a:r>
            <a:br>
              <a:rPr lang="ru-RU" sz="2800" kern="1200" dirty="0">
                <a:solidFill>
                  <a:schemeClr val="tx1"/>
                </a:solidFill>
                <a:latin typeface="Candara Light" panose="020E0502030303020204" pitchFamily="34" charset="0"/>
                <a:ea typeface="+mj-ea"/>
              </a:rPr>
            </a:br>
            <a:r>
              <a:rPr lang="ru-RU" sz="2800" kern="1200" dirty="0">
                <a:solidFill>
                  <a:schemeClr val="tx1"/>
                </a:solidFill>
                <a:latin typeface="Candara Light" panose="020E0502030303020204" pitchFamily="34" charset="0"/>
                <a:ea typeface="+mj-ea"/>
              </a:rPr>
              <a:t>научно-образовательной лаборатории прикладной математики, искусственного интеллекта и проблем непрерывного математического образования</a:t>
            </a:r>
            <a:endParaRPr lang="en-US" sz="2800" kern="1200" dirty="0">
              <a:solidFill>
                <a:schemeClr val="tx1"/>
              </a:solidFill>
              <a:latin typeface="Candara Light" panose="020E0502030303020204" pitchFamily="34" charset="0"/>
              <a:ea typeface="+mj-ea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59F8FB0-8552-BDD8-D680-CA613D405A43}"/>
              </a:ext>
            </a:extLst>
          </p:cNvPr>
          <p:cNvSpPr txBox="1"/>
          <p:nvPr/>
        </p:nvSpPr>
        <p:spPr>
          <a:xfrm>
            <a:off x="5860281" y="5457417"/>
            <a:ext cx="610035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 Light" panose="020E0502030303020204" pitchFamily="34" charset="0"/>
                <a:ea typeface="+mj-ea"/>
                <a:cs typeface="Calibri" pitchFamily="34" charset="0"/>
              </a:rPr>
              <a:t>РУКОВОДИТЕЛЬ ЛАБОРАТОРИИ</a:t>
            </a:r>
          </a:p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 Light" panose="020E0502030303020204" pitchFamily="34" charset="0"/>
                <a:ea typeface="+mj-ea"/>
                <a:cs typeface="Calibri" pitchFamily="34" charset="0"/>
              </a:rPr>
              <a:t>Проценко С.В., к. ф.-м. н., доцент кафедры математики </a:t>
            </a:r>
            <a:endParaRPr lang="en-US" sz="2000" b="1" dirty="0">
              <a:latin typeface="Candara Light" panose="020E0502030303020204" pitchFamily="34" charset="0"/>
              <a:ea typeface="+mj-ea"/>
              <a:cs typeface="Calibri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F205ADB1-C84F-0BEA-685B-061F37E8412D}"/>
              </a:ext>
            </a:extLst>
          </p:cNvPr>
          <p:cNvSpPr txBox="1"/>
          <p:nvPr/>
        </p:nvSpPr>
        <p:spPr>
          <a:xfrm>
            <a:off x="5663952" y="6363665"/>
            <a:ext cx="610035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>
                <a:latin typeface="Candara Light" panose="020E0502030303020204" pitchFamily="34" charset="0"/>
                <a:ea typeface="+mj-ea"/>
                <a:cs typeface="Calibri" pitchFamily="34" charset="0"/>
              </a:rPr>
              <a:t>2023</a:t>
            </a:r>
          </a:p>
        </p:txBody>
      </p:sp>
      <p:pic>
        <p:nvPicPr>
          <p:cNvPr id="14" name="Picture 6">
            <a:extLst>
              <a:ext uri="{FF2B5EF4-FFF2-40B4-BE49-F238E27FC236}">
                <a16:creationId xmlns:a16="http://schemas.microsoft.com/office/drawing/2014/main" xmlns="" id="{764DA484-B240-481F-9E7E-E2D200B9EA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5400" y="1628800"/>
            <a:ext cx="4836197" cy="4836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50DC0B7-9FFF-6CC4-756A-82B6BB50A740}"/>
              </a:ext>
            </a:extLst>
          </p:cNvPr>
          <p:cNvSpPr txBox="1"/>
          <p:nvPr/>
        </p:nvSpPr>
        <p:spPr>
          <a:xfrm>
            <a:off x="1631504" y="338402"/>
            <a:ext cx="9001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i="0" cap="all" dirty="0">
                <a:solidFill>
                  <a:srgbClr val="000000"/>
                </a:solidFill>
                <a:effectLst/>
                <a:latin typeface="Candara Light" panose="020E0502030303020204" pitchFamily="34" charset="0"/>
              </a:rPr>
              <a:t>Министерство науки и высшего образования Российской Федерации</a:t>
            </a:r>
            <a:br>
              <a:rPr lang="ru-RU" b="1" i="0" cap="all" dirty="0">
                <a:solidFill>
                  <a:srgbClr val="000000"/>
                </a:solidFill>
                <a:effectLst/>
                <a:latin typeface="Candara Light" panose="020E0502030303020204" pitchFamily="34" charset="0"/>
              </a:rPr>
            </a:br>
            <a:r>
              <a:rPr lang="ru-RU" b="1" i="0" cap="all" dirty="0">
                <a:solidFill>
                  <a:srgbClr val="000000"/>
                </a:solidFill>
                <a:effectLst/>
                <a:latin typeface="Candara Light" panose="020E0502030303020204" pitchFamily="34" charset="0"/>
              </a:rPr>
              <a:t>Таганрогский институт имени А. П. Чехова (филиал)  </a:t>
            </a:r>
            <a:br>
              <a:rPr lang="ru-RU" b="1" i="0" cap="all" dirty="0">
                <a:solidFill>
                  <a:srgbClr val="000000"/>
                </a:solidFill>
                <a:effectLst/>
                <a:latin typeface="Candara Light" panose="020E0502030303020204" pitchFamily="34" charset="0"/>
              </a:rPr>
            </a:br>
            <a:r>
              <a:rPr lang="ru-RU" b="1" i="0" cap="all" dirty="0">
                <a:solidFill>
                  <a:srgbClr val="000000"/>
                </a:solidFill>
                <a:effectLst/>
                <a:latin typeface="Candara Light" panose="020E0502030303020204" pitchFamily="34" charset="0"/>
              </a:rPr>
              <a:t>ФГБОУ ВО «Ростовский государственный экономический  университет (РИНХ)»</a:t>
            </a:r>
            <a:br>
              <a:rPr lang="ru-RU" b="1" i="0" cap="all" dirty="0">
                <a:solidFill>
                  <a:srgbClr val="000000"/>
                </a:solidFill>
                <a:effectLst/>
                <a:latin typeface="Candara Light" panose="020E0502030303020204" pitchFamily="34" charset="0"/>
              </a:rPr>
            </a:br>
            <a:endParaRPr lang="ru-RU" cap="all" dirty="0">
              <a:latin typeface="Candara Light" panose="020E0502030303020204" pitchFamily="34" charset="0"/>
            </a:endParaRPr>
          </a:p>
        </p:txBody>
      </p:sp>
      <p:pic>
        <p:nvPicPr>
          <p:cNvPr id="3" name="Picture 2" descr="logo2014">
            <a:extLst>
              <a:ext uri="{FF2B5EF4-FFF2-40B4-BE49-F238E27FC236}">
                <a16:creationId xmlns:a16="http://schemas.microsoft.com/office/drawing/2014/main" xmlns="" id="{46CECACA-AD0E-0477-1730-89040BE8C5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9336" y="96555"/>
            <a:ext cx="1532245" cy="1532245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17291A34-1E2D-F822-E427-223A7F9B9E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560496" y="-18061"/>
            <a:ext cx="1556792" cy="1556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18351956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86D8B59D-E87E-B4D4-644A-A7A093BFC0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5480" y="548680"/>
            <a:ext cx="9577064" cy="487362"/>
          </a:xfrm>
        </p:spPr>
        <p:txBody>
          <a:bodyPr/>
          <a:lstStyle/>
          <a:p>
            <a:r>
              <a:rPr lang="ru-RU" sz="2800" b="1" dirty="0">
                <a:solidFill>
                  <a:schemeClr val="tx1"/>
                </a:solidFill>
                <a:latin typeface="Candara Light" panose="020E0502030303020204" pitchFamily="34" charset="0"/>
                <a:ea typeface="+mj-ea"/>
                <a:cs typeface="Times New Roman" panose="02020603050405020304" pitchFamily="18" charset="0"/>
              </a:rPr>
              <a:t>Проведение фундаментальных, научно-исследовательских работ в рамках проектов РНФ, реализуемых на кафедре математики</a:t>
            </a:r>
            <a:br>
              <a:rPr lang="ru-RU" sz="2800" b="1" dirty="0">
                <a:solidFill>
                  <a:schemeClr val="tx1"/>
                </a:solidFill>
                <a:latin typeface="Candara Light" panose="020E0502030303020204" pitchFamily="34" charset="0"/>
                <a:ea typeface="+mj-ea"/>
                <a:cs typeface="Times New Roman" panose="02020603050405020304" pitchFamily="18" charset="0"/>
              </a:rPr>
            </a:br>
            <a:endParaRPr lang="ru-RU" sz="2800" dirty="0"/>
          </a:p>
        </p:txBody>
      </p:sp>
      <p:graphicFrame>
        <p:nvGraphicFramePr>
          <p:cNvPr id="6" name="Объект 3">
            <a:extLst>
              <a:ext uri="{FF2B5EF4-FFF2-40B4-BE49-F238E27FC236}">
                <a16:creationId xmlns:a16="http://schemas.microsoft.com/office/drawing/2014/main" xmlns="" id="{31A86C7E-87FC-1DB7-C936-E86DF888CE9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227920694"/>
              </p:ext>
            </p:extLst>
          </p:nvPr>
        </p:nvGraphicFramePr>
        <p:xfrm>
          <a:off x="692212" y="1268760"/>
          <a:ext cx="11023600" cy="1777856"/>
        </p:xfrm>
        <a:graphic>
          <a:graphicData uri="http://schemas.openxmlformats.org/drawingml/2006/table">
            <a:tbl>
              <a:tblPr/>
              <a:tblGrid>
                <a:gridCol w="2755900">
                  <a:extLst>
                    <a:ext uri="{9D8B030D-6E8A-4147-A177-3AD203B41FA5}">
                      <a16:colId xmlns:a16="http://schemas.microsoft.com/office/drawing/2014/main" xmlns="" val="3866005517"/>
                    </a:ext>
                  </a:extLst>
                </a:gridCol>
                <a:gridCol w="2755900">
                  <a:extLst>
                    <a:ext uri="{9D8B030D-6E8A-4147-A177-3AD203B41FA5}">
                      <a16:colId xmlns:a16="http://schemas.microsoft.com/office/drawing/2014/main" xmlns="" val="1580205642"/>
                    </a:ext>
                  </a:extLst>
                </a:gridCol>
                <a:gridCol w="2755900">
                  <a:extLst>
                    <a:ext uri="{9D8B030D-6E8A-4147-A177-3AD203B41FA5}">
                      <a16:colId xmlns:a16="http://schemas.microsoft.com/office/drawing/2014/main" xmlns="" val="2439392910"/>
                    </a:ext>
                  </a:extLst>
                </a:gridCol>
                <a:gridCol w="2755900">
                  <a:extLst>
                    <a:ext uri="{9D8B030D-6E8A-4147-A177-3AD203B41FA5}">
                      <a16:colId xmlns:a16="http://schemas.microsoft.com/office/drawing/2014/main" xmlns="" val="3488986593"/>
                    </a:ext>
                  </a:extLst>
                </a:gridCol>
              </a:tblGrid>
              <a:tr h="1774422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dirty="0">
                          <a:effectLst/>
                        </a:rPr>
                        <a:t>22-71-00015</a:t>
                      </a:r>
                    </a:p>
                  </a:txBody>
                  <a:tcPr marL="70977" marR="70977" marT="35488" marB="3548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dirty="0">
                          <a:effectLst/>
                        </a:rPr>
                        <a:t>Суперкомпьютерные технологии мониторинга и экологического проектирования состояния мелководных водоемов и морских систем с учетом разномасштабной турбулентности</a:t>
                      </a:r>
                    </a:p>
                  </a:txBody>
                  <a:tcPr marL="70977" marR="70977" marT="35488" marB="3548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dirty="0">
                          <a:effectLst/>
                        </a:rPr>
                        <a:t>Проценко С.В.</a:t>
                      </a:r>
                      <a:endParaRPr lang="ru-RU" sz="1400" dirty="0">
                        <a:effectLst/>
                      </a:endParaRPr>
                    </a:p>
                  </a:txBody>
                  <a:tcPr marL="70977" marR="70977" marT="35488" marB="3548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dirty="0">
                          <a:effectLst/>
                        </a:rPr>
                        <a:t>Конкурс 2022 года «Проведение инициативных исследований молодыми учеными» Президентской программы исследовательских проектов, реализуемых ведущими учеными, в том числе молодыми учеными</a:t>
                      </a:r>
                    </a:p>
                  </a:txBody>
                  <a:tcPr marL="70977" marR="70977" marT="35488" marB="3548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01600012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45102193-51DD-ADD3-29F3-D462842CC3C6}"/>
              </a:ext>
            </a:extLst>
          </p:cNvPr>
          <p:cNvSpPr txBox="1"/>
          <p:nvPr/>
        </p:nvSpPr>
        <p:spPr>
          <a:xfrm>
            <a:off x="692212" y="3072348"/>
            <a:ext cx="11023600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Перечень публикаций в отчетном периоде по результатам проекта</a:t>
            </a:r>
          </a:p>
          <a:p>
            <a:r>
              <a:rPr lang="ru-RU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1. А.И. </a:t>
            </a:r>
            <a:r>
              <a:rPr lang="ru-RU" sz="1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Сухинов</a:t>
            </a:r>
            <a:r>
              <a:rPr lang="ru-RU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, Е.А. Проценко, С.В. Проценко, (</a:t>
            </a:r>
            <a:r>
              <a:rPr lang="en-US" sz="1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Sukhinov</a:t>
            </a:r>
            <a:r>
              <a:rPr lang="en-US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 A. I., </a:t>
            </a:r>
            <a:r>
              <a:rPr lang="en-US" sz="1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Protsenko</a:t>
            </a:r>
            <a:r>
              <a:rPr lang="en-US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 E. A., </a:t>
            </a:r>
            <a:r>
              <a:rPr lang="en-US" sz="1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Protsenko</a:t>
            </a:r>
            <a:r>
              <a:rPr lang="en-US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 S. V.) 3D turbulent currents simulation in the coastal zone using the LES approach based on filtered ADCP data E3S Web of Conferences (2022 </a:t>
            </a:r>
            <a:r>
              <a:rPr lang="ru-RU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г.)  </a:t>
            </a:r>
            <a:r>
              <a:rPr lang="en-US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SCOPUS  </a:t>
            </a:r>
            <a:r>
              <a:rPr lang="ru-RU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РИНЦ</a:t>
            </a:r>
          </a:p>
          <a:p>
            <a:r>
              <a:rPr lang="ru-RU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2. Проценко С.В. (</a:t>
            </a:r>
            <a:r>
              <a:rPr lang="en-US" sz="1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Protsenko</a:t>
            </a:r>
            <a:r>
              <a:rPr lang="en-US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 S.V.) </a:t>
            </a:r>
            <a:r>
              <a:rPr lang="ru-RU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Феноменологический подход к моделированию характеристик сложных турбулентных течений </a:t>
            </a:r>
            <a:r>
              <a:rPr lang="en-US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Scientific center </a:t>
            </a:r>
            <a:r>
              <a:rPr lang="en-US" sz="1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LJournal</a:t>
            </a:r>
            <a:r>
              <a:rPr lang="en-US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 (2023 </a:t>
            </a:r>
            <a:r>
              <a:rPr lang="ru-RU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г.)  РИНЦ</a:t>
            </a:r>
          </a:p>
          <a:p>
            <a:r>
              <a:rPr lang="ru-RU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3. Проценко С. В. (</a:t>
            </a:r>
            <a:r>
              <a:rPr lang="en-US" sz="1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Protsenko</a:t>
            </a:r>
            <a:r>
              <a:rPr lang="en-US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 S. V.) 3D modeling of turbulent flows using LES and RANS approaches based on filtered expedition data Computational mathematics and information technologies (2022 </a:t>
            </a:r>
            <a:r>
              <a:rPr lang="ru-RU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г.)  РИНЦ</a:t>
            </a:r>
          </a:p>
          <a:p>
            <a:r>
              <a:rPr lang="ru-RU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4. А.И. </a:t>
            </a:r>
            <a:r>
              <a:rPr lang="ru-RU" sz="1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Сухинов</a:t>
            </a:r>
            <a:r>
              <a:rPr lang="ru-RU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, С.В. Проценко, Е.А. Проценко (</a:t>
            </a:r>
            <a:r>
              <a:rPr lang="en-US" sz="1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Sukhinov</a:t>
            </a:r>
            <a:r>
              <a:rPr lang="en-US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 A. I., </a:t>
            </a:r>
            <a:r>
              <a:rPr lang="en-US" sz="1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Protsenko</a:t>
            </a:r>
            <a:r>
              <a:rPr lang="en-US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 S. V., </a:t>
            </a:r>
            <a:r>
              <a:rPr lang="en-US" sz="1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Protsenko</a:t>
            </a:r>
            <a:r>
              <a:rPr lang="en-US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 E. A.) </a:t>
            </a:r>
            <a:r>
              <a:rPr lang="ru-RU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Численное моделирование трехмерных турбулентных течений на основе математической модели волновых процессов Вычислительная механика сплошных сред (2023 г.)  </a:t>
            </a:r>
            <a:r>
              <a:rPr lang="en-US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SCOPUS  RSCI  </a:t>
            </a:r>
            <a:r>
              <a:rPr lang="ru-RU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РИНЦ</a:t>
            </a:r>
          </a:p>
          <a:p>
            <a:r>
              <a:rPr lang="ru-RU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5. </a:t>
            </a:r>
            <a:r>
              <a:rPr lang="ru-RU" sz="1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Сухинов</a:t>
            </a:r>
            <a:r>
              <a:rPr lang="ru-RU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 А.И., Проценко С.В., Проценко Е.А. (</a:t>
            </a:r>
            <a:r>
              <a:rPr lang="en-US" sz="1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Sukhinov</a:t>
            </a:r>
            <a:r>
              <a:rPr lang="en-US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 A. I., </a:t>
            </a:r>
            <a:r>
              <a:rPr lang="en-US" sz="1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Protsenko</a:t>
            </a:r>
            <a:r>
              <a:rPr lang="en-US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 S. V., </a:t>
            </a:r>
            <a:r>
              <a:rPr lang="en-US" sz="1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Protsenko</a:t>
            </a:r>
            <a:r>
              <a:rPr lang="en-US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 E. A.) </a:t>
            </a:r>
            <a:r>
              <a:rPr lang="ru-RU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Фильтрация натурных данных для численного моделирования трехмерных турбулентных течений с применением подхода </a:t>
            </a:r>
            <a:r>
              <a:rPr lang="en-US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LES Bulletin of the South Ural State University Ser. Mathematics. Mechanics. Physics (2022 </a:t>
            </a:r>
            <a:r>
              <a:rPr lang="ru-RU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г.)  </a:t>
            </a:r>
            <a:r>
              <a:rPr lang="en-US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RSCI  </a:t>
            </a:r>
            <a:r>
              <a:rPr lang="ru-RU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РИНЦ</a:t>
            </a:r>
          </a:p>
          <a:p>
            <a:r>
              <a:rPr lang="ru-RU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6. Проценко С. В. (</a:t>
            </a:r>
            <a:r>
              <a:rPr lang="en-US" sz="1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Protsenko</a:t>
            </a:r>
            <a:r>
              <a:rPr lang="en-US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 S.V.) </a:t>
            </a:r>
            <a:r>
              <a:rPr lang="ru-RU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Моделирование турбулентного перемешивания в прибрежных системах с применением подхода </a:t>
            </a:r>
            <a:r>
              <a:rPr lang="en-US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LES </a:t>
            </a:r>
            <a:r>
              <a:rPr lang="ru-RU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на основе фильтрации натурных данных экспедиции Динамические системы и компьютерные науки: теория и приложения (</a:t>
            </a:r>
            <a:r>
              <a:rPr lang="en-US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DYSC 2022): </a:t>
            </a:r>
            <a:r>
              <a:rPr lang="ru-RU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материалы 4-й Международной конференции. Иркутск, 19–22 сентября 2022 г. / ФГБОУ ВО «ИГУ» [отв. ред. В. Г. Антоник]. – Иркутск: Издательство ИГУ, 2022 (2022 г.)  РИНЦ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154C686-5C8E-54F5-9C0A-1E08953EAE90}"/>
              </a:ext>
            </a:extLst>
          </p:cNvPr>
          <p:cNvSpPr txBox="1"/>
          <p:nvPr/>
        </p:nvSpPr>
        <p:spPr>
          <a:xfrm>
            <a:off x="141562" y="1266373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xmlns="" val="2762876165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86D8B59D-E87E-B4D4-644A-A7A093BFC0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5480" y="548680"/>
            <a:ext cx="9577064" cy="487362"/>
          </a:xfrm>
        </p:spPr>
        <p:txBody>
          <a:bodyPr/>
          <a:lstStyle/>
          <a:p>
            <a:r>
              <a:rPr lang="ru-RU" sz="2800" b="1" dirty="0">
                <a:solidFill>
                  <a:schemeClr val="tx1"/>
                </a:solidFill>
                <a:latin typeface="Candara Light" panose="020E0502030303020204" pitchFamily="34" charset="0"/>
                <a:ea typeface="+mj-ea"/>
                <a:cs typeface="Times New Roman" panose="02020603050405020304" pitchFamily="18" charset="0"/>
              </a:rPr>
              <a:t>Проведение фундаментальных, научно-исследовательских работ в рамках проектов РНФ, реализуемых на кафедре математики</a:t>
            </a:r>
            <a:br>
              <a:rPr lang="ru-RU" sz="2800" b="1" dirty="0">
                <a:solidFill>
                  <a:schemeClr val="tx1"/>
                </a:solidFill>
                <a:latin typeface="Candara Light" panose="020E0502030303020204" pitchFamily="34" charset="0"/>
                <a:ea typeface="+mj-ea"/>
                <a:cs typeface="Times New Roman" panose="02020603050405020304" pitchFamily="18" charset="0"/>
              </a:rPr>
            </a:br>
            <a:endParaRPr lang="ru-RU" sz="2800" dirty="0"/>
          </a:p>
        </p:txBody>
      </p:sp>
      <p:graphicFrame>
        <p:nvGraphicFramePr>
          <p:cNvPr id="6" name="Объект 3">
            <a:extLst>
              <a:ext uri="{FF2B5EF4-FFF2-40B4-BE49-F238E27FC236}">
                <a16:creationId xmlns:a16="http://schemas.microsoft.com/office/drawing/2014/main" xmlns="" id="{31A86C7E-87FC-1DB7-C936-E86DF888CE9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92212" y="1268760"/>
          <a:ext cx="11023600" cy="1777856"/>
        </p:xfrm>
        <a:graphic>
          <a:graphicData uri="http://schemas.openxmlformats.org/drawingml/2006/table">
            <a:tbl>
              <a:tblPr/>
              <a:tblGrid>
                <a:gridCol w="2755900">
                  <a:extLst>
                    <a:ext uri="{9D8B030D-6E8A-4147-A177-3AD203B41FA5}">
                      <a16:colId xmlns:a16="http://schemas.microsoft.com/office/drawing/2014/main" xmlns="" val="3866005517"/>
                    </a:ext>
                  </a:extLst>
                </a:gridCol>
                <a:gridCol w="2755900">
                  <a:extLst>
                    <a:ext uri="{9D8B030D-6E8A-4147-A177-3AD203B41FA5}">
                      <a16:colId xmlns:a16="http://schemas.microsoft.com/office/drawing/2014/main" xmlns="" val="1580205642"/>
                    </a:ext>
                  </a:extLst>
                </a:gridCol>
                <a:gridCol w="2755900">
                  <a:extLst>
                    <a:ext uri="{9D8B030D-6E8A-4147-A177-3AD203B41FA5}">
                      <a16:colId xmlns:a16="http://schemas.microsoft.com/office/drawing/2014/main" xmlns="" val="2439392910"/>
                    </a:ext>
                  </a:extLst>
                </a:gridCol>
                <a:gridCol w="2755900">
                  <a:extLst>
                    <a:ext uri="{9D8B030D-6E8A-4147-A177-3AD203B41FA5}">
                      <a16:colId xmlns:a16="http://schemas.microsoft.com/office/drawing/2014/main" xmlns="" val="3488986593"/>
                    </a:ext>
                  </a:extLst>
                </a:gridCol>
              </a:tblGrid>
              <a:tr h="1774422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dirty="0">
                          <a:effectLst/>
                        </a:rPr>
                        <a:t>22-71-00015</a:t>
                      </a:r>
                    </a:p>
                  </a:txBody>
                  <a:tcPr marL="70977" marR="70977" marT="35488" marB="3548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dirty="0">
                          <a:effectLst/>
                        </a:rPr>
                        <a:t>Суперкомпьютерные технологии мониторинга и экологического проектирования состояния мелководных водоемов и морских систем с учетом разномасштабной турбулентности</a:t>
                      </a:r>
                    </a:p>
                  </a:txBody>
                  <a:tcPr marL="70977" marR="70977" marT="35488" marB="3548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dirty="0">
                          <a:effectLst/>
                        </a:rPr>
                        <a:t>Проценко С.В.</a:t>
                      </a:r>
                      <a:endParaRPr lang="ru-RU" sz="1400" dirty="0">
                        <a:effectLst/>
                      </a:endParaRPr>
                    </a:p>
                  </a:txBody>
                  <a:tcPr marL="70977" marR="70977" marT="35488" marB="3548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dirty="0">
                          <a:effectLst/>
                        </a:rPr>
                        <a:t>Конкурс 2022 года «Проведение инициативных исследований молодыми учеными» Президентской программы исследовательских проектов, реализуемых ведущими учеными, в том числе молодыми учеными</a:t>
                      </a:r>
                    </a:p>
                  </a:txBody>
                  <a:tcPr marL="70977" marR="70977" marT="35488" marB="3548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01600012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45102193-51DD-ADD3-29F3-D462842CC3C6}"/>
              </a:ext>
            </a:extLst>
          </p:cNvPr>
          <p:cNvSpPr txBox="1"/>
          <p:nvPr/>
        </p:nvSpPr>
        <p:spPr>
          <a:xfrm>
            <a:off x="692212" y="3072348"/>
            <a:ext cx="11023600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Информация о представлении достигнутых научных результатов на научных мероприятиях</a:t>
            </a:r>
          </a:p>
          <a:p>
            <a:pPr algn="just"/>
            <a:r>
              <a:rPr lang="ru-RU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1. 4-я Международная конференция «Динамические системы и компьютерные науки: теория и приложения» (</a:t>
            </a:r>
            <a:r>
              <a:rPr lang="en-US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DYSC 2022) 19-23 </a:t>
            </a:r>
            <a:r>
              <a:rPr lang="ru-RU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сентября 2022, Иркутск, Россия  (онлайн доклад  "Моделирование турбулентного перемешивания в прибрежных системах с применением подхода </a:t>
            </a:r>
            <a:r>
              <a:rPr lang="en-US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LES </a:t>
            </a:r>
            <a:r>
              <a:rPr lang="ru-RU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на основе фильтрации натурных данных экспедиции") </a:t>
            </a:r>
            <a:r>
              <a:rPr lang="en-US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http://math.isu.ru/ru/conference/2022/Doc/DYSC2022-programm.pdf</a:t>
            </a:r>
          </a:p>
          <a:p>
            <a:pPr algn="just"/>
            <a:r>
              <a:rPr lang="en-US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2. Quasilinear Equations, Inverse Problems and Their Applications (QIPA 2022), 22-26 August, 2022, Educational </a:t>
            </a:r>
            <a:r>
              <a:rPr lang="ru-RU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С</a:t>
            </a:r>
            <a:r>
              <a:rPr lang="en-US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enter "Sirius" (</a:t>
            </a:r>
            <a:r>
              <a:rPr lang="ru-RU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выступление </a:t>
            </a:r>
            <a:r>
              <a:rPr lang="en-US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c </a:t>
            </a:r>
            <a:r>
              <a:rPr lang="ru-RU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докладом "</a:t>
            </a:r>
            <a:r>
              <a:rPr lang="en-US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Phenomenological approach to modeling the characteristics of complex turbulent flows and vertical turbulent exchange"). https://qipa2022.mipt.ru/program</a:t>
            </a:r>
          </a:p>
          <a:p>
            <a:pPr algn="just"/>
            <a:r>
              <a:rPr lang="en-US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3. III international scientific and practical conference «New generation: achievements and results of young scientists in implementation of scientific research», Samara, January 5, 2023. (</a:t>
            </a:r>
            <a:r>
              <a:rPr lang="ru-RU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онлайн доклад  «Феноменологический подход к моделированию характеристик сложных турбулентных течений»). </a:t>
            </a:r>
          </a:p>
          <a:p>
            <a:pPr algn="just"/>
            <a:r>
              <a:rPr lang="ru-RU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4. 7</a:t>
            </a:r>
            <a:r>
              <a:rPr lang="en-US" sz="1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th</a:t>
            </a:r>
            <a:r>
              <a:rPr lang="en-US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 international conference on stochastic methods (ICSM-7), village of </a:t>
            </a:r>
            <a:r>
              <a:rPr lang="en-US" sz="1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Divnomorskoe</a:t>
            </a:r>
            <a:r>
              <a:rPr lang="en-US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, town of </a:t>
            </a:r>
            <a:r>
              <a:rPr lang="en-US" sz="1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Gelendzhik</a:t>
            </a:r>
            <a:r>
              <a:rPr lang="en-US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, Russia, June 02-09, 2022 (</a:t>
            </a:r>
            <a:r>
              <a:rPr lang="ru-RU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онлайн доклад «</a:t>
            </a:r>
            <a:r>
              <a:rPr lang="en-US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Building of turbulent exchange model for coastal systems on the basis of expedition data statistical analysis»).</a:t>
            </a:r>
          </a:p>
          <a:p>
            <a:pPr algn="just"/>
            <a:r>
              <a:rPr lang="en-US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5. </a:t>
            </a:r>
            <a:r>
              <a:rPr lang="ru-RU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Международная научная конференция "Актуальные проблемы прикладной математики, информатики и механики", Воронеж, 12–14 декабря 2022 г. (выступление </a:t>
            </a:r>
            <a:r>
              <a:rPr lang="en-US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c </a:t>
            </a:r>
            <a:r>
              <a:rPr lang="ru-RU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докладом «</a:t>
            </a:r>
            <a:r>
              <a:rPr lang="en-US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Modeling effects of 3D turbulent currents with regular waves using the LES approach based on filtered ADCP data»). </a:t>
            </a:r>
          </a:p>
          <a:p>
            <a:pPr algn="just"/>
            <a:r>
              <a:rPr lang="en-US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6. 17th International Scientific Conference on Parallel Computational Technologies (PCT’2023), St. Petersburg, Russia, March 28-30, 2023 (</a:t>
            </a:r>
            <a:r>
              <a:rPr lang="ru-RU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выступление </a:t>
            </a:r>
            <a:r>
              <a:rPr lang="en-US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c </a:t>
            </a:r>
            <a:r>
              <a:rPr lang="ru-RU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докладом "</a:t>
            </a:r>
            <a:r>
              <a:rPr lang="en-US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Three-dimensional hydrodynamics mathematical model's numerical implementation taking into account the features of vertical turbulent exchange") https://agora.guru.ru/display.php?conf=pavt2023&amp;page=program&amp;PHPSESSID=rrra183hu736gt838fn7cnrb90</a:t>
            </a:r>
            <a:endParaRPr lang="ru-RU" sz="1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57F1E53-46D6-B553-DD6C-1BF0A66C290B}"/>
              </a:ext>
            </a:extLst>
          </p:cNvPr>
          <p:cNvSpPr txBox="1"/>
          <p:nvPr/>
        </p:nvSpPr>
        <p:spPr>
          <a:xfrm>
            <a:off x="141562" y="1266373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xmlns="" val="1245467221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86D8B59D-E87E-B4D4-644A-A7A093BFC0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5480" y="548680"/>
            <a:ext cx="9577064" cy="487362"/>
          </a:xfrm>
        </p:spPr>
        <p:txBody>
          <a:bodyPr/>
          <a:lstStyle/>
          <a:p>
            <a:r>
              <a:rPr lang="ru-RU" sz="2800" b="1" dirty="0">
                <a:solidFill>
                  <a:schemeClr val="tx1"/>
                </a:solidFill>
                <a:latin typeface="Candara Light" panose="020E0502030303020204" pitchFamily="34" charset="0"/>
                <a:ea typeface="+mj-ea"/>
                <a:cs typeface="Times New Roman" panose="02020603050405020304" pitchFamily="18" charset="0"/>
              </a:rPr>
              <a:t>Проведение фундаментальных, научно-исследовательских работ в рамках проектов РНФ, реализуемых на кафедре математики</a:t>
            </a:r>
            <a:br>
              <a:rPr lang="ru-RU" sz="2800" b="1" dirty="0">
                <a:solidFill>
                  <a:schemeClr val="tx1"/>
                </a:solidFill>
                <a:latin typeface="Candara Light" panose="020E0502030303020204" pitchFamily="34" charset="0"/>
                <a:ea typeface="+mj-ea"/>
                <a:cs typeface="Times New Roman" panose="02020603050405020304" pitchFamily="18" charset="0"/>
              </a:rPr>
            </a:br>
            <a:endParaRPr lang="ru-RU" sz="28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45102193-51DD-ADD3-29F3-D462842CC3C6}"/>
              </a:ext>
            </a:extLst>
          </p:cNvPr>
          <p:cNvSpPr txBox="1"/>
          <p:nvPr/>
        </p:nvSpPr>
        <p:spPr>
          <a:xfrm>
            <a:off x="692212" y="3072348"/>
            <a:ext cx="11023600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Перечень публикаций в отчетном периоде по результатам проекта</a:t>
            </a:r>
          </a:p>
          <a:p>
            <a:pPr algn="ctr"/>
            <a:endParaRPr lang="ru-RU" sz="16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/>
            <a:r>
              <a:rPr lang="ru-RU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1. Проценко Е.А., Панасенко Н.Д., </a:t>
            </a:r>
            <a:r>
              <a:rPr lang="ru-RU" sz="1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Стражко</a:t>
            </a:r>
            <a:r>
              <a:rPr lang="ru-RU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 А.В. Моделирование пространственно-трехмерных волновых процессов в мелководных водоемах с учетом особенностей вертикального турбулентного обмена. </a:t>
            </a:r>
            <a:r>
              <a:rPr lang="en-US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Computational Mathematics and Information Technologies. 2023;7(1):34-40. https://doi.org/10.23947/2587-8999-2023-6-1-34-40</a:t>
            </a:r>
          </a:p>
          <a:p>
            <a:pPr algn="just"/>
            <a:r>
              <a:rPr lang="ru-RU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2. </a:t>
            </a:r>
            <a:r>
              <a:rPr lang="en-US" sz="1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Protsenko</a:t>
            </a:r>
            <a:r>
              <a:rPr lang="en-US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 E.A., </a:t>
            </a:r>
            <a:r>
              <a:rPr lang="en-US" sz="1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Panasenko</a:t>
            </a:r>
            <a:r>
              <a:rPr lang="en-US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 N.D., </a:t>
            </a:r>
            <a:r>
              <a:rPr lang="en-US" sz="1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Strazhko</a:t>
            </a:r>
            <a:r>
              <a:rPr lang="en-US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 A.V. Original article Spatial-three-dimensional wave processes’ modeling in shallow water bodies taking into account the vertical turbulent exchange features. Computational Mathematics and Information Technologies. 2023;7(1):34-40.</a:t>
            </a:r>
          </a:p>
          <a:p>
            <a:pPr algn="just"/>
            <a:r>
              <a:rPr lang="ru-RU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3</a:t>
            </a:r>
            <a:r>
              <a:rPr lang="en-US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n-US" sz="1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Protsenko</a:t>
            </a:r>
            <a:r>
              <a:rPr lang="en-US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 E.A., </a:t>
            </a:r>
            <a:r>
              <a:rPr lang="en-US" sz="1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Sukhinov</a:t>
            </a:r>
            <a:r>
              <a:rPr lang="en-US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 A.I., </a:t>
            </a:r>
            <a:r>
              <a:rPr lang="en-US" sz="1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Protsenko</a:t>
            </a:r>
            <a:r>
              <a:rPr lang="en-US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 S.V. Three-dimensional hydrodynamics mathematical model's numerical implementation taking into account the features of vertical turbulent exchange // Communications in Computer and Information Science, Springer</a:t>
            </a:r>
            <a:r>
              <a:rPr lang="ru-RU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Scopus </a:t>
            </a:r>
            <a:r>
              <a:rPr lang="ru-RU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и </a:t>
            </a:r>
            <a:r>
              <a:rPr lang="en-US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Web of Science</a:t>
            </a:r>
          </a:p>
          <a:p>
            <a:pPr algn="just"/>
            <a:r>
              <a:rPr lang="ru-RU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4</a:t>
            </a:r>
            <a:r>
              <a:rPr lang="en-US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n-US" sz="1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Protsenko</a:t>
            </a:r>
            <a:r>
              <a:rPr lang="en-US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 E. A., </a:t>
            </a:r>
            <a:r>
              <a:rPr lang="en-US" sz="1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Sukhinov</a:t>
            </a:r>
            <a:r>
              <a:rPr lang="en-US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 A. I., </a:t>
            </a:r>
            <a:r>
              <a:rPr lang="en-US" sz="1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Protsenko</a:t>
            </a:r>
            <a:r>
              <a:rPr lang="en-US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 S. V. Predictive modeling of wave hydrodynamics and relief formation in the presence of multi-scale turbulent exchange // E3S Web of Conferences 376, 01082 (2023).</a:t>
            </a:r>
            <a:r>
              <a:rPr lang="ru-RU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Scopus</a:t>
            </a:r>
          </a:p>
          <a:p>
            <a:pPr algn="just"/>
            <a:r>
              <a:rPr lang="ru-RU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5. Головченко М.М., </a:t>
            </a:r>
            <a:r>
              <a:rPr lang="ru-RU" sz="1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Стражко</a:t>
            </a:r>
            <a:r>
              <a:rPr lang="ru-RU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 А.В. Вертикальная структура процессов турбулентного перемешивания в водоемах // Труды международной научной конференции студентов, аспирантов и молодых ученых «ПЕРСПЕКТИВА-2023» 21-24 апреля 2023, п. Эльбрус (Кабардино-Балкария) РИНЦ</a:t>
            </a: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xmlns="" id="{D4E02E8C-FE8E-43C5-8361-EE0740248C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184677320"/>
              </p:ext>
            </p:extLst>
          </p:nvPr>
        </p:nvGraphicFramePr>
        <p:xfrm>
          <a:off x="584200" y="1340768"/>
          <a:ext cx="11023600" cy="1564496"/>
        </p:xfrm>
        <a:graphic>
          <a:graphicData uri="http://schemas.openxmlformats.org/drawingml/2006/table">
            <a:tbl>
              <a:tblPr/>
              <a:tblGrid>
                <a:gridCol w="2755900">
                  <a:extLst>
                    <a:ext uri="{9D8B030D-6E8A-4147-A177-3AD203B41FA5}">
                      <a16:colId xmlns:a16="http://schemas.microsoft.com/office/drawing/2014/main" xmlns="" val="2957351815"/>
                    </a:ext>
                  </a:extLst>
                </a:gridCol>
                <a:gridCol w="2755900">
                  <a:extLst>
                    <a:ext uri="{9D8B030D-6E8A-4147-A177-3AD203B41FA5}">
                      <a16:colId xmlns:a16="http://schemas.microsoft.com/office/drawing/2014/main" xmlns="" val="3891017905"/>
                    </a:ext>
                  </a:extLst>
                </a:gridCol>
                <a:gridCol w="2755900">
                  <a:extLst>
                    <a:ext uri="{9D8B030D-6E8A-4147-A177-3AD203B41FA5}">
                      <a16:colId xmlns:a16="http://schemas.microsoft.com/office/drawing/2014/main" xmlns="" val="1522833187"/>
                    </a:ext>
                  </a:extLst>
                </a:gridCol>
                <a:gridCol w="2755900">
                  <a:extLst>
                    <a:ext uri="{9D8B030D-6E8A-4147-A177-3AD203B41FA5}">
                      <a16:colId xmlns:a16="http://schemas.microsoft.com/office/drawing/2014/main" xmlns="" val="2106281953"/>
                    </a:ext>
                  </a:extLst>
                </a:gridCol>
              </a:tblGrid>
              <a:tr h="1561492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dirty="0">
                          <a:effectLst/>
                        </a:rPr>
                        <a:t>23-21-00210</a:t>
                      </a:r>
                    </a:p>
                  </a:txBody>
                  <a:tcPr marL="70977" marR="70977" marT="35488" marB="3548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dirty="0">
                          <a:effectLst/>
                        </a:rPr>
                        <a:t>Математическое моделирование разномасштабной турбулентности в мелководных водоемах при наличии пространственно-трехмерных волновых процессов</a:t>
                      </a:r>
                    </a:p>
                  </a:txBody>
                  <a:tcPr marL="70977" marR="70977" marT="35488" marB="3548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dirty="0">
                          <a:effectLst/>
                        </a:rPr>
                        <a:t>Проценко Е.А.</a:t>
                      </a:r>
                      <a:endParaRPr lang="ru-RU" sz="1400" dirty="0">
                        <a:effectLst/>
                      </a:endParaRPr>
                    </a:p>
                  </a:txBody>
                  <a:tcPr marL="70977" marR="70977" marT="35488" marB="3548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dirty="0">
                          <a:effectLst/>
                        </a:rPr>
                        <a:t>Конкурс 2022 года «Проведение фундаментальных научных исследований и поисковых научных исследований малыми отдельными научными группами»</a:t>
                      </a:r>
                    </a:p>
                  </a:txBody>
                  <a:tcPr marL="70977" marR="70977" marT="35488" marB="3548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02718455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5F45CB4-E35A-D1FD-08A4-6D608D619B5C}"/>
              </a:ext>
            </a:extLst>
          </p:cNvPr>
          <p:cNvSpPr txBox="1"/>
          <p:nvPr/>
        </p:nvSpPr>
        <p:spPr>
          <a:xfrm>
            <a:off x="141562" y="1266373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xmlns="" val="1911113841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86D8B59D-E87E-B4D4-644A-A7A093BFC0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5480" y="548680"/>
            <a:ext cx="9577064" cy="487362"/>
          </a:xfrm>
        </p:spPr>
        <p:txBody>
          <a:bodyPr/>
          <a:lstStyle/>
          <a:p>
            <a:r>
              <a:rPr lang="ru-RU" sz="2800" b="1" dirty="0">
                <a:solidFill>
                  <a:schemeClr val="tx1"/>
                </a:solidFill>
                <a:latin typeface="Candara Light" panose="020E0502030303020204" pitchFamily="34" charset="0"/>
                <a:ea typeface="+mj-ea"/>
                <a:cs typeface="Times New Roman" panose="02020603050405020304" pitchFamily="18" charset="0"/>
              </a:rPr>
              <a:t>Проведение фундаментальных, научно-исследовательских работ в рамках проектов РНФ, реализуемых на кафедре математики</a:t>
            </a:r>
            <a:br>
              <a:rPr lang="ru-RU" sz="2800" b="1" dirty="0">
                <a:solidFill>
                  <a:schemeClr val="tx1"/>
                </a:solidFill>
                <a:latin typeface="Candara Light" panose="020E0502030303020204" pitchFamily="34" charset="0"/>
                <a:ea typeface="+mj-ea"/>
                <a:cs typeface="Times New Roman" panose="02020603050405020304" pitchFamily="18" charset="0"/>
              </a:rPr>
            </a:br>
            <a:endParaRPr lang="ru-RU" sz="28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45102193-51DD-ADD3-29F3-D462842CC3C6}"/>
              </a:ext>
            </a:extLst>
          </p:cNvPr>
          <p:cNvSpPr txBox="1"/>
          <p:nvPr/>
        </p:nvSpPr>
        <p:spPr>
          <a:xfrm>
            <a:off x="692212" y="3072348"/>
            <a:ext cx="11023600" cy="33855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Информация о представлении достигнутых научных результатов на научных мероприятиях</a:t>
            </a:r>
          </a:p>
          <a:p>
            <a:pPr algn="ctr"/>
            <a:endParaRPr lang="ru-RU" sz="16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/>
            <a:r>
              <a:rPr lang="ru-RU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1. </a:t>
            </a:r>
            <a:r>
              <a:rPr lang="en-US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Fundamental and Applied Scientific Research in the Development of Agriculture in the Far East (AFE-2022)</a:t>
            </a:r>
            <a:r>
              <a:rPr lang="ru-RU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, Дальневосточный государственный аграрный университет</a:t>
            </a:r>
            <a:r>
              <a:rPr lang="en-US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ru-RU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Россия,</a:t>
            </a:r>
            <a:r>
              <a:rPr lang="en-US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 25-28</a:t>
            </a:r>
            <a:r>
              <a:rPr lang="ru-RU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 января, 2023 (выступление </a:t>
            </a:r>
            <a:r>
              <a:rPr lang="en-US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c </a:t>
            </a:r>
            <a:r>
              <a:rPr lang="ru-RU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докладом «</a:t>
            </a:r>
            <a:r>
              <a:rPr lang="en-US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Wind Wave Dynamics’ Analysis Based on 3D Wave Hydrodynamics and SWAN Models</a:t>
            </a:r>
          </a:p>
          <a:p>
            <a:pPr algn="just"/>
            <a:r>
              <a:rPr lang="en-US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Using Remote Sensing Data»)</a:t>
            </a:r>
          </a:p>
          <a:p>
            <a:pPr algn="just"/>
            <a:r>
              <a:rPr lang="ru-RU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2. «Параллельные вычислительные технологии (</a:t>
            </a:r>
            <a:r>
              <a:rPr lang="ru-RU" sz="1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ПаВТ</a:t>
            </a:r>
            <a:r>
              <a:rPr lang="ru-RU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) 2023» 28-30 марта 2023 г., г. Санкт-Петербург, Университет ИТМО </a:t>
            </a:r>
            <a:r>
              <a:rPr lang="en-US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(</a:t>
            </a:r>
            <a:r>
              <a:rPr lang="ru-RU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выступление </a:t>
            </a:r>
            <a:r>
              <a:rPr lang="en-US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c </a:t>
            </a:r>
            <a:r>
              <a:rPr lang="ru-RU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докладом «</a:t>
            </a:r>
            <a:r>
              <a:rPr lang="en-US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Three-dimensional hydrodynamics mathematical model's numerical implementation taking into account the features of vertical turbulent exchange</a:t>
            </a:r>
            <a:r>
              <a:rPr lang="ru-RU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»</a:t>
            </a:r>
            <a:r>
              <a:rPr lang="en-US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)</a:t>
            </a:r>
            <a:endParaRPr lang="ru-RU" sz="1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/>
            <a:r>
              <a:rPr lang="ru-RU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3. Международная научная конференция студентов, аспирантов и молодых ученых «ПЕРСПЕКТИВА-2023» 21-24 апреля 2023, п. Эльбрус (Кабардино-Балкария) </a:t>
            </a:r>
            <a:r>
              <a:rPr lang="en-US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(</a:t>
            </a:r>
            <a:r>
              <a:rPr lang="ru-RU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выступление </a:t>
            </a:r>
            <a:r>
              <a:rPr lang="en-US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c </a:t>
            </a:r>
            <a:r>
              <a:rPr lang="ru-RU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докладом «Вертикальная структура процессов турбулентного перемешивания в водоемах»</a:t>
            </a:r>
            <a:r>
              <a:rPr lang="en-US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)</a:t>
            </a:r>
            <a:endParaRPr lang="ru-RU" sz="1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/>
            <a:r>
              <a:rPr lang="ru-RU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4. </a:t>
            </a:r>
            <a:r>
              <a:rPr lang="en-US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ERSME – 2023, Scientific and Practical Conference</a:t>
            </a:r>
            <a:r>
              <a:rPr lang="ru-RU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n-US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Rostov-on-Don, Russia, March 1-3, 2023</a:t>
            </a:r>
            <a:r>
              <a:rPr lang="ru-RU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(</a:t>
            </a:r>
            <a:r>
              <a:rPr lang="ru-RU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выступление </a:t>
            </a:r>
            <a:r>
              <a:rPr lang="en-US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c </a:t>
            </a:r>
            <a:r>
              <a:rPr lang="ru-RU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докладом  «</a:t>
            </a:r>
            <a:r>
              <a:rPr lang="en-US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Predictive modeling of wave hydrodynamics and relief formation in the presence of multi-scale turbulent exchange</a:t>
            </a:r>
            <a:r>
              <a:rPr lang="ru-RU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»)</a:t>
            </a:r>
          </a:p>
          <a:p>
            <a:pPr algn="just"/>
            <a:endParaRPr lang="ru-RU" sz="1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/>
            <a:endParaRPr lang="ru-RU" sz="1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xmlns="" id="{D4E02E8C-FE8E-43C5-8361-EE0740248CFA}"/>
              </a:ext>
            </a:extLst>
          </p:cNvPr>
          <p:cNvGraphicFramePr>
            <a:graphicFrameLocks noGrp="1"/>
          </p:cNvGraphicFramePr>
          <p:nvPr/>
        </p:nvGraphicFramePr>
        <p:xfrm>
          <a:off x="584200" y="1340768"/>
          <a:ext cx="11023600" cy="1564496"/>
        </p:xfrm>
        <a:graphic>
          <a:graphicData uri="http://schemas.openxmlformats.org/drawingml/2006/table">
            <a:tbl>
              <a:tblPr/>
              <a:tblGrid>
                <a:gridCol w="2755900">
                  <a:extLst>
                    <a:ext uri="{9D8B030D-6E8A-4147-A177-3AD203B41FA5}">
                      <a16:colId xmlns:a16="http://schemas.microsoft.com/office/drawing/2014/main" xmlns="" val="2957351815"/>
                    </a:ext>
                  </a:extLst>
                </a:gridCol>
                <a:gridCol w="2755900">
                  <a:extLst>
                    <a:ext uri="{9D8B030D-6E8A-4147-A177-3AD203B41FA5}">
                      <a16:colId xmlns:a16="http://schemas.microsoft.com/office/drawing/2014/main" xmlns="" val="3891017905"/>
                    </a:ext>
                  </a:extLst>
                </a:gridCol>
                <a:gridCol w="2755900">
                  <a:extLst>
                    <a:ext uri="{9D8B030D-6E8A-4147-A177-3AD203B41FA5}">
                      <a16:colId xmlns:a16="http://schemas.microsoft.com/office/drawing/2014/main" xmlns="" val="1522833187"/>
                    </a:ext>
                  </a:extLst>
                </a:gridCol>
                <a:gridCol w="2755900">
                  <a:extLst>
                    <a:ext uri="{9D8B030D-6E8A-4147-A177-3AD203B41FA5}">
                      <a16:colId xmlns:a16="http://schemas.microsoft.com/office/drawing/2014/main" xmlns="" val="2106281953"/>
                    </a:ext>
                  </a:extLst>
                </a:gridCol>
              </a:tblGrid>
              <a:tr h="1561492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dirty="0">
                          <a:effectLst/>
                        </a:rPr>
                        <a:t>23-21-00210</a:t>
                      </a:r>
                    </a:p>
                  </a:txBody>
                  <a:tcPr marL="70977" marR="70977" marT="35488" marB="3548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dirty="0">
                          <a:effectLst/>
                        </a:rPr>
                        <a:t>Математическое моделирование разномасштабной турбулентности в мелководных водоемах при наличии пространственно-трехмерных волновых процессов</a:t>
                      </a:r>
                    </a:p>
                  </a:txBody>
                  <a:tcPr marL="70977" marR="70977" marT="35488" marB="3548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dirty="0">
                          <a:effectLst/>
                        </a:rPr>
                        <a:t>Проценко Е.А.</a:t>
                      </a:r>
                      <a:endParaRPr lang="ru-RU" sz="1400" dirty="0">
                        <a:effectLst/>
                      </a:endParaRPr>
                    </a:p>
                  </a:txBody>
                  <a:tcPr marL="70977" marR="70977" marT="35488" marB="3548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dirty="0">
                          <a:effectLst/>
                        </a:rPr>
                        <a:t>Конкурс 2022 года «Проведение фундаментальных научных исследований и поисковых научных исследований малыми отдельными научными группами»</a:t>
                      </a:r>
                    </a:p>
                  </a:txBody>
                  <a:tcPr marL="70977" marR="70977" marT="35488" marB="3548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02718455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9409B8A-3122-E757-1600-1AE3936934EC}"/>
              </a:ext>
            </a:extLst>
          </p:cNvPr>
          <p:cNvSpPr txBox="1"/>
          <p:nvPr/>
        </p:nvSpPr>
        <p:spPr>
          <a:xfrm>
            <a:off x="141562" y="1266373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xmlns="" val="508833887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8593068-AAF6-9084-091A-C0773DA821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9456" y="476672"/>
            <a:ext cx="10729192" cy="487362"/>
          </a:xfrm>
        </p:spPr>
        <p:txBody>
          <a:bodyPr/>
          <a:lstStyle/>
          <a:p>
            <a:r>
              <a:rPr lang="ru-RU" sz="2800" b="1" dirty="0">
                <a:solidFill>
                  <a:schemeClr val="tx1"/>
                </a:solidFill>
                <a:latin typeface="Candara Light" panose="020E0502030303020204" pitchFamily="34" charset="0"/>
                <a:ea typeface="+mj-ea"/>
                <a:cs typeface="Times New Roman" panose="02020603050405020304" pitchFamily="18" charset="0"/>
              </a:rPr>
              <a:t>Участие в городских, региональных, всероссийских, международных семинарах, конференциях и форумах</a:t>
            </a:r>
            <a:br>
              <a:rPr lang="ru-RU" sz="2800" b="1" dirty="0">
                <a:solidFill>
                  <a:schemeClr val="tx1"/>
                </a:solidFill>
                <a:latin typeface="Candara Light" panose="020E0502030303020204" pitchFamily="34" charset="0"/>
                <a:ea typeface="+mj-ea"/>
                <a:cs typeface="Times New Roman" panose="02020603050405020304" pitchFamily="18" charset="0"/>
              </a:rPr>
            </a:br>
            <a:endParaRPr lang="ru-RU" sz="28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FE2B187-CE47-9AF6-33DA-8E6381A815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4468" y="1269010"/>
            <a:ext cx="8809884" cy="4648200"/>
          </a:xfrm>
        </p:spPr>
        <p:txBody>
          <a:bodyPr/>
          <a:lstStyle/>
          <a:p>
            <a:pPr marL="0" indent="0" algn="just">
              <a:buNone/>
            </a:pPr>
            <a:r>
              <a:rPr lang="ru-RU" sz="1600" dirty="0">
                <a:latin typeface="Calibri Light" pitchFamily="34" charset="0"/>
                <a:cs typeface="Calibri Light" pitchFamily="34" charset="0"/>
              </a:rPr>
              <a:t>1. </a:t>
            </a:r>
            <a:r>
              <a:rPr lang="en-US" sz="1600" dirty="0">
                <a:latin typeface="Calibri Light" pitchFamily="34" charset="0"/>
                <a:cs typeface="Calibri Light" pitchFamily="34" charset="0"/>
              </a:rPr>
              <a:t>Fundamental and Applied Scientific Research in the Development of Agriculture in the Far East (AFE-2022)</a:t>
            </a:r>
            <a:r>
              <a:rPr lang="ru-RU" sz="1600" dirty="0">
                <a:latin typeface="Calibri Light" pitchFamily="34" charset="0"/>
                <a:cs typeface="Calibri Light" pitchFamily="34" charset="0"/>
              </a:rPr>
              <a:t>, Дальневосточный государственный аграрный университет</a:t>
            </a:r>
            <a:r>
              <a:rPr lang="en-US" sz="1600" dirty="0">
                <a:latin typeface="Calibri Light" pitchFamily="34" charset="0"/>
                <a:cs typeface="Calibri Light" pitchFamily="34" charset="0"/>
              </a:rPr>
              <a:t>, </a:t>
            </a:r>
            <a:r>
              <a:rPr lang="ru-RU" sz="1600" dirty="0">
                <a:latin typeface="Calibri Light" pitchFamily="34" charset="0"/>
                <a:cs typeface="Calibri Light" pitchFamily="34" charset="0"/>
              </a:rPr>
              <a:t>Россия,</a:t>
            </a:r>
            <a:r>
              <a:rPr lang="en-US" sz="1600" dirty="0">
                <a:latin typeface="Calibri Light" pitchFamily="34" charset="0"/>
                <a:cs typeface="Calibri Light" pitchFamily="34" charset="0"/>
              </a:rPr>
              <a:t> 25-28</a:t>
            </a:r>
            <a:r>
              <a:rPr lang="ru-RU" sz="1600" dirty="0">
                <a:latin typeface="Calibri Light" pitchFamily="34" charset="0"/>
                <a:cs typeface="Calibri Light" pitchFamily="34" charset="0"/>
              </a:rPr>
              <a:t> января, 2023.</a:t>
            </a:r>
            <a:endParaRPr lang="en-US" sz="1600" dirty="0">
              <a:latin typeface="Calibri Light" pitchFamily="34" charset="0"/>
              <a:cs typeface="Calibri Light" pitchFamily="34" charset="0"/>
            </a:endParaRPr>
          </a:p>
          <a:p>
            <a:pPr marL="0" indent="0" algn="just">
              <a:buNone/>
            </a:pPr>
            <a:r>
              <a:rPr lang="ru-RU" sz="1600" dirty="0">
                <a:latin typeface="Calibri Light" pitchFamily="34" charset="0"/>
                <a:cs typeface="Calibri Light" pitchFamily="34" charset="0"/>
              </a:rPr>
              <a:t>2. «Параллельные вычислительные технологии (</a:t>
            </a:r>
            <a:r>
              <a:rPr lang="ru-RU" sz="1600" dirty="0" err="1">
                <a:latin typeface="Calibri Light" pitchFamily="34" charset="0"/>
                <a:cs typeface="Calibri Light" pitchFamily="34" charset="0"/>
              </a:rPr>
              <a:t>ПаВТ</a:t>
            </a:r>
            <a:r>
              <a:rPr lang="ru-RU" sz="1600" dirty="0">
                <a:latin typeface="Calibri Light" pitchFamily="34" charset="0"/>
                <a:cs typeface="Calibri Light" pitchFamily="34" charset="0"/>
              </a:rPr>
              <a:t>) 2023» 28-30 марта 2023 г., г. Санкт-Петербург, Университет ИТМО.</a:t>
            </a:r>
          </a:p>
          <a:p>
            <a:pPr marL="0" indent="0" algn="just">
              <a:buNone/>
            </a:pPr>
            <a:r>
              <a:rPr lang="ru-RU" sz="1600" dirty="0">
                <a:latin typeface="Calibri Light" pitchFamily="34" charset="0"/>
                <a:cs typeface="Calibri Light" pitchFamily="34" charset="0"/>
              </a:rPr>
              <a:t>3. Международная научная конференция студентов, аспирантов и молодых ученых «ПЕРСПЕКТИВА-2023» 21-24 апреля 2023, п. Эльбрус (Кабардино-Балкария).</a:t>
            </a:r>
          </a:p>
          <a:p>
            <a:pPr marL="0" indent="0" algn="just">
              <a:buNone/>
            </a:pPr>
            <a:r>
              <a:rPr lang="ru-RU" sz="1600" dirty="0">
                <a:latin typeface="Calibri Light" pitchFamily="34" charset="0"/>
                <a:cs typeface="Calibri Light" pitchFamily="34" charset="0"/>
              </a:rPr>
              <a:t>4. </a:t>
            </a:r>
            <a:r>
              <a:rPr lang="en-US" sz="1600" dirty="0">
                <a:latin typeface="Calibri Light" pitchFamily="34" charset="0"/>
                <a:cs typeface="Calibri Light" pitchFamily="34" charset="0"/>
              </a:rPr>
              <a:t>ERSME – 2023, Scientific and Practical Conference</a:t>
            </a:r>
            <a:r>
              <a:rPr lang="ru-RU" sz="1600" dirty="0">
                <a:latin typeface="Calibri Light" pitchFamily="34" charset="0"/>
                <a:cs typeface="Calibri Light" pitchFamily="34" charset="0"/>
              </a:rPr>
              <a:t>, </a:t>
            </a:r>
            <a:r>
              <a:rPr lang="en-US" sz="1600" dirty="0">
                <a:latin typeface="Calibri Light" pitchFamily="34" charset="0"/>
                <a:cs typeface="Calibri Light" pitchFamily="34" charset="0"/>
              </a:rPr>
              <a:t>Rostov-on-Don, Russia, March 1-3, 2023</a:t>
            </a:r>
            <a:r>
              <a:rPr lang="ru-RU" sz="1600" dirty="0">
                <a:latin typeface="Calibri Light" pitchFamily="34" charset="0"/>
                <a:cs typeface="Calibri Light" pitchFamily="34" charset="0"/>
              </a:rPr>
              <a:t>. </a:t>
            </a:r>
          </a:p>
          <a:p>
            <a:pPr marL="0" indent="0" algn="just">
              <a:buNone/>
            </a:pPr>
            <a:r>
              <a:rPr lang="ru-RU" sz="1600" dirty="0">
                <a:latin typeface="Calibri Light" pitchFamily="34" charset="0"/>
                <a:cs typeface="Calibri Light" pitchFamily="34" charset="0"/>
              </a:rPr>
              <a:t>5. 4-я Международная конференция «Динамические системы и компьютерные науки: теория и приложения» (</a:t>
            </a:r>
            <a:r>
              <a:rPr lang="en-US" sz="1600" dirty="0">
                <a:latin typeface="Calibri Light" pitchFamily="34" charset="0"/>
                <a:cs typeface="Calibri Light" pitchFamily="34" charset="0"/>
              </a:rPr>
              <a:t>DYSC 2022) 19-23 </a:t>
            </a:r>
            <a:r>
              <a:rPr lang="ru-RU" sz="1600" dirty="0">
                <a:latin typeface="Calibri Light" pitchFamily="34" charset="0"/>
                <a:cs typeface="Calibri Light" pitchFamily="34" charset="0"/>
              </a:rPr>
              <a:t>сентября 2022, Иркутск, Россия  </a:t>
            </a:r>
          </a:p>
          <a:p>
            <a:pPr marL="0" indent="0" algn="just">
              <a:buNone/>
            </a:pPr>
            <a:r>
              <a:rPr lang="ru-RU" sz="1600" dirty="0">
                <a:latin typeface="Calibri Light" pitchFamily="34" charset="0"/>
                <a:cs typeface="Calibri Light" pitchFamily="34" charset="0"/>
              </a:rPr>
              <a:t>6</a:t>
            </a:r>
            <a:r>
              <a:rPr lang="en-US" sz="1600" dirty="0">
                <a:latin typeface="Calibri Light" pitchFamily="34" charset="0"/>
                <a:cs typeface="Calibri Light" pitchFamily="34" charset="0"/>
              </a:rPr>
              <a:t>. Quasilinear Equations, Inverse Problems and Their Applications (QIPA 2022), 22-26 August, 2022, Educational </a:t>
            </a:r>
            <a:r>
              <a:rPr lang="ru-RU" sz="1600" dirty="0">
                <a:latin typeface="Calibri Light" pitchFamily="34" charset="0"/>
                <a:cs typeface="Calibri Light" pitchFamily="34" charset="0"/>
              </a:rPr>
              <a:t>С</a:t>
            </a:r>
            <a:r>
              <a:rPr lang="en-US" sz="1600" dirty="0">
                <a:latin typeface="Calibri Light" pitchFamily="34" charset="0"/>
                <a:cs typeface="Calibri Light" pitchFamily="34" charset="0"/>
              </a:rPr>
              <a:t>enter </a:t>
            </a:r>
            <a:r>
              <a:rPr lang="ru-RU" sz="1600" dirty="0">
                <a:latin typeface="Calibri Light" pitchFamily="34" charset="0"/>
                <a:cs typeface="Calibri Light" pitchFamily="34" charset="0"/>
              </a:rPr>
              <a:t>«</a:t>
            </a:r>
            <a:r>
              <a:rPr lang="en-US" sz="1600" dirty="0">
                <a:latin typeface="Calibri Light" pitchFamily="34" charset="0"/>
                <a:cs typeface="Calibri Light" pitchFamily="34" charset="0"/>
              </a:rPr>
              <a:t>Sirius</a:t>
            </a:r>
            <a:r>
              <a:rPr lang="ru-RU" sz="1600" dirty="0">
                <a:latin typeface="Calibri Light" pitchFamily="34" charset="0"/>
                <a:cs typeface="Calibri Light" pitchFamily="34" charset="0"/>
              </a:rPr>
              <a:t>»</a:t>
            </a:r>
            <a:endParaRPr lang="en-US" sz="1600" dirty="0">
              <a:latin typeface="Calibri Light" pitchFamily="34" charset="0"/>
              <a:cs typeface="Calibri Light" pitchFamily="34" charset="0"/>
            </a:endParaRPr>
          </a:p>
          <a:p>
            <a:pPr marL="0" indent="0" algn="just">
              <a:buNone/>
            </a:pPr>
            <a:r>
              <a:rPr lang="ru-RU" sz="1600" dirty="0">
                <a:latin typeface="Calibri Light" pitchFamily="34" charset="0"/>
                <a:cs typeface="Calibri Light" pitchFamily="34" charset="0"/>
              </a:rPr>
              <a:t>7</a:t>
            </a:r>
            <a:r>
              <a:rPr lang="en-US" sz="1600" dirty="0">
                <a:latin typeface="Calibri Light" pitchFamily="34" charset="0"/>
                <a:cs typeface="Calibri Light" pitchFamily="34" charset="0"/>
              </a:rPr>
              <a:t>. III international scientific and practical conference «New generation: achievements and results of young scientists in implementation of scientific research», Samara, January 5, 2023. </a:t>
            </a:r>
            <a:endParaRPr lang="ru-RU" sz="1600" dirty="0">
              <a:latin typeface="Calibri Light" pitchFamily="34" charset="0"/>
              <a:cs typeface="Calibri Light" pitchFamily="34" charset="0"/>
            </a:endParaRPr>
          </a:p>
          <a:p>
            <a:pPr marL="0" indent="0" algn="just">
              <a:buNone/>
            </a:pPr>
            <a:r>
              <a:rPr lang="ru-RU" sz="1600" dirty="0">
                <a:latin typeface="Calibri Light" pitchFamily="34" charset="0"/>
                <a:cs typeface="Calibri Light" pitchFamily="34" charset="0"/>
              </a:rPr>
              <a:t>8. 7</a:t>
            </a:r>
            <a:r>
              <a:rPr lang="en-US" sz="1600" dirty="0" err="1">
                <a:latin typeface="Calibri Light" pitchFamily="34" charset="0"/>
                <a:cs typeface="Calibri Light" pitchFamily="34" charset="0"/>
              </a:rPr>
              <a:t>th</a:t>
            </a:r>
            <a:r>
              <a:rPr lang="en-US" sz="1600" dirty="0">
                <a:latin typeface="Calibri Light" pitchFamily="34" charset="0"/>
                <a:cs typeface="Calibri Light" pitchFamily="34" charset="0"/>
              </a:rPr>
              <a:t> international conference on stochastic methods (ICSM-7), village of </a:t>
            </a:r>
            <a:r>
              <a:rPr lang="en-US" sz="1600" dirty="0" err="1">
                <a:latin typeface="Calibri Light" pitchFamily="34" charset="0"/>
                <a:cs typeface="Calibri Light" pitchFamily="34" charset="0"/>
              </a:rPr>
              <a:t>Divnomorskoe</a:t>
            </a:r>
            <a:r>
              <a:rPr lang="en-US" sz="1600" dirty="0">
                <a:latin typeface="Calibri Light" pitchFamily="34" charset="0"/>
                <a:cs typeface="Calibri Light" pitchFamily="34" charset="0"/>
              </a:rPr>
              <a:t>, town of </a:t>
            </a:r>
            <a:r>
              <a:rPr lang="en-US" sz="1600" dirty="0" err="1">
                <a:latin typeface="Calibri Light" pitchFamily="34" charset="0"/>
                <a:cs typeface="Calibri Light" pitchFamily="34" charset="0"/>
              </a:rPr>
              <a:t>Gelendzhik</a:t>
            </a:r>
            <a:r>
              <a:rPr lang="en-US" sz="1600" dirty="0">
                <a:latin typeface="Calibri Light" pitchFamily="34" charset="0"/>
                <a:cs typeface="Calibri Light" pitchFamily="34" charset="0"/>
              </a:rPr>
              <a:t>, Russia, June 02-09, 2022 </a:t>
            </a:r>
            <a:endParaRPr lang="ru-RU" sz="1600" dirty="0">
              <a:latin typeface="Calibri Light" pitchFamily="34" charset="0"/>
              <a:cs typeface="Calibri Light" pitchFamily="34" charset="0"/>
            </a:endParaRPr>
          </a:p>
          <a:p>
            <a:pPr marL="0" indent="0" algn="just">
              <a:buNone/>
            </a:pPr>
            <a:r>
              <a:rPr lang="ru-RU" sz="1600" dirty="0">
                <a:latin typeface="Calibri Light" pitchFamily="34" charset="0"/>
                <a:cs typeface="Calibri Light" pitchFamily="34" charset="0"/>
              </a:rPr>
              <a:t>9</a:t>
            </a:r>
            <a:r>
              <a:rPr lang="en-US" sz="1600" dirty="0">
                <a:latin typeface="Calibri Light" pitchFamily="34" charset="0"/>
                <a:cs typeface="Calibri Light" pitchFamily="34" charset="0"/>
              </a:rPr>
              <a:t>. </a:t>
            </a:r>
            <a:r>
              <a:rPr lang="ru-RU" sz="1600" dirty="0">
                <a:latin typeface="Calibri Light" pitchFamily="34" charset="0"/>
                <a:cs typeface="Calibri Light" pitchFamily="34" charset="0"/>
              </a:rPr>
              <a:t>Международная научная конференция «Актуальные проблемы прикладной математики, информатики и механики», Воронеж, 12–14 декабря 2022 г. </a:t>
            </a:r>
          </a:p>
          <a:p>
            <a:pPr marL="0" indent="0">
              <a:buNone/>
            </a:pPr>
            <a:r>
              <a:rPr lang="ru-RU" sz="1600" dirty="0">
                <a:latin typeface="Calibri Light" pitchFamily="34" charset="0"/>
                <a:cs typeface="Calibri Light" pitchFamily="34" charset="0"/>
              </a:rPr>
              <a:t>10. VI Всероссийская научно-практическая конференция с международным участием. «Информационные и инновационные технологии в науке и образовании», Ростов-на-Дону, 2022.</a:t>
            </a:r>
          </a:p>
          <a:p>
            <a:endParaRPr lang="ru-RU" sz="1200" dirty="0"/>
          </a:p>
          <a:p>
            <a:pPr>
              <a:buNone/>
            </a:pPr>
            <a:endParaRPr lang="ru-RU" sz="12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7F3FBF3C-1EAA-B2D6-FC1F-E235B12BC1E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336360" y="2492896"/>
            <a:ext cx="1941839" cy="2864904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38FFE60B-5A13-7A7D-2FB6-FCB31020486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832433" y="1224270"/>
            <a:ext cx="2359567" cy="2864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83916396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167E388-FC18-DFB5-78FE-C3996C3907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9496" y="289719"/>
            <a:ext cx="9577064" cy="487362"/>
          </a:xfrm>
        </p:spPr>
        <p:txBody>
          <a:bodyPr/>
          <a:lstStyle/>
          <a:p>
            <a:r>
              <a:rPr lang="ru-RU" sz="4000" b="1" dirty="0">
                <a:solidFill>
                  <a:schemeClr val="tx1"/>
                </a:solidFill>
                <a:latin typeface="Candara Light" panose="020E0502030303020204" pitchFamily="34" charset="0"/>
                <a:ea typeface="+mj-ea"/>
                <a:cs typeface="Times New Roman" panose="02020603050405020304" pitchFamily="18" charset="0"/>
              </a:rPr>
              <a:t>Публикация научных статей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E463903-5A5F-2083-8672-5C8295759C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336" y="1340768"/>
            <a:ext cx="11881320" cy="5400600"/>
          </a:xfrm>
        </p:spPr>
        <p:txBody>
          <a:bodyPr/>
          <a:lstStyle/>
          <a:p>
            <a:pPr marL="228600" indent="-228600">
              <a:spcBef>
                <a:spcPts val="0"/>
              </a:spcBef>
              <a:buFont typeface="+mj-lt"/>
              <a:buAutoNum type="arabicPeriod"/>
            </a:pPr>
            <a:r>
              <a:rPr lang="ru-RU" sz="1300" dirty="0">
                <a:latin typeface="Calibri Light" pitchFamily="34" charset="0"/>
                <a:cs typeface="Calibri Light" pitchFamily="34" charset="0"/>
              </a:rPr>
              <a:t>Зубко А.О., </a:t>
            </a:r>
            <a:r>
              <a:rPr lang="ru-RU" sz="1300" dirty="0" err="1">
                <a:latin typeface="Calibri Light" pitchFamily="34" charset="0"/>
                <a:cs typeface="Calibri Light" pitchFamily="34" charset="0"/>
              </a:rPr>
              <a:t>Ромахова</a:t>
            </a:r>
            <a:r>
              <a:rPr lang="ru-RU" sz="1300" dirty="0">
                <a:latin typeface="Calibri Light" pitchFamily="34" charset="0"/>
                <a:cs typeface="Calibri Light" pitchFamily="34" charset="0"/>
              </a:rPr>
              <a:t> М.М., </a:t>
            </a:r>
            <a:r>
              <a:rPr lang="ru-RU" sz="1300" dirty="0" err="1">
                <a:latin typeface="Calibri Light" pitchFamily="34" charset="0"/>
                <a:cs typeface="Calibri Light" pitchFamily="34" charset="0"/>
              </a:rPr>
              <a:t>Макарченко</a:t>
            </a:r>
            <a:r>
              <a:rPr lang="ru-RU" sz="1300" dirty="0">
                <a:latin typeface="Calibri Light" pitchFamily="34" charset="0"/>
                <a:cs typeface="Calibri Light" pitchFamily="34" charset="0"/>
              </a:rPr>
              <a:t> М.Г. Основная дидактическая направленность обучения доказательству как одна из задач методико-математической подготовки бакалавров педагогического образования // Информационные и инновационные технологии в науке и образовании. </a:t>
            </a:r>
            <a:r>
              <a:rPr lang="en-US" sz="1300" dirty="0">
                <a:latin typeface="Calibri Light" pitchFamily="34" charset="0"/>
                <a:cs typeface="Calibri Light" pitchFamily="34" charset="0"/>
              </a:rPr>
              <a:t>C</a:t>
            </a:r>
            <a:r>
              <a:rPr lang="ru-RU" sz="1300" dirty="0" err="1">
                <a:latin typeface="Calibri Light" pitchFamily="34" charset="0"/>
                <a:cs typeface="Calibri Light" pitchFamily="34" charset="0"/>
              </a:rPr>
              <a:t>борник</a:t>
            </a:r>
            <a:r>
              <a:rPr lang="ru-RU" sz="1300" dirty="0">
                <a:latin typeface="Calibri Light" pitchFamily="34" charset="0"/>
                <a:cs typeface="Calibri Light" pitchFamily="34" charset="0"/>
              </a:rPr>
              <a:t> научных трудов VI всероссийской научно-практической конференции с международным участием. Ростов-на-Дону, 2022. С. 449-452.</a:t>
            </a:r>
          </a:p>
          <a:p>
            <a:pPr marL="228600" indent="-228600">
              <a:spcBef>
                <a:spcPts val="0"/>
              </a:spcBef>
              <a:buFont typeface="+mj-lt"/>
              <a:buAutoNum type="arabicPeriod"/>
            </a:pPr>
            <a:r>
              <a:rPr lang="ru-RU" sz="1300" dirty="0" err="1">
                <a:latin typeface="Calibri Light" pitchFamily="34" charset="0"/>
                <a:cs typeface="Calibri Light" pitchFamily="34" charset="0"/>
              </a:rPr>
              <a:t>Емельяненко</a:t>
            </a:r>
            <a:r>
              <a:rPr lang="ru-RU" sz="1300" dirty="0">
                <a:latin typeface="Calibri Light" pitchFamily="34" charset="0"/>
                <a:cs typeface="Calibri Light" pitchFamily="34" charset="0"/>
              </a:rPr>
              <a:t> Н.М., </a:t>
            </a:r>
            <a:r>
              <a:rPr lang="ru-RU" sz="1300" dirty="0" err="1">
                <a:latin typeface="Calibri Light" pitchFamily="34" charset="0"/>
                <a:cs typeface="Calibri Light" pitchFamily="34" charset="0"/>
              </a:rPr>
              <a:t>Макарченко</a:t>
            </a:r>
            <a:r>
              <a:rPr lang="ru-RU" sz="1300" dirty="0">
                <a:latin typeface="Calibri Light" pitchFamily="34" charset="0"/>
                <a:cs typeface="Calibri Light" pitchFamily="34" charset="0"/>
              </a:rPr>
              <a:t> М.Г., </a:t>
            </a:r>
            <a:r>
              <a:rPr lang="ru-RU" sz="1300" dirty="0" err="1">
                <a:latin typeface="Calibri Light" pitchFamily="34" charset="0"/>
                <a:cs typeface="Calibri Light" pitchFamily="34" charset="0"/>
              </a:rPr>
              <a:t>Забеглов</a:t>
            </a:r>
            <a:r>
              <a:rPr lang="ru-RU" sz="1300" dirty="0">
                <a:latin typeface="Calibri Light" pitchFamily="34" charset="0"/>
                <a:cs typeface="Calibri Light" pitchFamily="34" charset="0"/>
              </a:rPr>
              <a:t> А.В. Аспекты методики обучения тождественным преобразованиям рациональных выражений в процессе подготовки к итоговой аттестации в 9 классе // Ступени успеха. </a:t>
            </a:r>
            <a:r>
              <a:rPr lang="en-US" sz="1300" dirty="0">
                <a:latin typeface="Calibri Light" pitchFamily="34" charset="0"/>
                <a:cs typeface="Calibri Light" pitchFamily="34" charset="0"/>
              </a:rPr>
              <a:t>C</a:t>
            </a:r>
            <a:r>
              <a:rPr lang="ru-RU" sz="1300" dirty="0" err="1">
                <a:latin typeface="Calibri Light" pitchFamily="34" charset="0"/>
                <a:cs typeface="Calibri Light" pitchFamily="34" charset="0"/>
              </a:rPr>
              <a:t>борник</a:t>
            </a:r>
            <a:r>
              <a:rPr lang="ru-RU" sz="1300" dirty="0">
                <a:latin typeface="Calibri Light" pitchFamily="34" charset="0"/>
                <a:cs typeface="Calibri Light" pitchFamily="34" charset="0"/>
              </a:rPr>
              <a:t> материалов III Многопрофильной научно-практической конференции молодых ученых и преподавателей. Ростов-на-Дону, 2022. С. 4-6.</a:t>
            </a:r>
          </a:p>
          <a:p>
            <a:pPr marL="228600" indent="-228600">
              <a:spcBef>
                <a:spcPts val="0"/>
              </a:spcBef>
              <a:buFont typeface="+mj-lt"/>
              <a:buAutoNum type="arabicPeriod"/>
            </a:pPr>
            <a:r>
              <a:rPr lang="ru-RU" sz="1300" dirty="0" err="1">
                <a:latin typeface="Calibri Light" pitchFamily="34" charset="0"/>
                <a:cs typeface="Calibri Light" pitchFamily="34" charset="0"/>
              </a:rPr>
              <a:t>Макарченко</a:t>
            </a:r>
            <a:r>
              <a:rPr lang="ru-RU" sz="1300" dirty="0">
                <a:latin typeface="Calibri Light" pitchFamily="34" charset="0"/>
                <a:cs typeface="Calibri Light" pitchFamily="34" charset="0"/>
              </a:rPr>
              <a:t> М.Г., Терновская Н.Я. Особенности текстов доказательств теорем в учебниках геометрии 7 класса (Л.С. </a:t>
            </a:r>
            <a:r>
              <a:rPr lang="ru-RU" sz="1300" dirty="0" err="1">
                <a:latin typeface="Calibri Light" pitchFamily="34" charset="0"/>
                <a:cs typeface="Calibri Light" pitchFamily="34" charset="0"/>
              </a:rPr>
              <a:t>Атанасян</a:t>
            </a:r>
            <a:r>
              <a:rPr lang="ru-RU" sz="1300" dirty="0">
                <a:latin typeface="Calibri Light" pitchFamily="34" charset="0"/>
                <a:cs typeface="Calibri Light" pitchFamily="34" charset="0"/>
              </a:rPr>
              <a:t> и др., А.Г. Мерзляк и др., И.М. Смирнова и др.) и возможности их использования Вестник Таганрогского института имени А.П. Чехова. 2022. № 2. С. 65-73. </a:t>
            </a:r>
          </a:p>
          <a:p>
            <a:pPr marL="228600" indent="-228600">
              <a:spcBef>
                <a:spcPts val="0"/>
              </a:spcBef>
              <a:buFont typeface="+mj-lt"/>
              <a:buAutoNum type="arabicPeriod"/>
            </a:pPr>
            <a:r>
              <a:rPr lang="ru-RU" sz="1300" dirty="0">
                <a:latin typeface="Calibri Light" pitchFamily="34" charset="0"/>
                <a:cs typeface="Calibri Light" pitchFamily="34" charset="0"/>
              </a:rPr>
              <a:t>Чистякова Т.А., </a:t>
            </a:r>
            <a:r>
              <a:rPr lang="ru-RU" sz="1300" dirty="0" err="1">
                <a:latin typeface="Calibri Light" pitchFamily="34" charset="0"/>
                <a:cs typeface="Calibri Light" pitchFamily="34" charset="0"/>
              </a:rPr>
              <a:t>Лавришко</a:t>
            </a:r>
            <a:r>
              <a:rPr lang="ru-RU" sz="1300" dirty="0">
                <a:latin typeface="Calibri Light" pitchFamily="34" charset="0"/>
                <a:cs typeface="Calibri Light" pitchFamily="34" charset="0"/>
              </a:rPr>
              <a:t> Ю.Э. Основные аспекты и преимущества решения линейных неоднородных дифференциальных уравнений с постоянными коэффициентами методами операционного исчисления. Информационные и инновационные технологии в науке и образовании: сборник научных трудов / отв. ред. С.С. </a:t>
            </a:r>
            <a:r>
              <a:rPr lang="ru-RU" sz="1300" dirty="0" err="1">
                <a:latin typeface="Calibri Light" pitchFamily="34" charset="0"/>
                <a:cs typeface="Calibri Light" pitchFamily="34" charset="0"/>
              </a:rPr>
              <a:t>Белоконова</a:t>
            </a:r>
            <a:r>
              <a:rPr lang="ru-RU" sz="1300" dirty="0">
                <a:latin typeface="Calibri Light" pitchFamily="34" charset="0"/>
                <a:cs typeface="Calibri Light" pitchFamily="34" charset="0"/>
              </a:rPr>
              <a:t>, Е.С. </a:t>
            </a:r>
            <a:r>
              <a:rPr lang="ru-RU" sz="1300" dirty="0" err="1">
                <a:latin typeface="Calibri Light" pitchFamily="34" charset="0"/>
                <a:cs typeface="Calibri Light" pitchFamily="34" charset="0"/>
              </a:rPr>
              <a:t>Арапина-Арапова</a:t>
            </a:r>
            <a:r>
              <a:rPr lang="ru-RU" sz="1300" dirty="0">
                <a:latin typeface="Calibri Light" pitchFamily="34" charset="0"/>
                <a:cs typeface="Calibri Light" pitchFamily="34" charset="0"/>
              </a:rPr>
              <a:t> [Электронный ресурс]. – Ростов-на-Дону: Издательско-полиграфический комплекс РГЭУ (РИНХ), 2022.</a:t>
            </a:r>
          </a:p>
          <a:p>
            <a:pPr marL="228600" indent="-228600">
              <a:spcBef>
                <a:spcPts val="0"/>
              </a:spcBef>
              <a:buFont typeface="+mj-lt"/>
              <a:buAutoNum type="arabicPeriod"/>
            </a:pPr>
            <a:r>
              <a:rPr lang="ru-RU" sz="1300" dirty="0">
                <a:latin typeface="Calibri Light" pitchFamily="34" charset="0"/>
                <a:cs typeface="Calibri Light" pitchFamily="34" charset="0"/>
              </a:rPr>
              <a:t> Чистякова Т.А., </a:t>
            </a:r>
            <a:r>
              <a:rPr lang="ru-RU" sz="1300" dirty="0" err="1">
                <a:latin typeface="Calibri Light" pitchFamily="34" charset="0"/>
                <a:cs typeface="Calibri Light" pitchFamily="34" charset="0"/>
              </a:rPr>
              <a:t>Поливенко</a:t>
            </a:r>
            <a:r>
              <a:rPr lang="ru-RU" sz="1300" dirty="0">
                <a:latin typeface="Calibri Light" pitchFamily="34" charset="0"/>
                <a:cs typeface="Calibri Light" pitchFamily="34" charset="0"/>
              </a:rPr>
              <a:t> Е.А. О значимости и методах обучения школьников распознаванию основных понятий и теорем теории вероятностей. Информационные и инновационные технологии в науке и образовании: сборник научных трудов / отв. ред. С.С. </a:t>
            </a:r>
            <a:r>
              <a:rPr lang="ru-RU" sz="1300" dirty="0" err="1">
                <a:latin typeface="Calibri Light" pitchFamily="34" charset="0"/>
                <a:cs typeface="Calibri Light" pitchFamily="34" charset="0"/>
              </a:rPr>
              <a:t>Белоконова</a:t>
            </a:r>
            <a:r>
              <a:rPr lang="ru-RU" sz="1300" dirty="0">
                <a:latin typeface="Calibri Light" pitchFamily="34" charset="0"/>
                <a:cs typeface="Calibri Light" pitchFamily="34" charset="0"/>
              </a:rPr>
              <a:t>, Е.С. </a:t>
            </a:r>
            <a:r>
              <a:rPr lang="ru-RU" sz="1300" dirty="0" err="1">
                <a:latin typeface="Calibri Light" pitchFamily="34" charset="0"/>
                <a:cs typeface="Calibri Light" pitchFamily="34" charset="0"/>
              </a:rPr>
              <a:t>Арапина-Арапова</a:t>
            </a:r>
            <a:r>
              <a:rPr lang="ru-RU" sz="1300" dirty="0">
                <a:latin typeface="Calibri Light" pitchFamily="34" charset="0"/>
                <a:cs typeface="Calibri Light" pitchFamily="34" charset="0"/>
              </a:rPr>
              <a:t> [Электронный ресурс]. – Ростов-на-Дону: Издательско-полиграфический комплекс РГЭУ (РИНХ), 2022.</a:t>
            </a:r>
          </a:p>
          <a:p>
            <a:pPr marL="228600" indent="-228600">
              <a:spcBef>
                <a:spcPts val="0"/>
              </a:spcBef>
              <a:buFont typeface="+mj-lt"/>
              <a:buAutoNum type="arabicPeriod"/>
            </a:pPr>
            <a:r>
              <a:rPr lang="ru-RU" sz="1300" dirty="0">
                <a:latin typeface="Calibri Light" pitchFamily="34" charset="0"/>
                <a:cs typeface="Calibri Light" pitchFamily="34" charset="0"/>
              </a:rPr>
              <a:t>Чистякова Т.А., </a:t>
            </a:r>
            <a:r>
              <a:rPr lang="ru-RU" sz="1300" dirty="0" err="1">
                <a:latin typeface="Calibri Light" pitchFamily="34" charset="0"/>
                <a:cs typeface="Calibri Light" pitchFamily="34" charset="0"/>
              </a:rPr>
              <a:t>Лавришко</a:t>
            </a:r>
            <a:r>
              <a:rPr lang="ru-RU" sz="1300" dirty="0">
                <a:latin typeface="Calibri Light" pitchFamily="34" charset="0"/>
                <a:cs typeface="Calibri Light" pitchFamily="34" charset="0"/>
              </a:rPr>
              <a:t> Ю.Э. Основы методики обучения бакалавров решению дифференциальных уравнений методами операционного исчисления. Вестник Таганрогского института имени А.П. Чехова. – Таганрог: 2022, 154 с. https://www.tgpi.ru/science/herald-tgpi</a:t>
            </a:r>
          </a:p>
          <a:p>
            <a:pPr marL="228600" indent="-228600" algn="just">
              <a:spcBef>
                <a:spcPts val="0"/>
              </a:spcBef>
              <a:buFont typeface="+mj-lt"/>
              <a:buAutoNum type="arabicPeriod"/>
            </a:pPr>
            <a:r>
              <a:rPr lang="ru-RU" sz="1300" dirty="0">
                <a:latin typeface="Calibri Light" pitchFamily="34" charset="0"/>
                <a:cs typeface="Calibri Light" pitchFamily="34" charset="0"/>
              </a:rPr>
              <a:t>Проценко Е.А., Панасенко Н.Д., </a:t>
            </a:r>
            <a:r>
              <a:rPr lang="ru-RU" sz="1300" dirty="0" err="1">
                <a:latin typeface="Calibri Light" pitchFamily="34" charset="0"/>
                <a:cs typeface="Calibri Light" pitchFamily="34" charset="0"/>
              </a:rPr>
              <a:t>Стражко</a:t>
            </a:r>
            <a:r>
              <a:rPr lang="ru-RU" sz="1300" dirty="0">
                <a:latin typeface="Calibri Light" pitchFamily="34" charset="0"/>
                <a:cs typeface="Calibri Light" pitchFamily="34" charset="0"/>
              </a:rPr>
              <a:t> А.В. Моделирование пространственно-трехмерных волновых процессов в мелководных водоемах с учетом особенностей вертикального турбулентного обмена. </a:t>
            </a:r>
            <a:r>
              <a:rPr lang="en-US" sz="1300" dirty="0">
                <a:latin typeface="Calibri Light" pitchFamily="34" charset="0"/>
                <a:cs typeface="Calibri Light" pitchFamily="34" charset="0"/>
              </a:rPr>
              <a:t>Computational Mathematics and Information Technologies. 2023;7(1):34-40. https://doi.org/10.23947/2587-8999-2023-6-1-34-40</a:t>
            </a:r>
            <a:r>
              <a:rPr lang="ru-RU" sz="1300" dirty="0">
                <a:latin typeface="Calibri Light" pitchFamily="34" charset="0"/>
                <a:cs typeface="Calibri Light" pitchFamily="34" charset="0"/>
              </a:rPr>
              <a:t> РИНЦ</a:t>
            </a:r>
            <a:endParaRPr lang="en-US" sz="1300" dirty="0">
              <a:latin typeface="Calibri Light" pitchFamily="34" charset="0"/>
              <a:cs typeface="Calibri Light" pitchFamily="34" charset="0"/>
            </a:endParaRPr>
          </a:p>
          <a:p>
            <a:pPr marL="228600" indent="-228600" algn="just">
              <a:spcBef>
                <a:spcPts val="0"/>
              </a:spcBef>
              <a:buFont typeface="+mj-lt"/>
              <a:buAutoNum type="arabicPeriod"/>
            </a:pPr>
            <a:r>
              <a:rPr lang="en-US" sz="1300" dirty="0" err="1">
                <a:latin typeface="Calibri Light" pitchFamily="34" charset="0"/>
                <a:cs typeface="Calibri Light" pitchFamily="34" charset="0"/>
              </a:rPr>
              <a:t>Protsenko</a:t>
            </a:r>
            <a:r>
              <a:rPr lang="en-US" sz="1300" dirty="0">
                <a:latin typeface="Calibri Light" pitchFamily="34" charset="0"/>
                <a:cs typeface="Calibri Light" pitchFamily="34" charset="0"/>
              </a:rPr>
              <a:t> E.A., </a:t>
            </a:r>
            <a:r>
              <a:rPr lang="en-US" sz="1300" dirty="0" err="1">
                <a:latin typeface="Calibri Light" pitchFamily="34" charset="0"/>
                <a:cs typeface="Calibri Light" pitchFamily="34" charset="0"/>
              </a:rPr>
              <a:t>Panasenko</a:t>
            </a:r>
            <a:r>
              <a:rPr lang="en-US" sz="1300" dirty="0">
                <a:latin typeface="Calibri Light" pitchFamily="34" charset="0"/>
                <a:cs typeface="Calibri Light" pitchFamily="34" charset="0"/>
              </a:rPr>
              <a:t> N.D., </a:t>
            </a:r>
            <a:r>
              <a:rPr lang="en-US" sz="1300" dirty="0" err="1">
                <a:latin typeface="Calibri Light" pitchFamily="34" charset="0"/>
                <a:cs typeface="Calibri Light" pitchFamily="34" charset="0"/>
              </a:rPr>
              <a:t>Strazhko</a:t>
            </a:r>
            <a:r>
              <a:rPr lang="en-US" sz="1300" dirty="0">
                <a:latin typeface="Calibri Light" pitchFamily="34" charset="0"/>
                <a:cs typeface="Calibri Light" pitchFamily="34" charset="0"/>
              </a:rPr>
              <a:t> A.V. Original article Spatial-three-dimensional wave processes’ modeling in shallow water bodies taking into account the vertical turbulent exchange features. Computational Mathematics and Information Technologies. 2023;7(1):34-40.</a:t>
            </a:r>
            <a:r>
              <a:rPr lang="ru-RU" sz="1300" dirty="0">
                <a:latin typeface="Calibri Light" pitchFamily="34" charset="0"/>
                <a:cs typeface="Calibri Light" pitchFamily="34" charset="0"/>
              </a:rPr>
              <a:t> РИНЦ</a:t>
            </a:r>
            <a:endParaRPr lang="en-US" sz="1300" dirty="0">
              <a:latin typeface="Calibri Light" pitchFamily="34" charset="0"/>
              <a:cs typeface="Calibri Light" pitchFamily="34" charset="0"/>
            </a:endParaRPr>
          </a:p>
          <a:p>
            <a:pPr marL="228600" indent="-228600" algn="just">
              <a:spcBef>
                <a:spcPts val="0"/>
              </a:spcBef>
              <a:buFont typeface="+mj-lt"/>
              <a:buAutoNum type="arabicPeriod"/>
            </a:pPr>
            <a:r>
              <a:rPr lang="en-US" sz="1300" dirty="0" err="1">
                <a:latin typeface="Calibri Light" pitchFamily="34" charset="0"/>
                <a:cs typeface="Calibri Light" pitchFamily="34" charset="0"/>
              </a:rPr>
              <a:t>Protsenko</a:t>
            </a:r>
            <a:r>
              <a:rPr lang="en-US" sz="1300" dirty="0">
                <a:latin typeface="Calibri Light" pitchFamily="34" charset="0"/>
                <a:cs typeface="Calibri Light" pitchFamily="34" charset="0"/>
              </a:rPr>
              <a:t> E.A., </a:t>
            </a:r>
            <a:r>
              <a:rPr lang="en-US" sz="1300" dirty="0" err="1">
                <a:latin typeface="Calibri Light" pitchFamily="34" charset="0"/>
                <a:cs typeface="Calibri Light" pitchFamily="34" charset="0"/>
              </a:rPr>
              <a:t>Sukhinov</a:t>
            </a:r>
            <a:r>
              <a:rPr lang="en-US" sz="1300" dirty="0">
                <a:latin typeface="Calibri Light" pitchFamily="34" charset="0"/>
                <a:cs typeface="Calibri Light" pitchFamily="34" charset="0"/>
              </a:rPr>
              <a:t> A.I., </a:t>
            </a:r>
            <a:r>
              <a:rPr lang="en-US" sz="1300" dirty="0" err="1">
                <a:latin typeface="Calibri Light" pitchFamily="34" charset="0"/>
                <a:cs typeface="Calibri Light" pitchFamily="34" charset="0"/>
              </a:rPr>
              <a:t>Protsenko</a:t>
            </a:r>
            <a:r>
              <a:rPr lang="en-US" sz="1300" dirty="0">
                <a:latin typeface="Calibri Light" pitchFamily="34" charset="0"/>
                <a:cs typeface="Calibri Light" pitchFamily="34" charset="0"/>
              </a:rPr>
              <a:t> S.V. Three-dimensional hydrodynamics mathematical model's numerical implementation taking into account the features of vertical turbulent exchange // Communications in Computer and Information Science, Springer</a:t>
            </a:r>
            <a:r>
              <a:rPr lang="ru-RU" sz="1300" dirty="0">
                <a:latin typeface="Calibri Light" pitchFamily="34" charset="0"/>
                <a:cs typeface="Calibri Light" pitchFamily="34" charset="0"/>
              </a:rPr>
              <a:t>. </a:t>
            </a:r>
            <a:r>
              <a:rPr lang="en-US" sz="1300" dirty="0">
                <a:latin typeface="Calibri Light" pitchFamily="34" charset="0"/>
                <a:cs typeface="Calibri Light" pitchFamily="34" charset="0"/>
              </a:rPr>
              <a:t>Scopus </a:t>
            </a:r>
            <a:r>
              <a:rPr lang="ru-RU" sz="1300" dirty="0">
                <a:latin typeface="Calibri Light" pitchFamily="34" charset="0"/>
                <a:cs typeface="Calibri Light" pitchFamily="34" charset="0"/>
              </a:rPr>
              <a:t>и </a:t>
            </a:r>
            <a:r>
              <a:rPr lang="en-US" sz="1300" dirty="0">
                <a:latin typeface="Calibri Light" pitchFamily="34" charset="0"/>
                <a:cs typeface="Calibri Light" pitchFamily="34" charset="0"/>
              </a:rPr>
              <a:t>Web of Science</a:t>
            </a:r>
          </a:p>
          <a:p>
            <a:pPr marL="228600" indent="-228600" algn="just">
              <a:spcBef>
                <a:spcPts val="0"/>
              </a:spcBef>
              <a:buFont typeface="+mj-lt"/>
              <a:buAutoNum type="arabicPeriod"/>
            </a:pPr>
            <a:r>
              <a:rPr lang="en-US" sz="1300" dirty="0" err="1">
                <a:latin typeface="Calibri Light" pitchFamily="34" charset="0"/>
                <a:cs typeface="Calibri Light" pitchFamily="34" charset="0"/>
              </a:rPr>
              <a:t>Protsenko</a:t>
            </a:r>
            <a:r>
              <a:rPr lang="en-US" sz="1300" dirty="0">
                <a:latin typeface="Calibri Light" pitchFamily="34" charset="0"/>
                <a:cs typeface="Calibri Light" pitchFamily="34" charset="0"/>
              </a:rPr>
              <a:t> E. A., </a:t>
            </a:r>
            <a:r>
              <a:rPr lang="en-US" sz="1300" dirty="0" err="1">
                <a:latin typeface="Calibri Light" pitchFamily="34" charset="0"/>
                <a:cs typeface="Calibri Light" pitchFamily="34" charset="0"/>
              </a:rPr>
              <a:t>Sukhinov</a:t>
            </a:r>
            <a:r>
              <a:rPr lang="en-US" sz="1300" dirty="0">
                <a:latin typeface="Calibri Light" pitchFamily="34" charset="0"/>
                <a:cs typeface="Calibri Light" pitchFamily="34" charset="0"/>
              </a:rPr>
              <a:t> A. I., </a:t>
            </a:r>
            <a:r>
              <a:rPr lang="en-US" sz="1300" dirty="0" err="1">
                <a:latin typeface="Calibri Light" pitchFamily="34" charset="0"/>
                <a:cs typeface="Calibri Light" pitchFamily="34" charset="0"/>
              </a:rPr>
              <a:t>Protsenko</a:t>
            </a:r>
            <a:r>
              <a:rPr lang="en-US" sz="1300" dirty="0">
                <a:latin typeface="Calibri Light" pitchFamily="34" charset="0"/>
                <a:cs typeface="Calibri Light" pitchFamily="34" charset="0"/>
              </a:rPr>
              <a:t> S. V. Predictive modeling of wave hydrodynamics and relief formation in the presence of multi-scale turbulent exchange // E3S Web of Conferences 376, 01082 (2023).</a:t>
            </a:r>
            <a:r>
              <a:rPr lang="ru-RU" sz="1300" dirty="0">
                <a:latin typeface="Calibri Light" pitchFamily="34" charset="0"/>
                <a:cs typeface="Calibri Light" pitchFamily="34" charset="0"/>
              </a:rPr>
              <a:t> </a:t>
            </a:r>
            <a:r>
              <a:rPr lang="en-US" sz="1300" dirty="0">
                <a:latin typeface="Calibri Light" pitchFamily="34" charset="0"/>
                <a:cs typeface="Calibri Light" pitchFamily="34" charset="0"/>
              </a:rPr>
              <a:t>Scopus</a:t>
            </a:r>
          </a:p>
          <a:p>
            <a:pPr marL="0" indent="0" algn="just" latinLnBrk="0">
              <a:spcBef>
                <a:spcPts val="0"/>
              </a:spcBef>
              <a:buNone/>
            </a:pPr>
            <a:endParaRPr lang="ru-RU" sz="13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 algn="just">
              <a:buNone/>
            </a:pPr>
            <a:endParaRPr lang="ru-RU" sz="13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ru-RU" sz="1300" dirty="0"/>
          </a:p>
        </p:txBody>
      </p:sp>
    </p:spTree>
    <p:extLst>
      <p:ext uri="{BB962C8B-B14F-4D97-AF65-F5344CB8AC3E}">
        <p14:creationId xmlns:p14="http://schemas.microsoft.com/office/powerpoint/2010/main" xmlns="" val="3664796722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167E388-FC18-DFB5-78FE-C3996C3907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9496" y="289719"/>
            <a:ext cx="9577064" cy="487362"/>
          </a:xfrm>
        </p:spPr>
        <p:txBody>
          <a:bodyPr/>
          <a:lstStyle/>
          <a:p>
            <a:r>
              <a:rPr lang="ru-RU" sz="4000" b="1" dirty="0">
                <a:solidFill>
                  <a:schemeClr val="tx1"/>
                </a:solidFill>
                <a:latin typeface="Candara Light" panose="020E0502030303020204" pitchFamily="34" charset="0"/>
                <a:ea typeface="+mj-ea"/>
                <a:cs typeface="Times New Roman" panose="02020603050405020304" pitchFamily="18" charset="0"/>
              </a:rPr>
              <a:t>Публикация научных статей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E463903-5A5F-2083-8672-5C8295759C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336" y="1340768"/>
            <a:ext cx="11953328" cy="4648200"/>
          </a:xfrm>
        </p:spPr>
        <p:txBody>
          <a:bodyPr/>
          <a:lstStyle/>
          <a:p>
            <a:pPr marL="228600" indent="-228600" algn="just">
              <a:spcBef>
                <a:spcPts val="0"/>
              </a:spcBef>
              <a:buFont typeface="+mj-lt"/>
              <a:buAutoNum type="arabicPeriod"/>
            </a:pPr>
            <a:r>
              <a:rPr lang="ru-RU" sz="1300" dirty="0">
                <a:latin typeface="Calibri Light" pitchFamily="34" charset="0"/>
                <a:cs typeface="Calibri Light" pitchFamily="34" charset="0"/>
              </a:rPr>
              <a:t>Головченко М.М., </a:t>
            </a:r>
            <a:r>
              <a:rPr lang="ru-RU" sz="1300" dirty="0" err="1">
                <a:latin typeface="Calibri Light" pitchFamily="34" charset="0"/>
                <a:cs typeface="Calibri Light" pitchFamily="34" charset="0"/>
              </a:rPr>
              <a:t>Стражко</a:t>
            </a:r>
            <a:r>
              <a:rPr lang="ru-RU" sz="1300" dirty="0">
                <a:latin typeface="Calibri Light" pitchFamily="34" charset="0"/>
                <a:cs typeface="Calibri Light" pitchFamily="34" charset="0"/>
              </a:rPr>
              <a:t> А.В. Вертикальная структура процессов турбулентного перемешивания в водоемах // Труды международной научной конференции студентов, аспирантов и молодых ученых «ПЕРСПЕКТИВА-2023» 21-24 апреля 2023, п. Эльбрус (Кабардино-Балкария) РИНЦ</a:t>
            </a:r>
          </a:p>
          <a:p>
            <a:pPr marL="228600" indent="-228600">
              <a:spcBef>
                <a:spcPts val="0"/>
              </a:spcBef>
              <a:buFont typeface="+mj-lt"/>
              <a:buAutoNum type="arabicPeriod"/>
            </a:pPr>
            <a:r>
              <a:rPr lang="ru-RU" sz="1300" dirty="0">
                <a:latin typeface="Calibri Light" pitchFamily="34" charset="0"/>
                <a:cs typeface="Calibri Light" pitchFamily="34" charset="0"/>
              </a:rPr>
              <a:t>Проценко С.В. (</a:t>
            </a:r>
            <a:r>
              <a:rPr lang="en-US" sz="1300" dirty="0" err="1">
                <a:latin typeface="Calibri Light" pitchFamily="34" charset="0"/>
                <a:cs typeface="Calibri Light" pitchFamily="34" charset="0"/>
              </a:rPr>
              <a:t>Protsenko</a:t>
            </a:r>
            <a:r>
              <a:rPr lang="en-US" sz="1300" dirty="0">
                <a:latin typeface="Calibri Light" pitchFamily="34" charset="0"/>
                <a:cs typeface="Calibri Light" pitchFamily="34" charset="0"/>
              </a:rPr>
              <a:t> S.V.) </a:t>
            </a:r>
            <a:r>
              <a:rPr lang="ru-RU" sz="1300" dirty="0">
                <a:latin typeface="Calibri Light" pitchFamily="34" charset="0"/>
                <a:cs typeface="Calibri Light" pitchFamily="34" charset="0"/>
              </a:rPr>
              <a:t>Феноменологический подход к моделированию характеристик сложных турбулентных течений </a:t>
            </a:r>
            <a:r>
              <a:rPr lang="en-US" sz="1300" dirty="0">
                <a:latin typeface="Calibri Light" pitchFamily="34" charset="0"/>
                <a:cs typeface="Calibri Light" pitchFamily="34" charset="0"/>
              </a:rPr>
              <a:t>Scientific center </a:t>
            </a:r>
            <a:r>
              <a:rPr lang="en-US" sz="1300" dirty="0" err="1">
                <a:latin typeface="Calibri Light" pitchFamily="34" charset="0"/>
                <a:cs typeface="Calibri Light" pitchFamily="34" charset="0"/>
              </a:rPr>
              <a:t>LJournal</a:t>
            </a:r>
            <a:r>
              <a:rPr lang="en-US" sz="1300" dirty="0">
                <a:latin typeface="Calibri Light" pitchFamily="34" charset="0"/>
                <a:cs typeface="Calibri Light" pitchFamily="34" charset="0"/>
              </a:rPr>
              <a:t> (2023 </a:t>
            </a:r>
            <a:r>
              <a:rPr lang="ru-RU" sz="1300" dirty="0">
                <a:latin typeface="Calibri Light" pitchFamily="34" charset="0"/>
                <a:cs typeface="Calibri Light" pitchFamily="34" charset="0"/>
              </a:rPr>
              <a:t>г.)  РИНЦ</a:t>
            </a:r>
          </a:p>
          <a:p>
            <a:pPr marL="228600" indent="-228600">
              <a:spcBef>
                <a:spcPts val="0"/>
              </a:spcBef>
              <a:buFont typeface="+mj-lt"/>
              <a:buAutoNum type="arabicPeriod"/>
            </a:pPr>
            <a:r>
              <a:rPr lang="ru-RU" sz="1300" dirty="0">
                <a:latin typeface="Calibri Light" pitchFamily="34" charset="0"/>
                <a:cs typeface="Calibri Light" pitchFamily="34" charset="0"/>
              </a:rPr>
              <a:t>Проценко С. В. (</a:t>
            </a:r>
            <a:r>
              <a:rPr lang="en-US" sz="1300" dirty="0" err="1">
                <a:latin typeface="Calibri Light" pitchFamily="34" charset="0"/>
                <a:cs typeface="Calibri Light" pitchFamily="34" charset="0"/>
              </a:rPr>
              <a:t>Protsenko</a:t>
            </a:r>
            <a:r>
              <a:rPr lang="en-US" sz="1300" dirty="0">
                <a:latin typeface="Calibri Light" pitchFamily="34" charset="0"/>
                <a:cs typeface="Calibri Light" pitchFamily="34" charset="0"/>
              </a:rPr>
              <a:t> S. V.) 3D modeling of turbulent flows using LES and RANS approaches based on filtered expedition data Computational mathematics and information technologies (2022 </a:t>
            </a:r>
            <a:r>
              <a:rPr lang="ru-RU" sz="1300" dirty="0">
                <a:latin typeface="Calibri Light" pitchFamily="34" charset="0"/>
                <a:cs typeface="Calibri Light" pitchFamily="34" charset="0"/>
              </a:rPr>
              <a:t>г.)  РИНЦ</a:t>
            </a:r>
          </a:p>
          <a:p>
            <a:pPr marL="228600" indent="-228600">
              <a:spcBef>
                <a:spcPts val="0"/>
              </a:spcBef>
              <a:buFont typeface="+mj-lt"/>
              <a:buAutoNum type="arabicPeriod"/>
            </a:pPr>
            <a:r>
              <a:rPr lang="ru-RU" sz="1300" dirty="0" err="1">
                <a:latin typeface="Calibri Light" pitchFamily="34" charset="0"/>
                <a:cs typeface="Calibri Light" pitchFamily="34" charset="0"/>
              </a:rPr>
              <a:t>Сухинов</a:t>
            </a:r>
            <a:r>
              <a:rPr lang="ru-RU" sz="1300" dirty="0">
                <a:latin typeface="Calibri Light" pitchFamily="34" charset="0"/>
                <a:cs typeface="Calibri Light" pitchFamily="34" charset="0"/>
              </a:rPr>
              <a:t> А.И., Проценко С.В., Проценко Е.А. (</a:t>
            </a:r>
            <a:r>
              <a:rPr lang="en-US" sz="1300" dirty="0" err="1">
                <a:latin typeface="Calibri Light" pitchFamily="34" charset="0"/>
                <a:cs typeface="Calibri Light" pitchFamily="34" charset="0"/>
              </a:rPr>
              <a:t>Sukhinov</a:t>
            </a:r>
            <a:r>
              <a:rPr lang="en-US" sz="1300" dirty="0">
                <a:latin typeface="Calibri Light" pitchFamily="34" charset="0"/>
                <a:cs typeface="Calibri Light" pitchFamily="34" charset="0"/>
              </a:rPr>
              <a:t> A. I., </a:t>
            </a:r>
            <a:r>
              <a:rPr lang="en-US" sz="1300" dirty="0" err="1">
                <a:latin typeface="Calibri Light" pitchFamily="34" charset="0"/>
                <a:cs typeface="Calibri Light" pitchFamily="34" charset="0"/>
              </a:rPr>
              <a:t>Protsenko</a:t>
            </a:r>
            <a:r>
              <a:rPr lang="en-US" sz="1300" dirty="0">
                <a:latin typeface="Calibri Light" pitchFamily="34" charset="0"/>
                <a:cs typeface="Calibri Light" pitchFamily="34" charset="0"/>
              </a:rPr>
              <a:t> S. V., </a:t>
            </a:r>
            <a:r>
              <a:rPr lang="en-US" sz="1300" dirty="0" err="1">
                <a:latin typeface="Calibri Light" pitchFamily="34" charset="0"/>
                <a:cs typeface="Calibri Light" pitchFamily="34" charset="0"/>
              </a:rPr>
              <a:t>Protsenko</a:t>
            </a:r>
            <a:r>
              <a:rPr lang="en-US" sz="1300" dirty="0">
                <a:latin typeface="Calibri Light" pitchFamily="34" charset="0"/>
                <a:cs typeface="Calibri Light" pitchFamily="34" charset="0"/>
              </a:rPr>
              <a:t> E. A.) </a:t>
            </a:r>
            <a:r>
              <a:rPr lang="ru-RU" sz="1300" dirty="0">
                <a:latin typeface="Calibri Light" pitchFamily="34" charset="0"/>
                <a:cs typeface="Calibri Light" pitchFamily="34" charset="0"/>
              </a:rPr>
              <a:t>Фильтрация натурных данных для численного моделирования трехмерных турбулентных течений с применением подхода </a:t>
            </a:r>
            <a:r>
              <a:rPr lang="en-US" sz="1300" dirty="0">
                <a:latin typeface="Calibri Light" pitchFamily="34" charset="0"/>
                <a:cs typeface="Calibri Light" pitchFamily="34" charset="0"/>
              </a:rPr>
              <a:t>LES Bulletin of the South Ural State University Ser. Mathematics. Mechanics. Physics (2022 </a:t>
            </a:r>
            <a:r>
              <a:rPr lang="ru-RU" sz="1300" dirty="0">
                <a:latin typeface="Calibri Light" pitchFamily="34" charset="0"/>
                <a:cs typeface="Calibri Light" pitchFamily="34" charset="0"/>
              </a:rPr>
              <a:t>г.)  </a:t>
            </a:r>
            <a:r>
              <a:rPr lang="en-US" sz="1300" dirty="0">
                <a:latin typeface="Calibri Light" pitchFamily="34" charset="0"/>
                <a:cs typeface="Calibri Light" pitchFamily="34" charset="0"/>
              </a:rPr>
              <a:t>RSCI  </a:t>
            </a:r>
            <a:r>
              <a:rPr lang="ru-RU" sz="1300" dirty="0">
                <a:latin typeface="Calibri Light" pitchFamily="34" charset="0"/>
                <a:cs typeface="Calibri Light" pitchFamily="34" charset="0"/>
              </a:rPr>
              <a:t>РИНЦ</a:t>
            </a:r>
          </a:p>
          <a:p>
            <a:pPr marL="228600" indent="-228600">
              <a:spcBef>
                <a:spcPts val="0"/>
              </a:spcBef>
              <a:buFont typeface="+mj-lt"/>
              <a:buAutoNum type="arabicPeriod"/>
            </a:pPr>
            <a:r>
              <a:rPr lang="ru-RU" sz="1300" dirty="0">
                <a:latin typeface="Calibri Light" pitchFamily="34" charset="0"/>
                <a:cs typeface="Calibri Light" pitchFamily="34" charset="0"/>
              </a:rPr>
              <a:t>Проценко С. В. (</a:t>
            </a:r>
            <a:r>
              <a:rPr lang="en-US" sz="1300" dirty="0" err="1">
                <a:latin typeface="Calibri Light" pitchFamily="34" charset="0"/>
                <a:cs typeface="Calibri Light" pitchFamily="34" charset="0"/>
              </a:rPr>
              <a:t>Protsenko</a:t>
            </a:r>
            <a:r>
              <a:rPr lang="en-US" sz="1300" dirty="0">
                <a:latin typeface="Calibri Light" pitchFamily="34" charset="0"/>
                <a:cs typeface="Calibri Light" pitchFamily="34" charset="0"/>
              </a:rPr>
              <a:t> S.V.) </a:t>
            </a:r>
            <a:r>
              <a:rPr lang="ru-RU" sz="1300" dirty="0">
                <a:latin typeface="Calibri Light" pitchFamily="34" charset="0"/>
                <a:cs typeface="Calibri Light" pitchFamily="34" charset="0"/>
              </a:rPr>
              <a:t>Моделирование турбулентного перемешивания в прибрежных системах с применением подхода </a:t>
            </a:r>
            <a:r>
              <a:rPr lang="en-US" sz="1300" dirty="0">
                <a:latin typeface="Calibri Light" pitchFamily="34" charset="0"/>
                <a:cs typeface="Calibri Light" pitchFamily="34" charset="0"/>
              </a:rPr>
              <a:t>LES </a:t>
            </a:r>
            <a:r>
              <a:rPr lang="ru-RU" sz="1300" dirty="0">
                <a:latin typeface="Calibri Light" pitchFamily="34" charset="0"/>
                <a:cs typeface="Calibri Light" pitchFamily="34" charset="0"/>
              </a:rPr>
              <a:t>на основе фильтрации натурных данных экспедиции Динамические системы и компьютерные науки: теория и приложения (</a:t>
            </a:r>
            <a:r>
              <a:rPr lang="en-US" sz="1300" dirty="0">
                <a:latin typeface="Calibri Light" pitchFamily="34" charset="0"/>
                <a:cs typeface="Calibri Light" pitchFamily="34" charset="0"/>
              </a:rPr>
              <a:t>DYSC 2022): </a:t>
            </a:r>
            <a:r>
              <a:rPr lang="ru-RU" sz="1300" dirty="0">
                <a:latin typeface="Calibri Light" pitchFamily="34" charset="0"/>
                <a:cs typeface="Calibri Light" pitchFamily="34" charset="0"/>
              </a:rPr>
              <a:t>материалы 4-й Международной конференции. Иркутск, 19–22 сентября 2022 г. / ФГБОУ ВО «ИГУ» [отв. ред. В. Г. Антоник]. – Иркутск: Издательство ИГУ, 2022 (2022 г.)  РИНЦ</a:t>
            </a:r>
          </a:p>
          <a:p>
            <a:pPr marL="228600" indent="-228600" algn="just" latinLnBrk="0">
              <a:spcBef>
                <a:spcPts val="0"/>
              </a:spcBef>
              <a:buFont typeface="+mj-lt"/>
              <a:buAutoNum type="arabicPeriod"/>
            </a:pPr>
            <a:r>
              <a:rPr lang="ru-RU" sz="1300" dirty="0" err="1">
                <a:latin typeface="Calibri Light" pitchFamily="34" charset="0"/>
                <a:cs typeface="Calibri Light" pitchFamily="34" charset="0"/>
              </a:rPr>
              <a:t>Желудкова</a:t>
            </a:r>
            <a:r>
              <a:rPr lang="ru-RU" sz="1300" dirty="0">
                <a:latin typeface="Calibri Light" pitchFamily="34" charset="0"/>
                <a:cs typeface="Calibri Light" pitchFamily="34" charset="0"/>
              </a:rPr>
              <a:t> А. А., Проценко В. В. Использование метода математического моделирования при обучении младших школьников решению текстовых задач // Сборник научных трудов по результатам XXXIV международной научно-практической конференции «Наука России: Цели и задачи». 5 декабря 2022 - Изд. Научный центр «</a:t>
            </a:r>
            <a:r>
              <a:rPr lang="ru-RU" sz="1300" dirty="0" err="1">
                <a:latin typeface="Calibri Light" pitchFamily="34" charset="0"/>
                <a:cs typeface="Calibri Light" pitchFamily="34" charset="0"/>
              </a:rPr>
              <a:t>LJournal</a:t>
            </a:r>
            <a:r>
              <a:rPr lang="ru-RU" sz="1300" dirty="0">
                <a:latin typeface="Calibri Light" pitchFamily="34" charset="0"/>
                <a:cs typeface="Calibri Light" pitchFamily="34" charset="0"/>
              </a:rPr>
              <a:t>», Самара,2022 С.5-10. </a:t>
            </a:r>
            <a:r>
              <a:rPr lang="ru-RU" sz="1300" dirty="0" err="1">
                <a:latin typeface="Calibri Light" pitchFamily="34" charset="0"/>
                <a:cs typeface="Calibri Light" pitchFamily="34" charset="0"/>
              </a:rPr>
              <a:t>doi</a:t>
            </a:r>
            <a:r>
              <a:rPr lang="ru-RU" sz="1300" dirty="0">
                <a:latin typeface="Calibri Light" pitchFamily="34" charset="0"/>
                <a:cs typeface="Calibri Light" pitchFamily="34" charset="0"/>
              </a:rPr>
              <a:t>: 10.18411/nrciz-12-2022-01</a:t>
            </a:r>
          </a:p>
          <a:p>
            <a:pPr marL="228600" indent="-228600" algn="just" latinLnBrk="0">
              <a:spcBef>
                <a:spcPts val="0"/>
              </a:spcBef>
              <a:buFont typeface="+mj-lt"/>
              <a:buAutoNum type="arabicPeriod"/>
            </a:pPr>
            <a:r>
              <a:rPr lang="ru-RU" sz="1300" dirty="0">
                <a:latin typeface="Calibri Light" pitchFamily="34" charset="0"/>
                <a:cs typeface="Calibri Light" pitchFamily="34" charset="0"/>
              </a:rPr>
              <a:t>Проценко Е. А., </a:t>
            </a:r>
            <a:r>
              <a:rPr lang="ru-RU" sz="1300" dirty="0" err="1">
                <a:latin typeface="Calibri Light" pitchFamily="34" charset="0"/>
                <a:cs typeface="Calibri Light" pitchFamily="34" charset="0"/>
              </a:rPr>
              <a:t>Желудкова</a:t>
            </a:r>
            <a:r>
              <a:rPr lang="ru-RU" sz="1300" dirty="0">
                <a:latin typeface="Calibri Light" pitchFamily="34" charset="0"/>
                <a:cs typeface="Calibri Light" pitchFamily="34" charset="0"/>
              </a:rPr>
              <a:t> А. А. Методические особенности использования метода математического моделирования при обучении школьников решению комбинаторных задач // Сборник научных трудов по результатам XXXIV международной научно-практической конференции «Наука России: Цели и задачи». 5 декабря 2022 - Изд. Научный центр «</a:t>
            </a:r>
            <a:r>
              <a:rPr lang="ru-RU" sz="1300" dirty="0" err="1">
                <a:latin typeface="Calibri Light" pitchFamily="34" charset="0"/>
                <a:cs typeface="Calibri Light" pitchFamily="34" charset="0"/>
              </a:rPr>
              <a:t>LJournal</a:t>
            </a:r>
            <a:r>
              <a:rPr lang="ru-RU" sz="1300" dirty="0">
                <a:latin typeface="Calibri Light" pitchFamily="34" charset="0"/>
                <a:cs typeface="Calibri Light" pitchFamily="34" charset="0"/>
              </a:rPr>
              <a:t>», Самара,2022 С.7-12. </a:t>
            </a:r>
            <a:r>
              <a:rPr lang="ru-RU" sz="1300" dirty="0" err="1">
                <a:latin typeface="Calibri Light" pitchFamily="34" charset="0"/>
                <a:cs typeface="Calibri Light" pitchFamily="34" charset="0"/>
              </a:rPr>
              <a:t>doi</a:t>
            </a:r>
            <a:r>
              <a:rPr lang="ru-RU" sz="1300" dirty="0">
                <a:latin typeface="Calibri Light" pitchFamily="34" charset="0"/>
                <a:cs typeface="Calibri Light" pitchFamily="34" charset="0"/>
              </a:rPr>
              <a:t>: 10.18411/nrciz-12-2022-01</a:t>
            </a:r>
          </a:p>
          <a:p>
            <a:pPr marL="228600" indent="-228600">
              <a:spcBef>
                <a:spcPts val="0"/>
              </a:spcBef>
              <a:buFont typeface="+mj-lt"/>
              <a:buAutoNum type="arabicPeriod"/>
            </a:pPr>
            <a:r>
              <a:rPr lang="ru-RU" sz="1300" dirty="0" err="1">
                <a:latin typeface="Calibri Light" pitchFamily="34" charset="0"/>
                <a:cs typeface="Calibri Light" pitchFamily="34" charset="0"/>
              </a:rPr>
              <a:t>Яковенко</a:t>
            </a:r>
            <a:r>
              <a:rPr lang="ru-RU" sz="1300" dirty="0">
                <a:latin typeface="Calibri Light" pitchFamily="34" charset="0"/>
                <a:cs typeface="Calibri Light" pitchFamily="34" charset="0"/>
              </a:rPr>
              <a:t> И.В., </a:t>
            </a:r>
            <a:r>
              <a:rPr lang="ru-RU" sz="1300" dirty="0" err="1">
                <a:latin typeface="Calibri Light" pitchFamily="34" charset="0"/>
                <a:cs typeface="Calibri Light" pitchFamily="34" charset="0"/>
              </a:rPr>
              <a:t>Макарченко</a:t>
            </a:r>
            <a:r>
              <a:rPr lang="ru-RU" sz="1300" dirty="0">
                <a:latin typeface="Calibri Light" pitchFamily="34" charset="0"/>
                <a:cs typeface="Calibri Light" pitchFamily="34" charset="0"/>
              </a:rPr>
              <a:t> М.Г., </a:t>
            </a:r>
            <a:r>
              <a:rPr lang="ru-RU" sz="1300" dirty="0" err="1">
                <a:latin typeface="Calibri Light" pitchFamily="34" charset="0"/>
                <a:cs typeface="Calibri Light" pitchFamily="34" charset="0"/>
              </a:rPr>
              <a:t>Забеглов</a:t>
            </a:r>
            <a:r>
              <a:rPr lang="ru-RU" sz="1300" dirty="0">
                <a:latin typeface="Calibri Light" pitchFamily="34" charset="0"/>
                <a:cs typeface="Calibri Light" pitchFamily="34" charset="0"/>
              </a:rPr>
              <a:t> А.В., </a:t>
            </a:r>
            <a:r>
              <a:rPr lang="ru-RU" sz="1300" dirty="0" err="1">
                <a:latin typeface="Calibri Light" pitchFamily="34" charset="0"/>
                <a:cs typeface="Calibri Light" pitchFamily="34" charset="0"/>
              </a:rPr>
              <a:t>Емельяненко</a:t>
            </a:r>
            <a:r>
              <a:rPr lang="ru-RU" sz="1300" dirty="0">
                <a:latin typeface="Calibri Light" pitchFamily="34" charset="0"/>
                <a:cs typeface="Calibri Light" pitchFamily="34" charset="0"/>
              </a:rPr>
              <a:t> Н.М.Основные положения методики обучения тождественным преобразованиям рациональных выражений в процессе подготовки к итоговой аттестации в 9 классе // Информационные и инновационные технологии в науке и образовании: сборник научных трудов / отв. ред. С.С. </a:t>
            </a:r>
            <a:r>
              <a:rPr lang="ru-RU" sz="1300" dirty="0" err="1">
                <a:latin typeface="Calibri Light" pitchFamily="34" charset="0"/>
                <a:cs typeface="Calibri Light" pitchFamily="34" charset="0"/>
              </a:rPr>
              <a:t>Белоконова</a:t>
            </a:r>
            <a:r>
              <a:rPr lang="ru-RU" sz="1300" dirty="0">
                <a:latin typeface="Calibri Light" pitchFamily="34" charset="0"/>
                <a:cs typeface="Calibri Light" pitchFamily="34" charset="0"/>
              </a:rPr>
              <a:t>, Е.С. </a:t>
            </a:r>
            <a:r>
              <a:rPr lang="ru-RU" sz="1300" dirty="0" err="1">
                <a:latin typeface="Calibri Light" pitchFamily="34" charset="0"/>
                <a:cs typeface="Calibri Light" pitchFamily="34" charset="0"/>
              </a:rPr>
              <a:t>Арапина-Арапова</a:t>
            </a:r>
            <a:r>
              <a:rPr lang="ru-RU" sz="1300" dirty="0">
                <a:latin typeface="Calibri Light" pitchFamily="34" charset="0"/>
                <a:cs typeface="Calibri Light" pitchFamily="34" charset="0"/>
              </a:rPr>
              <a:t> [Электронный ресурс]. – Ростов-на-Дону: </a:t>
            </a:r>
            <a:r>
              <a:rPr lang="ru-RU" sz="1300" dirty="0" err="1">
                <a:latin typeface="Calibri Light" pitchFamily="34" charset="0"/>
                <a:cs typeface="Calibri Light" pitchFamily="34" charset="0"/>
              </a:rPr>
              <a:t>Издательскополиграфический</a:t>
            </a:r>
            <a:r>
              <a:rPr lang="ru-RU" sz="1300" dirty="0">
                <a:latin typeface="Calibri Light" pitchFamily="34" charset="0"/>
                <a:cs typeface="Calibri Light" pitchFamily="34" charset="0"/>
              </a:rPr>
              <a:t> комплекс РГЭУ (РИНХ), 2022. С. 456 – 458</a:t>
            </a:r>
          </a:p>
          <a:p>
            <a:pPr marL="228600" indent="-228600">
              <a:spcBef>
                <a:spcPts val="0"/>
              </a:spcBef>
              <a:buFont typeface="+mj-lt"/>
              <a:buAutoNum type="arabicPeriod"/>
            </a:pPr>
            <a:r>
              <a:rPr lang="ru-RU" sz="1300" dirty="0" err="1">
                <a:latin typeface="Calibri Light" pitchFamily="34" charset="0"/>
                <a:cs typeface="Calibri Light" pitchFamily="34" charset="0"/>
              </a:rPr>
              <a:t>Яковенко</a:t>
            </a:r>
            <a:r>
              <a:rPr lang="ru-RU" sz="1300" dirty="0">
                <a:latin typeface="Calibri Light" pitchFamily="34" charset="0"/>
                <a:cs typeface="Calibri Light" pitchFamily="34" charset="0"/>
              </a:rPr>
              <a:t> И.В., Мяконькая К.А., </a:t>
            </a:r>
            <a:r>
              <a:rPr lang="ru-RU" sz="1300" dirty="0" err="1">
                <a:latin typeface="Calibri Light" pitchFamily="34" charset="0"/>
                <a:cs typeface="Calibri Light" pitchFamily="34" charset="0"/>
              </a:rPr>
              <a:t>Переверзева</a:t>
            </a:r>
            <a:r>
              <a:rPr lang="ru-RU" sz="1300" dirty="0">
                <a:latin typeface="Calibri Light" pitchFamily="34" charset="0"/>
                <a:cs typeface="Calibri Light" pitchFamily="34" charset="0"/>
              </a:rPr>
              <a:t> М.А. Элементы проектной деятельности при изучении признаков равенства и подобия треугольников // Информационные и инновационные технологии в науке и образовании: сборник научных трудов / отв. ред. С.С. </a:t>
            </a:r>
            <a:r>
              <a:rPr lang="ru-RU" sz="1300" dirty="0" err="1">
                <a:latin typeface="Calibri Light" pitchFamily="34" charset="0"/>
                <a:cs typeface="Calibri Light" pitchFamily="34" charset="0"/>
              </a:rPr>
              <a:t>Белоконова</a:t>
            </a:r>
            <a:r>
              <a:rPr lang="ru-RU" sz="1300" dirty="0">
                <a:latin typeface="Calibri Light" pitchFamily="34" charset="0"/>
                <a:cs typeface="Calibri Light" pitchFamily="34" charset="0"/>
              </a:rPr>
              <a:t>, Е.С. </a:t>
            </a:r>
            <a:r>
              <a:rPr lang="ru-RU" sz="1300" dirty="0" err="1">
                <a:latin typeface="Calibri Light" pitchFamily="34" charset="0"/>
                <a:cs typeface="Calibri Light" pitchFamily="34" charset="0"/>
              </a:rPr>
              <a:t>Арапина-Арапова</a:t>
            </a:r>
            <a:r>
              <a:rPr lang="ru-RU" sz="1300" dirty="0">
                <a:latin typeface="Calibri Light" pitchFamily="34" charset="0"/>
                <a:cs typeface="Calibri Light" pitchFamily="34" charset="0"/>
              </a:rPr>
              <a:t> [Электронный ресурс]. – Ростов-на-Дону: </a:t>
            </a:r>
            <a:r>
              <a:rPr lang="ru-RU" sz="1300" dirty="0" err="1">
                <a:latin typeface="Calibri Light" pitchFamily="34" charset="0"/>
                <a:cs typeface="Calibri Light" pitchFamily="34" charset="0"/>
              </a:rPr>
              <a:t>Издательскополиграфический</a:t>
            </a:r>
            <a:r>
              <a:rPr lang="ru-RU" sz="1300" dirty="0">
                <a:latin typeface="Calibri Light" pitchFamily="34" charset="0"/>
                <a:cs typeface="Calibri Light" pitchFamily="34" charset="0"/>
              </a:rPr>
              <a:t> комплекс РГЭУ (РИНХ), 2022. С. 493 – 498</a:t>
            </a:r>
          </a:p>
          <a:p>
            <a:pPr marL="228600" indent="-228600">
              <a:spcBef>
                <a:spcPts val="0"/>
              </a:spcBef>
              <a:buFont typeface="+mj-lt"/>
              <a:buAutoNum type="arabicPeriod"/>
            </a:pPr>
            <a:r>
              <a:rPr lang="ru-RU" sz="1300" dirty="0" err="1">
                <a:latin typeface="Calibri Light" pitchFamily="34" charset="0"/>
                <a:cs typeface="Calibri Light" pitchFamily="34" charset="0"/>
              </a:rPr>
              <a:t>Яковенко</a:t>
            </a:r>
            <a:r>
              <a:rPr lang="ru-RU" sz="1300" dirty="0">
                <a:latin typeface="Calibri Light" pitchFamily="34" charset="0"/>
                <a:cs typeface="Calibri Light" pitchFamily="34" charset="0"/>
              </a:rPr>
              <a:t> И.В., Михайличенко В.Г. Использование дидактических материалов при обучении теме  «Обыкновенные дроби» // Вестник Таганрогского института имени А.П. Чехова. 2022. № 2. С. 72 – 78.</a:t>
            </a:r>
          </a:p>
          <a:p>
            <a:pPr marL="228600" indent="-228600" algn="just" latinLnBrk="0">
              <a:spcBef>
                <a:spcPts val="0"/>
              </a:spcBef>
              <a:buFont typeface="+mj-lt"/>
              <a:buAutoNum type="arabicPeriod"/>
            </a:pPr>
            <a:endParaRPr lang="ru-RU" sz="1300" dirty="0">
              <a:latin typeface="Calibri Light" pitchFamily="34" charset="0"/>
              <a:cs typeface="Calibri Light" pitchFamily="34" charset="0"/>
            </a:endParaRPr>
          </a:p>
          <a:p>
            <a:pPr marL="0" indent="0" algn="just">
              <a:buNone/>
            </a:pPr>
            <a:endParaRPr lang="ru-RU" sz="1300" dirty="0">
              <a:latin typeface="Calibri Light" pitchFamily="34" charset="0"/>
              <a:cs typeface="Calibri Light" pitchFamily="34" charset="0"/>
            </a:endParaRPr>
          </a:p>
          <a:p>
            <a:endParaRPr lang="ru-RU" sz="1300" dirty="0"/>
          </a:p>
        </p:txBody>
      </p:sp>
    </p:spTree>
    <p:extLst>
      <p:ext uri="{BB962C8B-B14F-4D97-AF65-F5344CB8AC3E}">
        <p14:creationId xmlns:p14="http://schemas.microsoft.com/office/powerpoint/2010/main" xmlns="" val="3664796722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75920" y="1124744"/>
            <a:ext cx="6336704" cy="2592288"/>
          </a:xfrm>
        </p:spPr>
        <p:txBody>
          <a:bodyPr/>
          <a:lstStyle/>
          <a:p>
            <a:pPr algn="ctr"/>
            <a:r>
              <a:rPr lang="ru-RU" b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ndara Light" panose="020E0502030303020204" pitchFamily="34" charset="0"/>
              </a:rPr>
              <a:t>Спасибо за внимание!</a:t>
            </a:r>
          </a:p>
        </p:txBody>
      </p:sp>
      <p:pic>
        <p:nvPicPr>
          <p:cNvPr id="21508" name="Picture 4" descr="http://powerpoint.su/_ld/0/99691679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8313" y="908720"/>
            <a:ext cx="38100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240016" y="4703469"/>
            <a:ext cx="48965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2400" b="1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05763404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A35CC53-7AF8-F445-8299-EEE36E3D8F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2868" y="332656"/>
            <a:ext cx="9577064" cy="487362"/>
          </a:xfrm>
        </p:spPr>
        <p:txBody>
          <a:bodyPr/>
          <a:lstStyle/>
          <a:p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ПЛАН РАБОТЫ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>учебно-научной лаборатории прикладной математики, искусственного интеллекта и информатизации математического образования</a:t>
            </a:r>
            <a:br>
              <a:rPr lang="ru-RU" sz="2000" dirty="0"/>
            </a:b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период сентябрь 2022 г. – июнь 2023 г.</a:t>
            </a:r>
          </a:p>
        </p:txBody>
      </p:sp>
      <p:graphicFrame>
        <p:nvGraphicFramePr>
          <p:cNvPr id="13" name="Таблица 12">
            <a:extLst>
              <a:ext uri="{FF2B5EF4-FFF2-40B4-BE49-F238E27FC236}">
                <a16:creationId xmlns:a16="http://schemas.microsoft.com/office/drawing/2014/main" xmlns="" id="{943C4CE2-E478-98FF-5DB3-0804F94A93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966729506"/>
              </p:ext>
            </p:extLst>
          </p:nvPr>
        </p:nvGraphicFramePr>
        <p:xfrm>
          <a:off x="227348" y="1272026"/>
          <a:ext cx="11845316" cy="5785749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{69CF1AB2-1976-4502-BF36-3FF5EA218861}</a:tableStyleId>
              </a:tblPr>
              <a:tblGrid>
                <a:gridCol w="396044">
                  <a:extLst>
                    <a:ext uri="{9D8B030D-6E8A-4147-A177-3AD203B41FA5}">
                      <a16:colId xmlns:a16="http://schemas.microsoft.com/office/drawing/2014/main" xmlns="" val="1049107392"/>
                    </a:ext>
                  </a:extLst>
                </a:gridCol>
                <a:gridCol w="9024980">
                  <a:extLst>
                    <a:ext uri="{9D8B030D-6E8A-4147-A177-3AD203B41FA5}">
                      <a16:colId xmlns:a16="http://schemas.microsoft.com/office/drawing/2014/main" xmlns="" val="1257402419"/>
                    </a:ext>
                  </a:extLst>
                </a:gridCol>
                <a:gridCol w="2424292">
                  <a:extLst>
                    <a:ext uri="{9D8B030D-6E8A-4147-A177-3AD203B41FA5}">
                      <a16:colId xmlns:a16="http://schemas.microsoft.com/office/drawing/2014/main" xmlns="" val="3882485103"/>
                    </a:ext>
                  </a:extLst>
                </a:gridCol>
              </a:tblGrid>
              <a:tr h="301534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ndara Light" panose="020E0502030303020204" pitchFamily="34" charset="0"/>
                          <a:ea typeface="+mj-ea"/>
                          <a:cs typeface="Times New Roman" panose="02020603050405020304" pitchFamily="18" charset="0"/>
                        </a:rPr>
                        <a:t>№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ndara Light" panose="020E0502030303020204" pitchFamily="34" charset="0"/>
                          <a:ea typeface="+mj-ea"/>
                          <a:cs typeface="Times New Roman" panose="02020603050405020304" pitchFamily="18" charset="0"/>
                        </a:rPr>
                        <a:t>Перечень мероприятий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ndara Light" panose="020E0502030303020204" pitchFamily="34" charset="0"/>
                          <a:ea typeface="+mj-ea"/>
                          <a:cs typeface="Times New Roman" panose="02020603050405020304" pitchFamily="18" charset="0"/>
                        </a:rPr>
                        <a:t>Сроки 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264894090"/>
                  </a:ext>
                </a:extLst>
              </a:tr>
              <a:tr h="603067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Candara Light" panose="020E0502030303020204" pitchFamily="34" charset="0"/>
                          <a:ea typeface="+mj-ea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Candara Light" panose="020E0502030303020204" pitchFamily="34" charset="0"/>
                          <a:ea typeface="+mj-ea"/>
                          <a:cs typeface="Times New Roman" panose="02020603050405020304" pitchFamily="18" charset="0"/>
                        </a:rPr>
                        <a:t>Научно-практический семинар «Математическое моделирование и искусственный интеллект» (ММиИИ-2022)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Candara Light" panose="020E0502030303020204" pitchFamily="34" charset="0"/>
                          <a:ea typeface="+mj-ea"/>
                          <a:cs typeface="Times New Roman" panose="02020603050405020304" pitchFamily="18" charset="0"/>
                        </a:rPr>
                        <a:t>Октябрь 2022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559169802"/>
                  </a:ext>
                </a:extLst>
              </a:tr>
              <a:tr h="603067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Candara Light" panose="020E0502030303020204" pitchFamily="34" charset="0"/>
                          <a:ea typeface="+mj-ea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Candara Light" panose="020E0502030303020204" pitchFamily="34" charset="0"/>
                          <a:ea typeface="+mj-ea"/>
                          <a:cs typeface="Times New Roman" panose="02020603050405020304" pitchFamily="18" charset="0"/>
                        </a:rPr>
                        <a:t>Организация и проведение ежегодного конкурса научно-исследовательских работ по естественнонаучному циклу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Candara Light" panose="020E0502030303020204" pitchFamily="34" charset="0"/>
                          <a:ea typeface="+mj-ea"/>
                          <a:cs typeface="Times New Roman" panose="02020603050405020304" pitchFamily="18" charset="0"/>
                        </a:rPr>
                        <a:t>Январь – февраль 2023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617498063"/>
                  </a:ext>
                </a:extLst>
              </a:tr>
              <a:tr h="301534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Candara Light" panose="020E0502030303020204" pitchFamily="34" charset="0"/>
                          <a:ea typeface="+mj-ea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Candara Light" panose="020E0502030303020204" pitchFamily="34" charset="0"/>
                          <a:ea typeface="+mj-ea"/>
                          <a:cs typeface="Times New Roman" panose="02020603050405020304" pitchFamily="18" charset="0"/>
                        </a:rPr>
                        <a:t>Интернет-семинар «Инновационные технологии математического образования»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Candara Light" panose="020E0502030303020204" pitchFamily="34" charset="0"/>
                          <a:ea typeface="+mj-ea"/>
                          <a:cs typeface="Times New Roman" panose="02020603050405020304" pitchFamily="18" charset="0"/>
                        </a:rPr>
                        <a:t>Февраль 2023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4157059423"/>
                  </a:ext>
                </a:extLst>
              </a:tr>
              <a:tr h="603067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Candara Light" panose="020E0502030303020204" pitchFamily="34" charset="0"/>
                          <a:ea typeface="+mj-ea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Candara Light" panose="020E0502030303020204" pitchFamily="34" charset="0"/>
                          <a:ea typeface="+mj-ea"/>
                          <a:cs typeface="Times New Roman" panose="02020603050405020304" pitchFamily="18" charset="0"/>
                        </a:rPr>
                        <a:t>Руководство НИРС по кафедре математики, подготовка студентов-докладчиков для конференций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Candara Light" panose="020E0502030303020204" pitchFamily="34" charset="0"/>
                          <a:ea typeface="+mj-ea"/>
                          <a:cs typeface="Times New Roman" panose="02020603050405020304" pitchFamily="18" charset="0"/>
                        </a:rPr>
                        <a:t>Сентябрь 2022 – июнь 2023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207150265"/>
                  </a:ext>
                </a:extLst>
              </a:tr>
              <a:tr h="301534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Candara Light" panose="020E0502030303020204" pitchFamily="34" charset="0"/>
                          <a:ea typeface="+mj-ea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Candara Light" panose="020E0502030303020204" pitchFamily="34" charset="0"/>
                          <a:ea typeface="+mj-ea"/>
                          <a:cs typeface="Times New Roman" panose="02020603050405020304" pitchFamily="18" charset="0"/>
                        </a:rPr>
                        <a:t>Организация и сопровождение практики обучающихся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Candara Light" panose="020E0502030303020204" pitchFamily="34" charset="0"/>
                          <a:ea typeface="+mj-ea"/>
                          <a:cs typeface="Times New Roman" panose="02020603050405020304" pitchFamily="18" charset="0"/>
                        </a:rPr>
                        <a:t>Сентябрь 2022 – июнь 2023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841496872"/>
                  </a:ext>
                </a:extLst>
              </a:tr>
              <a:tr h="603067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Candara Light" panose="020E0502030303020204" pitchFamily="34" charset="0"/>
                          <a:ea typeface="+mj-ea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Candara Light" panose="020E0502030303020204" pitchFamily="34" charset="0"/>
                          <a:ea typeface="+mj-ea"/>
                          <a:cs typeface="Times New Roman" panose="02020603050405020304" pitchFamily="18" charset="0"/>
                        </a:rPr>
                        <a:t>Оказание методической помощи сотрудникам Таганрогского института, представителем образовательных организаций Таганрога и Ростовской в области математического образования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68580" algn="ctr"/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Candara Light" panose="020E0502030303020204" pitchFamily="34" charset="0"/>
                          <a:ea typeface="+mj-ea"/>
                          <a:cs typeface="Times New Roman" panose="02020603050405020304" pitchFamily="18" charset="0"/>
                        </a:rPr>
                        <a:t>Сентябрь 2022 – июнь 2023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230716790"/>
                  </a:ext>
                </a:extLst>
              </a:tr>
              <a:tr h="603067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Candara Light" panose="020E0502030303020204" pitchFamily="34" charset="0"/>
                          <a:ea typeface="+mj-ea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Candara Light" panose="020E0502030303020204" pitchFamily="34" charset="0"/>
                          <a:ea typeface="+mj-ea"/>
                          <a:cs typeface="Times New Roman" panose="02020603050405020304" pitchFamily="18" charset="0"/>
                        </a:rPr>
                        <a:t>Проведение фундаментальных, научно-исследовательских работ в рамках проектов РНФ, реализуемых на кафедре математики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68580" algn="ctr"/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Candara Light" panose="020E0502030303020204" pitchFamily="34" charset="0"/>
                          <a:ea typeface="+mj-ea"/>
                          <a:cs typeface="Times New Roman" panose="02020603050405020304" pitchFamily="18" charset="0"/>
                        </a:rPr>
                        <a:t>Сентябрь 2022 – июнь 2023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959306803"/>
                  </a:ext>
                </a:extLst>
              </a:tr>
              <a:tr h="603067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Candara Light" panose="020E0502030303020204" pitchFamily="34" charset="0"/>
                          <a:ea typeface="+mj-ea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Candara Light" panose="020E0502030303020204" pitchFamily="34" charset="0"/>
                          <a:ea typeface="+mj-ea"/>
                          <a:cs typeface="Times New Roman" panose="02020603050405020304" pitchFamily="18" charset="0"/>
                        </a:rPr>
                        <a:t>Участие в городских, региональных, всероссийских, международных семинарах, конференциях и форумах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Candara Light" panose="020E0502030303020204" pitchFamily="34" charset="0"/>
                          <a:ea typeface="+mj-ea"/>
                          <a:cs typeface="Times New Roman" panose="02020603050405020304" pitchFamily="18" charset="0"/>
                        </a:rPr>
                        <a:t>Сентябрь 2022 – июнь 2023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999768670"/>
                  </a:ext>
                </a:extLst>
              </a:tr>
              <a:tr h="301534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Candara Light" panose="020E0502030303020204" pitchFamily="34" charset="0"/>
                          <a:ea typeface="+mj-ea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Candara Light" panose="020E0502030303020204" pitchFamily="34" charset="0"/>
                          <a:ea typeface="+mj-ea"/>
                          <a:cs typeface="Times New Roman" panose="02020603050405020304" pitchFamily="18" charset="0"/>
                        </a:rPr>
                        <a:t>Публикация научных статей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Candara Light" panose="020E0502030303020204" pitchFamily="34" charset="0"/>
                          <a:ea typeface="+mj-ea"/>
                          <a:cs typeface="Times New Roman" panose="02020603050405020304" pitchFamily="18" charset="0"/>
                        </a:rPr>
                        <a:t>Сентябрь 2022 – июнь 2023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7239765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702007124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EE02D09-4A11-53C7-AD05-3EE844E836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1504" y="116632"/>
            <a:ext cx="9577064" cy="487362"/>
          </a:xfrm>
        </p:spPr>
        <p:txBody>
          <a:bodyPr/>
          <a:lstStyle/>
          <a:p>
            <a:r>
              <a:rPr lang="ru-RU" sz="2400" b="1" dirty="0">
                <a:solidFill>
                  <a:schemeClr val="tx1"/>
                </a:solidFill>
                <a:latin typeface="Candara Light" panose="020E0502030303020204" pitchFamily="34" charset="0"/>
                <a:ea typeface="+mj-ea"/>
                <a:cs typeface="Times New Roman" panose="02020603050405020304" pitchFamily="18" charset="0"/>
              </a:rPr>
              <a:t/>
            </a:r>
            <a:br>
              <a:rPr lang="ru-RU" sz="2400" b="1" dirty="0">
                <a:solidFill>
                  <a:schemeClr val="tx1"/>
                </a:solidFill>
                <a:latin typeface="Candara Light" panose="020E0502030303020204" pitchFamily="34" charset="0"/>
                <a:ea typeface="+mj-ea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chemeClr val="tx1"/>
                </a:solidFill>
                <a:latin typeface="Candara Light" panose="020E0502030303020204" pitchFamily="34" charset="0"/>
                <a:ea typeface="+mj-ea"/>
                <a:cs typeface="Times New Roman" panose="02020603050405020304" pitchFamily="18" charset="0"/>
              </a:rPr>
              <a:t>Научно-практический семинар «Математическое моделирование и искусственный интеллект» (ММиИИ-2022)</a:t>
            </a:r>
            <a:endParaRPr lang="ru-RU" sz="2400" dirty="0"/>
          </a:p>
        </p:txBody>
      </p:sp>
      <p:graphicFrame>
        <p:nvGraphicFramePr>
          <p:cNvPr id="15" name="Схема 14">
            <a:extLst>
              <a:ext uri="{FF2B5EF4-FFF2-40B4-BE49-F238E27FC236}">
                <a16:creationId xmlns:a16="http://schemas.microsoft.com/office/drawing/2014/main" xmlns="" id="{DB691371-E07C-AB6E-9C84-D31C1DAD42B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2421732585"/>
              </p:ext>
            </p:extLst>
          </p:nvPr>
        </p:nvGraphicFramePr>
        <p:xfrm>
          <a:off x="454468" y="1270308"/>
          <a:ext cx="5785548" cy="50783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09CA7D00-0DA9-6CA6-37AA-2E22B22EE78D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312024" y="1301492"/>
            <a:ext cx="4991100" cy="3000375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D20B3072-D6E0-D0D1-A2C6-EF2A8E0CBDB6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176120" y="4336472"/>
            <a:ext cx="4867275" cy="233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38678999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EE02D09-4A11-53C7-AD05-3EE844E836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1504" y="116632"/>
            <a:ext cx="9577064" cy="487362"/>
          </a:xfrm>
        </p:spPr>
        <p:txBody>
          <a:bodyPr/>
          <a:lstStyle/>
          <a:p>
            <a:r>
              <a:rPr lang="ru-RU" sz="3200" b="1" dirty="0">
                <a:solidFill>
                  <a:schemeClr val="tx1"/>
                </a:solidFill>
                <a:latin typeface="Candara Light" panose="020E0502030303020204" pitchFamily="34" charset="0"/>
                <a:ea typeface="+mj-ea"/>
                <a:cs typeface="Times New Roman" panose="02020603050405020304" pitchFamily="18" charset="0"/>
              </a:rPr>
              <a:t/>
            </a:r>
            <a:br>
              <a:rPr lang="ru-RU" sz="3200" b="1" dirty="0">
                <a:solidFill>
                  <a:schemeClr val="tx1"/>
                </a:solidFill>
                <a:latin typeface="Candara Light" panose="020E0502030303020204" pitchFamily="34" charset="0"/>
                <a:ea typeface="+mj-ea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chemeClr val="tx1"/>
                </a:solidFill>
                <a:latin typeface="Candara Light" panose="020E0502030303020204" pitchFamily="34" charset="0"/>
                <a:ea typeface="+mj-ea"/>
                <a:cs typeface="Times New Roman" panose="02020603050405020304" pitchFamily="18" charset="0"/>
              </a:rPr>
              <a:t>ОТЧЕТ о деятельности  студенческого научного кружка (СНК)</a:t>
            </a:r>
            <a:endParaRPr lang="ru-RU" sz="32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C9F070AE-AA6F-64B3-2695-D8AF5DBCE5C8}"/>
              </a:ext>
            </a:extLst>
          </p:cNvPr>
          <p:cNvSpPr txBox="1"/>
          <p:nvPr/>
        </p:nvSpPr>
        <p:spPr>
          <a:xfrm>
            <a:off x="2207568" y="6299117"/>
            <a:ext cx="967535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latin typeface="Candara Light" panose="020E0502030303020204" pitchFamily="34" charset="0"/>
                <a:ea typeface="+mj-ea"/>
                <a:cs typeface="Times New Roman" panose="02020603050405020304" pitchFamily="18" charset="0"/>
              </a:rPr>
              <a:t>Руководитель СНК Проценко Е.А., канд. физ.-мат. наук, доцент </a:t>
            </a:r>
          </a:p>
        </p:txBody>
      </p:sp>
      <p:graphicFrame>
        <p:nvGraphicFramePr>
          <p:cNvPr id="30" name="Объект 29">
            <a:extLst>
              <a:ext uri="{FF2B5EF4-FFF2-40B4-BE49-F238E27FC236}">
                <a16:creationId xmlns:a16="http://schemas.microsoft.com/office/drawing/2014/main" xmlns="" id="{8D09601F-240A-7482-4B64-4A98CC762FB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896427848"/>
              </p:ext>
            </p:extLst>
          </p:nvPr>
        </p:nvGraphicFramePr>
        <p:xfrm>
          <a:off x="119336" y="1772816"/>
          <a:ext cx="11953328" cy="45517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096" name="TextBox 4095">
            <a:extLst>
              <a:ext uri="{FF2B5EF4-FFF2-40B4-BE49-F238E27FC236}">
                <a16:creationId xmlns:a16="http://schemas.microsoft.com/office/drawing/2014/main" xmlns="" id="{7F985A7C-8CF1-17FD-88B8-233A5E235F05}"/>
              </a:ext>
            </a:extLst>
          </p:cNvPr>
          <p:cNvSpPr txBox="1"/>
          <p:nvPr/>
        </p:nvSpPr>
        <p:spPr>
          <a:xfrm>
            <a:off x="4079776" y="1233217"/>
            <a:ext cx="610035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ru-RU" sz="3200" b="1" dirty="0">
                <a:latin typeface="Candara Light" panose="020E0502030303020204" pitchFamily="34" charset="0"/>
                <a:ea typeface="+mj-ea"/>
                <a:cs typeface="Times New Roman" panose="02020603050405020304" pitchFamily="18" charset="0"/>
              </a:rPr>
              <a:t>Проведены занятия </a:t>
            </a:r>
          </a:p>
        </p:txBody>
      </p:sp>
      <p:pic>
        <p:nvPicPr>
          <p:cNvPr id="4099" name="Рисунок 4098">
            <a:extLst>
              <a:ext uri="{FF2B5EF4-FFF2-40B4-BE49-F238E27FC236}">
                <a16:creationId xmlns:a16="http://schemas.microsoft.com/office/drawing/2014/main" xmlns="" id="{A60A8A46-0DC1-C7B8-D080-BCF20444EDE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/>
          <a:srcRect l="36131" r="16597"/>
          <a:stretch/>
        </p:blipFill>
        <p:spPr>
          <a:xfrm>
            <a:off x="93678" y="1818232"/>
            <a:ext cx="1440161" cy="2033464"/>
          </a:xfrm>
          <a:prstGeom prst="rect">
            <a:avLst/>
          </a:prstGeom>
        </p:spPr>
      </p:pic>
      <p:pic>
        <p:nvPicPr>
          <p:cNvPr id="4104" name="Picture 8">
            <a:extLst>
              <a:ext uri="{FF2B5EF4-FFF2-40B4-BE49-F238E27FC236}">
                <a16:creationId xmlns:a16="http://schemas.microsoft.com/office/drawing/2014/main" xmlns="" id="{90AC1E7E-6588-257C-102F-730382A563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744" t="10137" r="28442" b="3964"/>
          <a:stretch/>
        </p:blipFill>
        <p:spPr bwMode="auto">
          <a:xfrm>
            <a:off x="6096000" y="4174481"/>
            <a:ext cx="1440161" cy="1827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>
            <a:extLst>
              <a:ext uri="{FF2B5EF4-FFF2-40B4-BE49-F238E27FC236}">
                <a16:creationId xmlns:a16="http://schemas.microsoft.com/office/drawing/2014/main" xmlns="" id="{5DE84480-B0F0-1795-AA0F-DDC02DC326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936" r="20616"/>
          <a:stretch/>
        </p:blipFill>
        <p:spPr bwMode="auto">
          <a:xfrm>
            <a:off x="6096000" y="1886464"/>
            <a:ext cx="1440161" cy="1941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12" name="Picture 16">
            <a:extLst>
              <a:ext uri="{FF2B5EF4-FFF2-40B4-BE49-F238E27FC236}">
                <a16:creationId xmlns:a16="http://schemas.microsoft.com/office/drawing/2014/main" xmlns="" id="{7C47686D-23F2-7DB7-DD6F-4ECE74F7013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652" r="3285" b="31578"/>
          <a:stretch/>
        </p:blipFill>
        <p:spPr bwMode="auto">
          <a:xfrm>
            <a:off x="93678" y="4174481"/>
            <a:ext cx="1414503" cy="1827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02784268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CC946E0-665A-4144-B82E-3741A7D4A9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9456" y="332656"/>
            <a:ext cx="10801200" cy="487362"/>
          </a:xfrm>
        </p:spPr>
        <p:txBody>
          <a:bodyPr/>
          <a:lstStyle/>
          <a:p>
            <a:r>
              <a:rPr lang="ru-RU" sz="2400" b="1" dirty="0">
                <a:solidFill>
                  <a:schemeClr val="tx1"/>
                </a:solidFill>
                <a:latin typeface="Candara Light" panose="020E0502030303020204" pitchFamily="34" charset="0"/>
                <a:ea typeface="+mj-ea"/>
                <a:cs typeface="Times New Roman" panose="02020603050405020304" pitchFamily="18" charset="0"/>
              </a:rPr>
              <a:t>Организация и проведение ежегодного конкурса научно-исследовательских работ по естественнонаучному циклу на кафедре математики</a:t>
            </a:r>
            <a:endParaRPr lang="ru-RU" sz="2400" dirty="0"/>
          </a:p>
        </p:txBody>
      </p:sp>
      <p:pic>
        <p:nvPicPr>
          <p:cNvPr id="1027" name="Picture 3" descr="C:\Users\protsenkosv\Downloads\IMG-20230413-WA0016.jpg"/>
          <p:cNvPicPr>
            <a:picLocks noChangeAspect="1" noChangeArrowheads="1"/>
          </p:cNvPicPr>
          <p:nvPr/>
        </p:nvPicPr>
        <p:blipFill>
          <a:blip r:embed="rId2" cstate="print"/>
          <a:srcRect t="31376" b="19318"/>
          <a:stretch>
            <a:fillRect/>
          </a:stretch>
        </p:blipFill>
        <p:spPr bwMode="auto">
          <a:xfrm>
            <a:off x="4439815" y="1412776"/>
            <a:ext cx="7488833" cy="2769309"/>
          </a:xfrm>
          <a:prstGeom prst="rect">
            <a:avLst/>
          </a:prstGeom>
          <a:noFill/>
        </p:spPr>
      </p:pic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063285507"/>
              </p:ext>
            </p:extLst>
          </p:nvPr>
        </p:nvGraphicFramePr>
        <p:xfrm>
          <a:off x="119335" y="1412776"/>
          <a:ext cx="4224469" cy="5112568"/>
        </p:xfrm>
        <a:graphic>
          <a:graphicData uri="http://schemas.openxmlformats.org/drawingml/2006/table">
            <a:tbl>
              <a:tblPr/>
              <a:tblGrid>
                <a:gridCol w="91259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0553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0633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95404">
                <a:tc>
                  <a:txBody>
                    <a:bodyPr/>
                    <a:lstStyle/>
                    <a:p>
                      <a:r>
                        <a:rPr lang="ru-RU" sz="600" dirty="0">
                          <a:latin typeface="Times New Roman"/>
                          <a:cs typeface="Times New Roman"/>
                        </a:rPr>
                        <a:t>Кулик Ю.Э.,</a:t>
                      </a:r>
                      <a:endParaRPr lang="ru-RU" sz="600" dirty="0">
                        <a:latin typeface="Calibri"/>
                        <a:cs typeface="Times New Roman"/>
                      </a:endParaRPr>
                    </a:p>
                    <a:p>
                      <a:r>
                        <a:rPr lang="ru-RU" sz="600" dirty="0">
                          <a:latin typeface="Times New Roman"/>
                          <a:cs typeface="Times New Roman"/>
                        </a:rPr>
                        <a:t>Научный руководитель:</a:t>
                      </a:r>
                      <a:endParaRPr lang="ru-RU" sz="600" dirty="0">
                        <a:latin typeface="Calibri"/>
                        <a:cs typeface="Times New Roman"/>
                      </a:endParaRPr>
                    </a:p>
                    <a:p>
                      <a:r>
                        <a:rPr lang="ru-RU" sz="600" dirty="0">
                          <a:latin typeface="Times New Roman"/>
                          <a:cs typeface="Times New Roman"/>
                        </a:rPr>
                        <a:t>Чистякова Т.А.</a:t>
                      </a:r>
                      <a:endParaRPr lang="ru-RU" sz="600" dirty="0">
                        <a:latin typeface="Calibri"/>
                        <a:cs typeface="Times New Roman"/>
                      </a:endParaRPr>
                    </a:p>
                  </a:txBody>
                  <a:tcPr marL="43388" marR="433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600">
                          <a:latin typeface="Times New Roman"/>
                          <a:cs typeface="Times New Roman"/>
                        </a:rPr>
                        <a:t>Студентка гр </a:t>
                      </a:r>
                      <a:r>
                        <a:rPr lang="en-US" sz="600">
                          <a:latin typeface="Times New Roman"/>
                          <a:cs typeface="Times New Roman"/>
                        </a:rPr>
                        <a:t>MATGZ</a:t>
                      </a:r>
                      <a:r>
                        <a:rPr lang="ru-RU" sz="600">
                          <a:latin typeface="Times New Roman"/>
                          <a:cs typeface="Times New Roman"/>
                        </a:rPr>
                        <a:t>-121,</a:t>
                      </a:r>
                      <a:endParaRPr lang="ru-RU" sz="600">
                        <a:latin typeface="Calibri"/>
                        <a:cs typeface="Times New Roman"/>
                      </a:endParaRPr>
                    </a:p>
                    <a:p>
                      <a:r>
                        <a:rPr lang="ru-RU" sz="600">
                          <a:latin typeface="Times New Roman"/>
                          <a:cs typeface="Times New Roman"/>
                        </a:rPr>
                        <a:t>к. ф.-м. н., доцент</a:t>
                      </a:r>
                      <a:endParaRPr lang="ru-RU" sz="600">
                        <a:latin typeface="Calibri"/>
                        <a:cs typeface="Times New Roman"/>
                      </a:endParaRPr>
                    </a:p>
                  </a:txBody>
                  <a:tcPr marL="43388" marR="433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600">
                          <a:latin typeface="Times New Roman"/>
                          <a:cs typeface="Times New Roman"/>
                        </a:rPr>
                        <a:t>Значимость изучения линейных дифференциальных уравнений в математическом образовании бакалавров педагогического направления</a:t>
                      </a:r>
                      <a:endParaRPr lang="ru-RU" sz="600">
                        <a:latin typeface="Calibri"/>
                        <a:cs typeface="Times New Roman"/>
                      </a:endParaRPr>
                    </a:p>
                  </a:txBody>
                  <a:tcPr marL="43388" marR="433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95404">
                <a:tc>
                  <a:txBody>
                    <a:bodyPr/>
                    <a:lstStyle/>
                    <a:p>
                      <a:r>
                        <a:rPr lang="ru-RU" sz="600">
                          <a:latin typeface="Times New Roman"/>
                          <a:cs typeface="Times New Roman"/>
                        </a:rPr>
                        <a:t>Мяконькая К.А.,</a:t>
                      </a:r>
                      <a:endParaRPr lang="ru-RU" sz="600">
                        <a:latin typeface="Calibri"/>
                        <a:cs typeface="Times New Roman"/>
                      </a:endParaRPr>
                    </a:p>
                    <a:p>
                      <a:r>
                        <a:rPr lang="ru-RU" sz="600">
                          <a:latin typeface="Times New Roman"/>
                          <a:cs typeface="Times New Roman"/>
                        </a:rPr>
                        <a:t>Научный руководитель: </a:t>
                      </a:r>
                      <a:endParaRPr lang="ru-RU" sz="600">
                        <a:latin typeface="Calibri"/>
                        <a:cs typeface="Times New Roman"/>
                      </a:endParaRPr>
                    </a:p>
                    <a:p>
                      <a:r>
                        <a:rPr lang="ru-RU" sz="600">
                          <a:latin typeface="Times New Roman"/>
                          <a:cs typeface="Times New Roman"/>
                        </a:rPr>
                        <a:t>Яковенко И.В.</a:t>
                      </a:r>
                      <a:endParaRPr lang="ru-RU" sz="600">
                        <a:latin typeface="Calibri"/>
                        <a:cs typeface="Times New Roman"/>
                      </a:endParaRPr>
                    </a:p>
                  </a:txBody>
                  <a:tcPr marL="43388" marR="433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600">
                          <a:latin typeface="Times New Roman"/>
                          <a:cs typeface="Times New Roman"/>
                        </a:rPr>
                        <a:t>Студентка группы МФ-151, </a:t>
                      </a:r>
                      <a:endParaRPr lang="ru-RU" sz="600">
                        <a:latin typeface="Calibri"/>
                        <a:cs typeface="Times New Roman"/>
                      </a:endParaRPr>
                    </a:p>
                    <a:p>
                      <a:r>
                        <a:rPr lang="ru-RU" sz="600">
                          <a:latin typeface="Times New Roman"/>
                          <a:cs typeface="Times New Roman"/>
                        </a:rPr>
                        <a:t>доцент</a:t>
                      </a:r>
                      <a:endParaRPr lang="ru-RU" sz="600">
                        <a:latin typeface="Calibri"/>
                        <a:cs typeface="Times New Roman"/>
                      </a:endParaRPr>
                    </a:p>
                  </a:txBody>
                  <a:tcPr marL="43388" marR="433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600">
                          <a:latin typeface="Times New Roman"/>
                          <a:cs typeface="Times New Roman"/>
                        </a:rPr>
                        <a:t>Пример разработанной системы тренировочных заданий по теме «Основные тригонометрические формулы» для учащихся старших классов</a:t>
                      </a:r>
                      <a:endParaRPr lang="ru-RU" sz="600">
                        <a:latin typeface="Calibri"/>
                        <a:cs typeface="Times New Roman"/>
                      </a:endParaRPr>
                    </a:p>
                  </a:txBody>
                  <a:tcPr marL="43388" marR="433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96323">
                <a:tc>
                  <a:txBody>
                    <a:bodyPr/>
                    <a:lstStyle/>
                    <a:p>
                      <a:r>
                        <a:rPr lang="ru-RU" sz="600">
                          <a:latin typeface="Times New Roman"/>
                          <a:cs typeface="Times New Roman"/>
                        </a:rPr>
                        <a:t>Чурсинова А.В.,</a:t>
                      </a:r>
                      <a:endParaRPr lang="ru-RU" sz="600">
                        <a:latin typeface="Calibri"/>
                        <a:cs typeface="Times New Roman"/>
                      </a:endParaRPr>
                    </a:p>
                    <a:p>
                      <a:r>
                        <a:rPr lang="ru-RU" sz="600">
                          <a:latin typeface="Times New Roman"/>
                          <a:cs typeface="Times New Roman"/>
                        </a:rPr>
                        <a:t>Научный руководитель: </a:t>
                      </a:r>
                      <a:endParaRPr lang="ru-RU" sz="600">
                        <a:latin typeface="Calibri"/>
                        <a:cs typeface="Times New Roman"/>
                      </a:endParaRPr>
                    </a:p>
                    <a:p>
                      <a:r>
                        <a:rPr lang="ru-RU" sz="600">
                          <a:latin typeface="Times New Roman"/>
                          <a:cs typeface="Times New Roman"/>
                        </a:rPr>
                        <a:t>Яковенко И.В.</a:t>
                      </a:r>
                      <a:endParaRPr lang="ru-RU" sz="600">
                        <a:latin typeface="Calibri"/>
                        <a:cs typeface="Times New Roman"/>
                      </a:endParaRPr>
                    </a:p>
                  </a:txBody>
                  <a:tcPr marL="43388" marR="433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600">
                          <a:latin typeface="Times New Roman"/>
                          <a:cs typeface="Times New Roman"/>
                        </a:rPr>
                        <a:t>Студентка группы МФ-151, </a:t>
                      </a:r>
                      <a:endParaRPr lang="ru-RU" sz="600">
                        <a:latin typeface="Calibri"/>
                        <a:cs typeface="Times New Roman"/>
                      </a:endParaRPr>
                    </a:p>
                    <a:p>
                      <a:r>
                        <a:rPr lang="ru-RU" sz="600">
                          <a:latin typeface="Times New Roman"/>
                          <a:cs typeface="Times New Roman"/>
                        </a:rPr>
                        <a:t>доцент </a:t>
                      </a:r>
                      <a:endParaRPr lang="ru-RU" sz="600">
                        <a:latin typeface="Calibri"/>
                        <a:cs typeface="Times New Roman"/>
                      </a:endParaRPr>
                    </a:p>
                  </a:txBody>
                  <a:tcPr marL="43388" marR="433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  <a:cs typeface="Times New Roman"/>
                        </a:rPr>
                        <a:t>Моделирование игровых заданий по теме «Четырехугольники» для учащихся 8 классов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388" marR="433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96323">
                <a:tc>
                  <a:txBody>
                    <a:bodyPr/>
                    <a:lstStyle/>
                    <a:p>
                      <a:r>
                        <a:rPr lang="ru-RU" sz="600">
                          <a:latin typeface="Times New Roman"/>
                          <a:cs typeface="Times New Roman"/>
                        </a:rPr>
                        <a:t>Дворникова А.А.,</a:t>
                      </a:r>
                      <a:endParaRPr lang="ru-RU" sz="600">
                        <a:latin typeface="Calibri"/>
                        <a:cs typeface="Times New Roman"/>
                      </a:endParaRPr>
                    </a:p>
                    <a:p>
                      <a:r>
                        <a:rPr lang="ru-RU" sz="600">
                          <a:latin typeface="Times New Roman"/>
                          <a:cs typeface="Times New Roman"/>
                        </a:rPr>
                        <a:t>Научный руководитель: </a:t>
                      </a:r>
                      <a:endParaRPr lang="ru-RU" sz="600">
                        <a:latin typeface="Calibri"/>
                        <a:cs typeface="Times New Roman"/>
                      </a:endParaRPr>
                    </a:p>
                    <a:p>
                      <a:r>
                        <a:rPr lang="ru-RU" sz="600">
                          <a:latin typeface="Times New Roman"/>
                          <a:cs typeface="Times New Roman"/>
                        </a:rPr>
                        <a:t>Яковенко И.В.</a:t>
                      </a:r>
                      <a:endParaRPr lang="ru-RU" sz="600">
                        <a:latin typeface="Calibri"/>
                        <a:cs typeface="Times New Roman"/>
                      </a:endParaRPr>
                    </a:p>
                  </a:txBody>
                  <a:tcPr marL="43388" marR="433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600">
                          <a:latin typeface="Times New Roman"/>
                          <a:cs typeface="Times New Roman"/>
                        </a:rPr>
                        <a:t>Студентка группы МИ-151, </a:t>
                      </a:r>
                      <a:endParaRPr lang="ru-RU" sz="600">
                        <a:latin typeface="Calibri"/>
                        <a:cs typeface="Times New Roman"/>
                      </a:endParaRPr>
                    </a:p>
                    <a:p>
                      <a:r>
                        <a:rPr lang="ru-RU" sz="600">
                          <a:latin typeface="Times New Roman"/>
                          <a:cs typeface="Times New Roman"/>
                        </a:rPr>
                        <a:t>доцент </a:t>
                      </a:r>
                      <a:endParaRPr lang="ru-RU" sz="600">
                        <a:latin typeface="Calibri"/>
                        <a:cs typeface="Times New Roman"/>
                      </a:endParaRPr>
                    </a:p>
                  </a:txBody>
                  <a:tcPr marL="43388" marR="433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  <a:cs typeface="Times New Roman"/>
                        </a:rPr>
                        <a:t>Анализ практических заданий по теме «Функции» в курсе алгебры 7-9 классов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388" marR="433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55772">
                <a:tc>
                  <a:txBody>
                    <a:bodyPr/>
                    <a:lstStyle/>
                    <a:p>
                      <a:r>
                        <a:rPr lang="ru-RU" sz="600">
                          <a:latin typeface="Times New Roman"/>
                          <a:cs typeface="Times New Roman"/>
                        </a:rPr>
                        <a:t>Джафарова Л.М.,</a:t>
                      </a:r>
                      <a:endParaRPr lang="ru-RU" sz="600">
                        <a:latin typeface="Calibri"/>
                        <a:cs typeface="Times New Roman"/>
                      </a:endParaRPr>
                    </a:p>
                    <a:p>
                      <a:r>
                        <a:rPr lang="ru-RU" sz="600">
                          <a:latin typeface="Times New Roman"/>
                          <a:cs typeface="Times New Roman"/>
                        </a:rPr>
                        <a:t>Научный руководитель: </a:t>
                      </a:r>
                      <a:endParaRPr lang="ru-RU" sz="600">
                        <a:latin typeface="Calibri"/>
                        <a:cs typeface="Times New Roman"/>
                      </a:endParaRPr>
                    </a:p>
                    <a:p>
                      <a:r>
                        <a:rPr lang="ru-RU" sz="600">
                          <a:latin typeface="Times New Roman"/>
                          <a:cs typeface="Times New Roman"/>
                        </a:rPr>
                        <a:t>Яковенко И.В.</a:t>
                      </a:r>
                      <a:endParaRPr lang="ru-RU" sz="600">
                        <a:latin typeface="Calibri"/>
                        <a:cs typeface="Times New Roman"/>
                      </a:endParaRPr>
                    </a:p>
                  </a:txBody>
                  <a:tcPr marL="43388" marR="433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600">
                          <a:latin typeface="Times New Roman"/>
                          <a:cs typeface="Times New Roman"/>
                        </a:rPr>
                        <a:t>Студентка группы МИ-151, </a:t>
                      </a:r>
                      <a:endParaRPr lang="ru-RU" sz="600">
                        <a:latin typeface="Calibri"/>
                        <a:cs typeface="Times New Roman"/>
                      </a:endParaRPr>
                    </a:p>
                    <a:p>
                      <a:r>
                        <a:rPr lang="ru-RU" sz="600">
                          <a:latin typeface="Times New Roman"/>
                          <a:cs typeface="Times New Roman"/>
                        </a:rPr>
                        <a:t>доцент</a:t>
                      </a:r>
                      <a:endParaRPr lang="ru-RU" sz="600">
                        <a:latin typeface="Calibri"/>
                        <a:cs typeface="Times New Roman"/>
                      </a:endParaRPr>
                    </a:p>
                  </a:txBody>
                  <a:tcPr marL="43388" marR="433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  <a:cs typeface="Times New Roman"/>
                        </a:rPr>
                        <a:t>Проект разработанной учебно-методической игры по теме «Логарифмы и их свойства» для учащихся старших классов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388" marR="433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96323">
                <a:tc>
                  <a:txBody>
                    <a:bodyPr/>
                    <a:lstStyle/>
                    <a:p>
                      <a:r>
                        <a:rPr lang="ru-RU" sz="600">
                          <a:latin typeface="Times New Roman"/>
                          <a:cs typeface="Times New Roman"/>
                        </a:rPr>
                        <a:t>Герцева Д.А.,</a:t>
                      </a:r>
                      <a:endParaRPr lang="ru-RU" sz="600">
                        <a:latin typeface="Calibri"/>
                        <a:cs typeface="Times New Roman"/>
                      </a:endParaRPr>
                    </a:p>
                    <a:p>
                      <a:r>
                        <a:rPr lang="ru-RU" sz="600">
                          <a:latin typeface="Times New Roman"/>
                          <a:cs typeface="Times New Roman"/>
                        </a:rPr>
                        <a:t>Научный руководитель: </a:t>
                      </a:r>
                      <a:endParaRPr lang="ru-RU" sz="600">
                        <a:latin typeface="Calibri"/>
                        <a:cs typeface="Times New Roman"/>
                      </a:endParaRPr>
                    </a:p>
                    <a:p>
                      <a:r>
                        <a:rPr lang="ru-RU" sz="600">
                          <a:latin typeface="Times New Roman"/>
                          <a:cs typeface="Times New Roman"/>
                        </a:rPr>
                        <a:t>Яковенко И.В.</a:t>
                      </a:r>
                      <a:endParaRPr lang="ru-RU" sz="600">
                        <a:latin typeface="Calibri"/>
                        <a:cs typeface="Times New Roman"/>
                      </a:endParaRPr>
                    </a:p>
                  </a:txBody>
                  <a:tcPr marL="43388" marR="433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600">
                          <a:latin typeface="Times New Roman"/>
                          <a:cs typeface="Times New Roman"/>
                        </a:rPr>
                        <a:t>Студентка группы МФ-141, </a:t>
                      </a:r>
                      <a:endParaRPr lang="ru-RU" sz="600">
                        <a:latin typeface="Calibri"/>
                        <a:cs typeface="Times New Roman"/>
                      </a:endParaRPr>
                    </a:p>
                    <a:p>
                      <a:r>
                        <a:rPr lang="ru-RU" sz="600">
                          <a:latin typeface="Times New Roman"/>
                          <a:cs typeface="Times New Roman"/>
                        </a:rPr>
                        <a:t>доцент</a:t>
                      </a:r>
                      <a:endParaRPr lang="ru-RU" sz="600">
                        <a:latin typeface="Calibri"/>
                        <a:cs typeface="Times New Roman"/>
                      </a:endParaRPr>
                    </a:p>
                  </a:txBody>
                  <a:tcPr marL="43388" marR="433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  <a:cs typeface="Times New Roman"/>
                        </a:rPr>
                        <a:t>Примеры практических заданий для обучающихся средних классов по теме «Проценты вокруг нас»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388" marR="433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95404">
                <a:tc>
                  <a:txBody>
                    <a:bodyPr/>
                    <a:lstStyle/>
                    <a:p>
                      <a:r>
                        <a:rPr lang="ru-RU" sz="600">
                          <a:latin typeface="Times New Roman"/>
                          <a:cs typeface="Times New Roman"/>
                        </a:rPr>
                        <a:t>Чумакова А.В.,</a:t>
                      </a:r>
                      <a:endParaRPr lang="ru-RU" sz="600">
                        <a:latin typeface="Calibri"/>
                        <a:cs typeface="Times New Roman"/>
                      </a:endParaRPr>
                    </a:p>
                    <a:p>
                      <a:r>
                        <a:rPr lang="ru-RU" sz="600">
                          <a:latin typeface="Times New Roman"/>
                          <a:cs typeface="Times New Roman"/>
                        </a:rPr>
                        <a:t>Морозова И.В.,</a:t>
                      </a:r>
                      <a:endParaRPr lang="ru-RU" sz="600">
                        <a:latin typeface="Calibri"/>
                        <a:cs typeface="Times New Roman"/>
                      </a:endParaRPr>
                    </a:p>
                    <a:p>
                      <a:r>
                        <a:rPr lang="ru-RU" sz="600">
                          <a:latin typeface="Times New Roman"/>
                          <a:cs typeface="Times New Roman"/>
                        </a:rPr>
                        <a:t>Научный руководитель: </a:t>
                      </a:r>
                      <a:endParaRPr lang="ru-RU" sz="600">
                        <a:latin typeface="Calibri"/>
                        <a:cs typeface="Times New Roman"/>
                      </a:endParaRPr>
                    </a:p>
                    <a:p>
                      <a:r>
                        <a:rPr lang="ru-RU" sz="600">
                          <a:latin typeface="Times New Roman"/>
                          <a:cs typeface="Times New Roman"/>
                        </a:rPr>
                        <a:t>Яковенко И.В.</a:t>
                      </a:r>
                      <a:endParaRPr lang="ru-RU" sz="600">
                        <a:latin typeface="Calibri"/>
                        <a:cs typeface="Times New Roman"/>
                      </a:endParaRPr>
                    </a:p>
                  </a:txBody>
                  <a:tcPr marL="43388" marR="433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600">
                          <a:latin typeface="Times New Roman"/>
                          <a:cs typeface="Times New Roman"/>
                        </a:rPr>
                        <a:t>Студентка группы МИ-121,</a:t>
                      </a:r>
                      <a:endParaRPr lang="ru-RU" sz="600">
                        <a:latin typeface="Calibri"/>
                        <a:cs typeface="Times New Roman"/>
                      </a:endParaRPr>
                    </a:p>
                    <a:p>
                      <a:r>
                        <a:rPr lang="ru-RU" sz="600">
                          <a:latin typeface="Times New Roman"/>
                          <a:cs typeface="Times New Roman"/>
                        </a:rPr>
                        <a:t>Студентка группы МИ-121, </a:t>
                      </a:r>
                      <a:endParaRPr lang="ru-RU" sz="600">
                        <a:latin typeface="Calibri"/>
                        <a:cs typeface="Times New Roman"/>
                      </a:endParaRPr>
                    </a:p>
                    <a:p>
                      <a:r>
                        <a:rPr lang="ru-RU" sz="600">
                          <a:latin typeface="Times New Roman"/>
                          <a:cs typeface="Times New Roman"/>
                        </a:rPr>
                        <a:t>доцент </a:t>
                      </a:r>
                      <a:endParaRPr lang="ru-RU" sz="600">
                        <a:latin typeface="Calibri"/>
                        <a:cs typeface="Times New Roman"/>
                      </a:endParaRPr>
                    </a:p>
                  </a:txBody>
                  <a:tcPr marL="43388" marR="433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600">
                          <a:latin typeface="Times New Roman"/>
                          <a:cs typeface="Times New Roman"/>
                        </a:rPr>
                        <a:t>Урок-презентация на тему «Учимся для жизни» для учащихся 7 классов</a:t>
                      </a:r>
                      <a:endParaRPr lang="ru-RU" sz="600">
                        <a:latin typeface="Calibri"/>
                        <a:cs typeface="Times New Roman"/>
                      </a:endParaRPr>
                    </a:p>
                  </a:txBody>
                  <a:tcPr marL="43388" marR="433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96323">
                <a:tc>
                  <a:txBody>
                    <a:bodyPr/>
                    <a:lstStyle/>
                    <a:p>
                      <a:r>
                        <a:rPr lang="ru-RU" sz="600">
                          <a:latin typeface="Times New Roman"/>
                          <a:cs typeface="Times New Roman"/>
                        </a:rPr>
                        <a:t>Бойко М.А.,</a:t>
                      </a:r>
                      <a:endParaRPr lang="ru-RU" sz="600">
                        <a:latin typeface="Calibri"/>
                        <a:cs typeface="Times New Roman"/>
                      </a:endParaRPr>
                    </a:p>
                    <a:p>
                      <a:r>
                        <a:rPr lang="ru-RU" sz="600">
                          <a:latin typeface="Times New Roman"/>
                          <a:cs typeface="Times New Roman"/>
                        </a:rPr>
                        <a:t>Научный руководитель: </a:t>
                      </a:r>
                      <a:endParaRPr lang="ru-RU" sz="600">
                        <a:latin typeface="Calibri"/>
                        <a:cs typeface="Times New Roman"/>
                      </a:endParaRPr>
                    </a:p>
                    <a:p>
                      <a:r>
                        <a:rPr lang="ru-RU" sz="600">
                          <a:latin typeface="Times New Roman"/>
                          <a:cs typeface="Times New Roman"/>
                        </a:rPr>
                        <a:t>Яковенко И.В.</a:t>
                      </a:r>
                      <a:endParaRPr lang="ru-RU" sz="600">
                        <a:latin typeface="Calibri"/>
                        <a:cs typeface="Times New Roman"/>
                      </a:endParaRPr>
                    </a:p>
                  </a:txBody>
                  <a:tcPr marL="43388" marR="433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600">
                          <a:latin typeface="Times New Roman"/>
                          <a:cs typeface="Times New Roman"/>
                        </a:rPr>
                        <a:t>Студентка группы МФ-111, </a:t>
                      </a:r>
                      <a:endParaRPr lang="ru-RU" sz="600">
                        <a:latin typeface="Calibri"/>
                        <a:cs typeface="Times New Roman"/>
                      </a:endParaRPr>
                    </a:p>
                    <a:p>
                      <a:r>
                        <a:rPr lang="ru-RU" sz="600">
                          <a:latin typeface="Times New Roman"/>
                          <a:cs typeface="Times New Roman"/>
                        </a:rPr>
                        <a:t>доцент</a:t>
                      </a:r>
                      <a:endParaRPr lang="ru-RU" sz="600">
                        <a:latin typeface="Calibri"/>
                        <a:cs typeface="Times New Roman"/>
                      </a:endParaRPr>
                    </a:p>
                  </a:txBody>
                  <a:tcPr marL="43388" marR="433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600">
                          <a:latin typeface="Times New Roman"/>
                          <a:cs typeface="Times New Roman"/>
                        </a:rPr>
                        <a:t>Применение пределов последовательностей и функций в школьном куре математики</a:t>
                      </a:r>
                      <a:endParaRPr lang="ru-RU" sz="600">
                        <a:latin typeface="Calibri"/>
                        <a:cs typeface="Times New Roman"/>
                      </a:endParaRPr>
                    </a:p>
                  </a:txBody>
                  <a:tcPr marL="43388" marR="433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96323">
                <a:tc>
                  <a:txBody>
                    <a:bodyPr/>
                    <a:lstStyle/>
                    <a:p>
                      <a:r>
                        <a:rPr lang="ru-RU" sz="600">
                          <a:latin typeface="Times New Roman"/>
                          <a:cs typeface="Times New Roman"/>
                        </a:rPr>
                        <a:t>Демяник М.О.,</a:t>
                      </a:r>
                      <a:endParaRPr lang="ru-RU" sz="600">
                        <a:latin typeface="Calibri"/>
                        <a:cs typeface="Times New Roman"/>
                      </a:endParaRPr>
                    </a:p>
                    <a:p>
                      <a:r>
                        <a:rPr lang="ru-RU" sz="600">
                          <a:latin typeface="Times New Roman"/>
                          <a:cs typeface="Times New Roman"/>
                        </a:rPr>
                        <a:t>Научный руководитель: </a:t>
                      </a:r>
                      <a:endParaRPr lang="ru-RU" sz="600">
                        <a:latin typeface="Calibri"/>
                        <a:cs typeface="Times New Roman"/>
                      </a:endParaRPr>
                    </a:p>
                    <a:p>
                      <a:r>
                        <a:rPr lang="ru-RU" sz="600">
                          <a:latin typeface="Times New Roman"/>
                          <a:cs typeface="Times New Roman"/>
                        </a:rPr>
                        <a:t>Яковенко И.В.</a:t>
                      </a:r>
                      <a:endParaRPr lang="ru-RU" sz="600">
                        <a:latin typeface="Calibri"/>
                        <a:cs typeface="Times New Roman"/>
                      </a:endParaRPr>
                    </a:p>
                  </a:txBody>
                  <a:tcPr marL="43388" marR="433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600">
                          <a:latin typeface="Times New Roman"/>
                          <a:cs typeface="Times New Roman"/>
                        </a:rPr>
                        <a:t>Студентка группы МФ-111, </a:t>
                      </a:r>
                      <a:endParaRPr lang="ru-RU" sz="600">
                        <a:latin typeface="Calibri"/>
                        <a:cs typeface="Times New Roman"/>
                      </a:endParaRPr>
                    </a:p>
                    <a:p>
                      <a:r>
                        <a:rPr lang="ru-RU" sz="600">
                          <a:latin typeface="Times New Roman"/>
                          <a:cs typeface="Times New Roman"/>
                        </a:rPr>
                        <a:t>доцент </a:t>
                      </a:r>
                      <a:endParaRPr lang="ru-RU" sz="600">
                        <a:latin typeface="Calibri"/>
                        <a:cs typeface="Times New Roman"/>
                      </a:endParaRPr>
                    </a:p>
                  </a:txBody>
                  <a:tcPr marL="43388" marR="433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600">
                          <a:latin typeface="Times New Roman"/>
                          <a:cs typeface="Times New Roman"/>
                        </a:rPr>
                        <a:t>Практико-ориентированные примеры применения теории дифференцируемых функций</a:t>
                      </a:r>
                      <a:endParaRPr lang="ru-RU" sz="600">
                        <a:latin typeface="Calibri"/>
                        <a:cs typeface="Times New Roman"/>
                      </a:endParaRPr>
                    </a:p>
                  </a:txBody>
                  <a:tcPr marL="43388" marR="433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96323">
                <a:tc>
                  <a:txBody>
                    <a:bodyPr/>
                    <a:lstStyle/>
                    <a:p>
                      <a:r>
                        <a:rPr lang="ru-RU" sz="600">
                          <a:latin typeface="Times New Roman"/>
                          <a:cs typeface="Times New Roman"/>
                        </a:rPr>
                        <a:t>Дунаевская А.А.,</a:t>
                      </a:r>
                      <a:endParaRPr lang="ru-RU" sz="600">
                        <a:latin typeface="Calibri"/>
                        <a:cs typeface="Times New Roman"/>
                      </a:endParaRPr>
                    </a:p>
                    <a:p>
                      <a:r>
                        <a:rPr lang="ru-RU" sz="600">
                          <a:latin typeface="Times New Roman"/>
                          <a:cs typeface="Times New Roman"/>
                        </a:rPr>
                        <a:t>Научный руководитель: </a:t>
                      </a:r>
                      <a:endParaRPr lang="ru-RU" sz="600">
                        <a:latin typeface="Calibri"/>
                        <a:cs typeface="Times New Roman"/>
                      </a:endParaRPr>
                    </a:p>
                    <a:p>
                      <a:r>
                        <a:rPr lang="ru-RU" sz="600">
                          <a:latin typeface="Times New Roman"/>
                          <a:cs typeface="Times New Roman"/>
                        </a:rPr>
                        <a:t>Яковенко И.В.</a:t>
                      </a:r>
                      <a:endParaRPr lang="ru-RU" sz="600">
                        <a:latin typeface="Calibri"/>
                        <a:cs typeface="Times New Roman"/>
                      </a:endParaRPr>
                    </a:p>
                  </a:txBody>
                  <a:tcPr marL="43388" marR="433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600">
                          <a:latin typeface="Times New Roman"/>
                          <a:cs typeface="Times New Roman"/>
                        </a:rPr>
                        <a:t>Студентка группы МФ-111, </a:t>
                      </a:r>
                      <a:endParaRPr lang="ru-RU" sz="600">
                        <a:latin typeface="Calibri"/>
                        <a:cs typeface="Times New Roman"/>
                      </a:endParaRPr>
                    </a:p>
                    <a:p>
                      <a:r>
                        <a:rPr lang="ru-RU" sz="600">
                          <a:latin typeface="Times New Roman"/>
                          <a:cs typeface="Times New Roman"/>
                        </a:rPr>
                        <a:t>доцент</a:t>
                      </a:r>
                      <a:endParaRPr lang="ru-RU" sz="600">
                        <a:latin typeface="Calibri"/>
                        <a:cs typeface="Times New Roman"/>
                      </a:endParaRPr>
                    </a:p>
                  </a:txBody>
                  <a:tcPr marL="43388" marR="433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600">
                          <a:latin typeface="Times New Roman"/>
                          <a:cs typeface="Times New Roman"/>
                        </a:rPr>
                        <a:t>Великие русские математики и их открытия</a:t>
                      </a:r>
                      <a:endParaRPr lang="ru-RU" sz="600">
                        <a:latin typeface="Calibri"/>
                        <a:cs typeface="Times New Roman"/>
                      </a:endParaRPr>
                    </a:p>
                  </a:txBody>
                  <a:tcPr marL="43388" marR="433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96323">
                <a:tc>
                  <a:txBody>
                    <a:bodyPr/>
                    <a:lstStyle/>
                    <a:p>
                      <a:r>
                        <a:rPr lang="ru-RU" sz="600">
                          <a:latin typeface="Times New Roman"/>
                          <a:cs typeface="Times New Roman"/>
                        </a:rPr>
                        <a:t>Кремнева Д.А.,</a:t>
                      </a:r>
                      <a:endParaRPr lang="ru-RU" sz="600">
                        <a:latin typeface="Calibri"/>
                        <a:cs typeface="Times New Roman"/>
                      </a:endParaRPr>
                    </a:p>
                    <a:p>
                      <a:r>
                        <a:rPr lang="ru-RU" sz="600">
                          <a:latin typeface="Times New Roman"/>
                          <a:cs typeface="Times New Roman"/>
                        </a:rPr>
                        <a:t>Научный руководитель: </a:t>
                      </a:r>
                      <a:endParaRPr lang="ru-RU" sz="600">
                        <a:latin typeface="Calibri"/>
                        <a:cs typeface="Times New Roman"/>
                      </a:endParaRPr>
                    </a:p>
                    <a:p>
                      <a:r>
                        <a:rPr lang="ru-RU" sz="600">
                          <a:latin typeface="Times New Roman"/>
                          <a:cs typeface="Times New Roman"/>
                        </a:rPr>
                        <a:t>Яковенко И.В.</a:t>
                      </a:r>
                      <a:endParaRPr lang="ru-RU" sz="600">
                        <a:latin typeface="Calibri"/>
                        <a:cs typeface="Times New Roman"/>
                      </a:endParaRPr>
                    </a:p>
                  </a:txBody>
                  <a:tcPr marL="43388" marR="433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600">
                          <a:latin typeface="Times New Roman"/>
                          <a:cs typeface="Times New Roman"/>
                        </a:rPr>
                        <a:t>Студентка группы МФ-111, </a:t>
                      </a:r>
                      <a:endParaRPr lang="ru-RU" sz="600">
                        <a:latin typeface="Calibri"/>
                        <a:cs typeface="Times New Roman"/>
                      </a:endParaRPr>
                    </a:p>
                    <a:p>
                      <a:r>
                        <a:rPr lang="ru-RU" sz="600">
                          <a:latin typeface="Times New Roman"/>
                          <a:cs typeface="Times New Roman"/>
                        </a:rPr>
                        <a:t>доцент </a:t>
                      </a:r>
                      <a:endParaRPr lang="ru-RU" sz="600">
                        <a:latin typeface="Calibri"/>
                        <a:cs typeface="Times New Roman"/>
                      </a:endParaRPr>
                    </a:p>
                  </a:txBody>
                  <a:tcPr marL="43388" marR="433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600" dirty="0">
                          <a:latin typeface="Times New Roman"/>
                          <a:cs typeface="Times New Roman"/>
                        </a:rPr>
                        <a:t>Занимательные задачи курса начала анализа</a:t>
                      </a:r>
                      <a:endParaRPr lang="ru-RU" sz="600" dirty="0">
                        <a:latin typeface="Calibri"/>
                        <a:cs typeface="Times New Roman"/>
                      </a:endParaRPr>
                    </a:p>
                  </a:txBody>
                  <a:tcPr marL="43388" marR="433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96323">
                <a:tc>
                  <a:txBody>
                    <a:bodyPr/>
                    <a:lstStyle/>
                    <a:p>
                      <a:r>
                        <a:rPr lang="ru-RU" sz="600">
                          <a:latin typeface="Times New Roman"/>
                          <a:cs typeface="Times New Roman"/>
                        </a:rPr>
                        <a:t>Кучмиева Е.А.,</a:t>
                      </a:r>
                      <a:endParaRPr lang="ru-RU" sz="600">
                        <a:latin typeface="Calibri"/>
                        <a:cs typeface="Times New Roman"/>
                      </a:endParaRPr>
                    </a:p>
                    <a:p>
                      <a:r>
                        <a:rPr lang="ru-RU" sz="600">
                          <a:latin typeface="Times New Roman"/>
                          <a:cs typeface="Times New Roman"/>
                        </a:rPr>
                        <a:t>Научный руководитель: </a:t>
                      </a:r>
                      <a:endParaRPr lang="ru-RU" sz="600">
                        <a:latin typeface="Calibri"/>
                        <a:cs typeface="Times New Roman"/>
                      </a:endParaRPr>
                    </a:p>
                    <a:p>
                      <a:r>
                        <a:rPr lang="ru-RU" sz="600">
                          <a:latin typeface="Times New Roman"/>
                          <a:cs typeface="Times New Roman"/>
                        </a:rPr>
                        <a:t>Яковенко И.В.</a:t>
                      </a:r>
                      <a:endParaRPr lang="ru-RU" sz="600">
                        <a:latin typeface="Calibri"/>
                        <a:cs typeface="Times New Roman"/>
                      </a:endParaRPr>
                    </a:p>
                  </a:txBody>
                  <a:tcPr marL="43388" marR="433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600">
                          <a:latin typeface="Times New Roman"/>
                          <a:cs typeface="Times New Roman"/>
                        </a:rPr>
                        <a:t>Студентка группы МФ-111, </a:t>
                      </a:r>
                      <a:endParaRPr lang="ru-RU" sz="600">
                        <a:latin typeface="Calibri"/>
                        <a:cs typeface="Times New Roman"/>
                      </a:endParaRPr>
                    </a:p>
                    <a:p>
                      <a:r>
                        <a:rPr lang="ru-RU" sz="600">
                          <a:latin typeface="Times New Roman"/>
                          <a:cs typeface="Times New Roman"/>
                        </a:rPr>
                        <a:t>доцент</a:t>
                      </a:r>
                      <a:endParaRPr lang="ru-RU" sz="600">
                        <a:latin typeface="Calibri"/>
                        <a:cs typeface="Times New Roman"/>
                      </a:endParaRPr>
                    </a:p>
                  </a:txBody>
                  <a:tcPr marL="43388" marR="433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600" dirty="0">
                          <a:latin typeface="Times New Roman"/>
                          <a:cs typeface="Times New Roman"/>
                        </a:rPr>
                        <a:t>Исторический обзор нерешенных математических задач</a:t>
                      </a:r>
                      <a:endParaRPr lang="ru-RU" sz="600" dirty="0">
                        <a:latin typeface="Calibri"/>
                        <a:cs typeface="Times New Roman"/>
                      </a:endParaRPr>
                    </a:p>
                  </a:txBody>
                  <a:tcPr marL="43388" marR="433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  <p:pic>
        <p:nvPicPr>
          <p:cNvPr id="1032" name="Picture 8" descr="C:\Users\protsenkosv\Downloads\attachments\20230413_1106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15880" y="4365104"/>
            <a:ext cx="3216358" cy="2412268"/>
          </a:xfrm>
          <a:prstGeom prst="rect">
            <a:avLst/>
          </a:prstGeom>
          <a:noFill/>
        </p:spPr>
      </p:pic>
      <p:pic>
        <p:nvPicPr>
          <p:cNvPr id="1028" name="Picture 4" descr="C:\Users\protsenkosv\Downloads\IMG-20230413-WA011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28248" y="4365104"/>
            <a:ext cx="3240360" cy="243027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679404564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Рисунок 32">
            <a:extLst>
              <a:ext uri="{FF2B5EF4-FFF2-40B4-BE49-F238E27FC236}">
                <a16:creationId xmlns:a16="http://schemas.microsoft.com/office/drawing/2014/main" xmlns="" id="{0DE7D43B-C27B-DE8D-DEF6-8007282C4B1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596" t="17451"/>
          <a:stretch/>
        </p:blipFill>
        <p:spPr>
          <a:xfrm>
            <a:off x="5002980" y="1195004"/>
            <a:ext cx="7169249" cy="5661248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xmlns="" id="{31649D05-EFE0-5082-016A-D67FC1F23BB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596" t="17451"/>
          <a:stretch/>
        </p:blipFill>
        <p:spPr>
          <a:xfrm>
            <a:off x="0" y="1196752"/>
            <a:ext cx="7169249" cy="5661248"/>
          </a:xfrm>
          <a:prstGeom prst="rect">
            <a:avLst/>
          </a:prstGeom>
        </p:spPr>
      </p:pic>
      <p:pic>
        <p:nvPicPr>
          <p:cNvPr id="22" name="Picture 6">
            <a:extLst>
              <a:ext uri="{FF2B5EF4-FFF2-40B4-BE49-F238E27FC236}">
                <a16:creationId xmlns:a16="http://schemas.microsoft.com/office/drawing/2014/main" xmlns="" id="{FFDEA77C-2FE3-A104-D6BB-6BA2E5DAFC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2980" y="1268760"/>
            <a:ext cx="3600400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8CC5FB8-BF23-A9C3-3CE7-622960F6BF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0632" y="332656"/>
            <a:ext cx="9577064" cy="487362"/>
          </a:xfrm>
        </p:spPr>
        <p:txBody>
          <a:bodyPr/>
          <a:lstStyle/>
          <a:p>
            <a:r>
              <a:rPr lang="ru-RU" sz="3200" dirty="0"/>
              <a:t>Интернет-семинар «Инновационные технологии математического образования»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578DEC30-9435-CBEE-43E7-FD8C7FD3C34F}"/>
              </a:ext>
            </a:extLst>
          </p:cNvPr>
          <p:cNvSpPr txBox="1"/>
          <p:nvPr/>
        </p:nvSpPr>
        <p:spPr>
          <a:xfrm>
            <a:off x="119336" y="1268760"/>
            <a:ext cx="5688632" cy="5355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Calibri Light" panose="020F0302020204030204" pitchFamily="34" charset="0"/>
                <a:cs typeface="Calibri Light" panose="020F0302020204030204" pitchFamily="34" charset="0"/>
              </a:rPr>
              <a:t> Проведен интернет-семинар с участием студентов групп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МИ-131, МФ-131, НДО-151 </a:t>
            </a:r>
            <a:r>
              <a:rPr lang="ru-RU" dirty="0">
                <a:latin typeface="Calibri Light" panose="020F0302020204030204" pitchFamily="34" charset="0"/>
                <a:cs typeface="Calibri Light" panose="020F0302020204030204" pitchFamily="34" charset="0"/>
              </a:rPr>
              <a:t>в ходе которого обсуждались следующие тезисы:</a:t>
            </a:r>
          </a:p>
          <a:p>
            <a:endParaRPr lang="ru-RU" sz="1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lvl="1"/>
            <a:r>
              <a:rPr lang="ru-RU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Диапазон учебных технологий, применимых в обучении математике: аппаратные, программные и онлайн-предложения</a:t>
            </a:r>
          </a:p>
          <a:p>
            <a:pPr lvl="1"/>
            <a:r>
              <a:rPr lang="ru-RU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Применение современных информационных технологий для эффективного преподавания и обучения математике</a:t>
            </a:r>
          </a:p>
          <a:p>
            <a:pPr lvl="1"/>
            <a:r>
              <a:rPr lang="ru-RU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Форсайт математического образования в России: обзор прогнозов инновационного развития</a:t>
            </a:r>
          </a:p>
          <a:p>
            <a:pPr lvl="1"/>
            <a:r>
              <a:rPr lang="ru-RU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Использование информационных технологий в математическом образовании для улучшения исследований и коммуникаций</a:t>
            </a:r>
          </a:p>
          <a:p>
            <a:pPr lvl="1"/>
            <a:r>
              <a:rPr lang="ru-RU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Реформы и тренды в образовании 2022</a:t>
            </a:r>
          </a:p>
          <a:p>
            <a:pPr lvl="1"/>
            <a:r>
              <a:rPr lang="ru-RU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Искусственный интеллект в математическом и IT-образовании</a:t>
            </a:r>
          </a:p>
          <a:p>
            <a:pPr lvl="1"/>
            <a:r>
              <a:rPr lang="ru-RU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Геймификация в образовании: математические дисциплины</a:t>
            </a:r>
          </a:p>
          <a:p>
            <a:pPr lvl="1"/>
            <a:r>
              <a:rPr lang="ru-RU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Новая реальность –кибербезопасность в школе: что такое VPN, </a:t>
            </a:r>
            <a:r>
              <a:rPr lang="ru-RU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DDoS</a:t>
            </a:r>
            <a:r>
              <a:rPr lang="ru-RU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атака, </a:t>
            </a:r>
            <a:r>
              <a:rPr lang="ru-RU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Anonymous</a:t>
            </a:r>
            <a:r>
              <a:rPr lang="ru-RU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и </a:t>
            </a:r>
            <a:r>
              <a:rPr lang="ru-RU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DarkNet</a:t>
            </a:r>
            <a:endParaRPr lang="ru-RU" sz="1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graphicFrame>
        <p:nvGraphicFramePr>
          <p:cNvPr id="18" name="Схема 17">
            <a:extLst>
              <a:ext uri="{FF2B5EF4-FFF2-40B4-BE49-F238E27FC236}">
                <a16:creationId xmlns:a16="http://schemas.microsoft.com/office/drawing/2014/main" xmlns="" id="{9058C18C-B15E-76A6-6594-8496E78C311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1346241359"/>
              </p:ext>
            </p:extLst>
          </p:nvPr>
        </p:nvGraphicFramePr>
        <p:xfrm>
          <a:off x="4886266" y="1396082"/>
          <a:ext cx="8180107" cy="4671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9" name="Схема 18">
            <a:extLst>
              <a:ext uri="{FF2B5EF4-FFF2-40B4-BE49-F238E27FC236}">
                <a16:creationId xmlns:a16="http://schemas.microsoft.com/office/drawing/2014/main" xmlns="" id="{DE1488A0-618F-AEFB-2305-B10B9BC1215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3076522565"/>
              </p:ext>
            </p:extLst>
          </p:nvPr>
        </p:nvGraphicFramePr>
        <p:xfrm>
          <a:off x="9048328" y="1396082"/>
          <a:ext cx="3024336" cy="52279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23" name="Круг: прозрачная заливка 22">
            <a:extLst>
              <a:ext uri="{FF2B5EF4-FFF2-40B4-BE49-F238E27FC236}">
                <a16:creationId xmlns:a16="http://schemas.microsoft.com/office/drawing/2014/main" xmlns="" id="{BD8C2386-0392-81C8-8342-68BA2E6BB01D}"/>
              </a:ext>
            </a:extLst>
          </p:cNvPr>
          <p:cNvSpPr/>
          <p:nvPr/>
        </p:nvSpPr>
        <p:spPr bwMode="auto">
          <a:xfrm>
            <a:off x="255593" y="2556285"/>
            <a:ext cx="335360" cy="360040"/>
          </a:xfrm>
          <a:prstGeom prst="donu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" name="Круг: прозрачная заливка 23">
            <a:extLst>
              <a:ext uri="{FF2B5EF4-FFF2-40B4-BE49-F238E27FC236}">
                <a16:creationId xmlns:a16="http://schemas.microsoft.com/office/drawing/2014/main" xmlns="" id="{906C4C33-43D1-769E-2958-A2DA3EEFD39B}"/>
              </a:ext>
            </a:extLst>
          </p:cNvPr>
          <p:cNvSpPr/>
          <p:nvPr/>
        </p:nvSpPr>
        <p:spPr bwMode="auto">
          <a:xfrm>
            <a:off x="255593" y="3157423"/>
            <a:ext cx="335360" cy="360040"/>
          </a:xfrm>
          <a:prstGeom prst="donu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5" name="Круг: прозрачная заливка 24">
            <a:extLst>
              <a:ext uri="{FF2B5EF4-FFF2-40B4-BE49-F238E27FC236}">
                <a16:creationId xmlns:a16="http://schemas.microsoft.com/office/drawing/2014/main" xmlns="" id="{867A091A-5CC7-EE93-ECF3-7EE21D3D6F67}"/>
              </a:ext>
            </a:extLst>
          </p:cNvPr>
          <p:cNvSpPr/>
          <p:nvPr/>
        </p:nvSpPr>
        <p:spPr bwMode="auto">
          <a:xfrm>
            <a:off x="255593" y="3665588"/>
            <a:ext cx="335360" cy="360040"/>
          </a:xfrm>
          <a:prstGeom prst="donu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6" name="Круг: прозрачная заливка 25">
            <a:extLst>
              <a:ext uri="{FF2B5EF4-FFF2-40B4-BE49-F238E27FC236}">
                <a16:creationId xmlns:a16="http://schemas.microsoft.com/office/drawing/2014/main" xmlns="" id="{4EA39C8C-6204-C0F5-8BB1-FADD5091CD4A}"/>
              </a:ext>
            </a:extLst>
          </p:cNvPr>
          <p:cNvSpPr/>
          <p:nvPr/>
        </p:nvSpPr>
        <p:spPr bwMode="auto">
          <a:xfrm>
            <a:off x="255593" y="4311830"/>
            <a:ext cx="335360" cy="360040"/>
          </a:xfrm>
          <a:prstGeom prst="donu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7" name="Круг: прозрачная заливка 26">
            <a:extLst>
              <a:ext uri="{FF2B5EF4-FFF2-40B4-BE49-F238E27FC236}">
                <a16:creationId xmlns:a16="http://schemas.microsoft.com/office/drawing/2014/main" xmlns="" id="{28753DD8-22E7-7E56-D49A-7D8E404C50FD}"/>
              </a:ext>
            </a:extLst>
          </p:cNvPr>
          <p:cNvSpPr/>
          <p:nvPr/>
        </p:nvSpPr>
        <p:spPr bwMode="auto">
          <a:xfrm>
            <a:off x="255593" y="4779851"/>
            <a:ext cx="335360" cy="360040"/>
          </a:xfrm>
          <a:prstGeom prst="donu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8" name="Круг: прозрачная заливка 27">
            <a:extLst>
              <a:ext uri="{FF2B5EF4-FFF2-40B4-BE49-F238E27FC236}">
                <a16:creationId xmlns:a16="http://schemas.microsoft.com/office/drawing/2014/main" xmlns="" id="{BFF32EF6-CBD2-BC4E-CA75-0511BC394888}"/>
              </a:ext>
            </a:extLst>
          </p:cNvPr>
          <p:cNvSpPr/>
          <p:nvPr/>
        </p:nvSpPr>
        <p:spPr bwMode="auto">
          <a:xfrm>
            <a:off x="255593" y="6106188"/>
            <a:ext cx="335360" cy="360040"/>
          </a:xfrm>
          <a:prstGeom prst="donu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9" name="Круг: прозрачная заливка 28">
            <a:extLst>
              <a:ext uri="{FF2B5EF4-FFF2-40B4-BE49-F238E27FC236}">
                <a16:creationId xmlns:a16="http://schemas.microsoft.com/office/drawing/2014/main" xmlns="" id="{54655900-6B16-E5B1-14D3-30F08F0D1E24}"/>
              </a:ext>
            </a:extLst>
          </p:cNvPr>
          <p:cNvSpPr/>
          <p:nvPr/>
        </p:nvSpPr>
        <p:spPr bwMode="auto">
          <a:xfrm>
            <a:off x="255593" y="5632984"/>
            <a:ext cx="335360" cy="360040"/>
          </a:xfrm>
          <a:prstGeom prst="donu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0" name="Круг: прозрачная заливка 29">
            <a:extLst>
              <a:ext uri="{FF2B5EF4-FFF2-40B4-BE49-F238E27FC236}">
                <a16:creationId xmlns:a16="http://schemas.microsoft.com/office/drawing/2014/main" xmlns="" id="{8365BF23-5B5D-F700-3FE9-89EE459165E4}"/>
              </a:ext>
            </a:extLst>
          </p:cNvPr>
          <p:cNvSpPr/>
          <p:nvPr/>
        </p:nvSpPr>
        <p:spPr bwMode="auto">
          <a:xfrm>
            <a:off x="255593" y="5194776"/>
            <a:ext cx="335360" cy="360040"/>
          </a:xfrm>
          <a:prstGeom prst="donu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2648406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4" name="Picture 6">
            <a:extLst>
              <a:ext uri="{FF2B5EF4-FFF2-40B4-BE49-F238E27FC236}">
                <a16:creationId xmlns:a16="http://schemas.microsoft.com/office/drawing/2014/main" xmlns="" id="{083D7547-F521-3250-8614-EFE49B382F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705" b="11733"/>
          <a:stretch/>
        </p:blipFill>
        <p:spPr bwMode="auto">
          <a:xfrm>
            <a:off x="1905000" y="1230032"/>
            <a:ext cx="10287000" cy="5627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DE01C77-EE3A-B064-6821-898556684B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3512" y="289719"/>
            <a:ext cx="9577064" cy="487362"/>
          </a:xfrm>
        </p:spPr>
        <p:txBody>
          <a:bodyPr/>
          <a:lstStyle/>
          <a:p>
            <a:r>
              <a:rPr lang="ru-RU" sz="2800" dirty="0"/>
              <a:t>Руководство НИРС по кафедре математики, подготовка студентов-докладчиков для конференций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7217488-9CB5-D3F4-7B09-09FAF6F145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4468" y="1230032"/>
            <a:ext cx="5823482" cy="4648200"/>
          </a:xfrm>
        </p:spPr>
        <p:txBody>
          <a:bodyPr/>
          <a:lstStyle/>
          <a:p>
            <a:pPr marL="0" indent="0">
              <a:buNone/>
            </a:pPr>
            <a:r>
              <a:rPr lang="ru-RU" sz="1800" b="1" dirty="0">
                <a:latin typeface="Candara Light" panose="020E0502030303020204" pitchFamily="34" charset="0"/>
                <a:ea typeface="+mj-ea"/>
                <a:cs typeface="Times New Roman" panose="02020603050405020304" pitchFamily="18" charset="0"/>
              </a:rPr>
              <a:t>Сотрудниками лаборатории из числа преподавателей кафедры математики оказывалась консультативная поддержка и вносились конструктивные предложения по содержанию представленных работ студентов-докладчиков</a:t>
            </a:r>
            <a:endParaRPr lang="en-US" sz="1800" b="1" dirty="0">
              <a:latin typeface="Candara Light" panose="020E0502030303020204" pitchFamily="34" charset="0"/>
              <a:ea typeface="+mj-ea"/>
              <a:cs typeface="Times New Roman" panose="02020603050405020304" pitchFamily="18" charset="0"/>
            </a:endParaRPr>
          </a:p>
          <a:p>
            <a:endParaRPr lang="en-US" sz="1800" b="1" dirty="0">
              <a:latin typeface="Candara Light" panose="020E0502030303020204" pitchFamily="34" charset="0"/>
              <a:ea typeface="+mj-ea"/>
              <a:cs typeface="Times New Roman" panose="02020603050405020304" pitchFamily="18" charset="0"/>
            </a:endParaRPr>
          </a:p>
          <a:p>
            <a:pPr lvl="1"/>
            <a:r>
              <a:rPr lang="ru-RU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Проценко В.В. помощь в подготовке доклада «Использование метода математического моделирования при обучении младших школьников решению текстовых задач» для международной научной международной научно-практической конференции «Наука России: Цели и задачи», 5 декабря 2022, Самара</a:t>
            </a:r>
          </a:p>
          <a:p>
            <a:pPr lvl="1"/>
            <a:r>
              <a:rPr lang="ru-RU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Головченко М.М. помощь в подготовке доклада «Вертикальная структура процессов турбулентного перемешивания в водоемах» для международной научной конференции студентов, аспирантов и молодых ученых «ПЕРСПЕКТИВА-2023» 21-24 апреля 2023, п. Эльбрус, Кабардино-Балкария</a:t>
            </a:r>
          </a:p>
          <a:p>
            <a:pPr lvl="1"/>
            <a:r>
              <a:rPr lang="ru-RU" sz="1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Желудкова</a:t>
            </a:r>
            <a:r>
              <a:rPr lang="ru-RU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 А.А. помощь в подготовке доклада «Методические особенности использования метода математического моделирования при обучении школьников решению комбинаторных задач» для международной научной международной научно-практической конференции «Наука России: Цели и задачи», 5 декабря 2022, Самара</a:t>
            </a:r>
          </a:p>
          <a:p>
            <a:pPr lvl="1"/>
            <a:endParaRPr lang="ru-RU" sz="1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lvl="1"/>
            <a:endParaRPr lang="ru-RU" sz="1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lvl="1"/>
            <a:endParaRPr lang="ru-RU" sz="1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lvl="1"/>
            <a:endParaRPr lang="ru-RU" sz="1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lvl="1"/>
            <a:endParaRPr lang="ru-RU" sz="1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ru-RU" sz="1600" dirty="0"/>
          </a:p>
        </p:txBody>
      </p:sp>
      <p:sp>
        <p:nvSpPr>
          <p:cNvPr id="6" name="Объект 2">
            <a:extLst>
              <a:ext uri="{FF2B5EF4-FFF2-40B4-BE49-F238E27FC236}">
                <a16:creationId xmlns:a16="http://schemas.microsoft.com/office/drawing/2014/main" xmlns="" id="{A17A760C-9A7E-7F14-31AC-33DB2EA76926}"/>
              </a:ext>
            </a:extLst>
          </p:cNvPr>
          <p:cNvSpPr txBox="1">
            <a:spLocks/>
          </p:cNvSpPr>
          <p:nvPr/>
        </p:nvSpPr>
        <p:spPr bwMode="gray">
          <a:xfrm>
            <a:off x="6076885" y="1264142"/>
            <a:ext cx="5990456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endParaRPr lang="ru-RU" sz="1800" b="1" kern="0" dirty="0">
              <a:latin typeface="Candara Light" panose="020E0502030303020204" pitchFamily="34" charset="0"/>
              <a:ea typeface="+mj-ea"/>
              <a:cs typeface="Times New Roman" panose="02020603050405020304" pitchFamily="18" charset="0"/>
            </a:endParaRPr>
          </a:p>
          <a:p>
            <a:endParaRPr lang="ru-RU" sz="1800" b="1" kern="0" dirty="0">
              <a:latin typeface="Candara Light" panose="020E0502030303020204" pitchFamily="34" charset="0"/>
              <a:ea typeface="+mj-ea"/>
              <a:cs typeface="Times New Roman" panose="02020603050405020304" pitchFamily="18" charset="0"/>
            </a:endParaRPr>
          </a:p>
          <a:p>
            <a:endParaRPr lang="ru-RU" sz="1800" b="1" kern="0" dirty="0">
              <a:latin typeface="Candara Light" panose="020E0502030303020204" pitchFamily="34" charset="0"/>
              <a:ea typeface="+mj-ea"/>
              <a:cs typeface="Times New Roman" panose="02020603050405020304" pitchFamily="18" charset="0"/>
            </a:endParaRPr>
          </a:p>
          <a:p>
            <a:endParaRPr lang="ru-RU" sz="1800" b="1" kern="0" dirty="0">
              <a:latin typeface="Candara Light" panose="020E0502030303020204" pitchFamily="34" charset="0"/>
              <a:ea typeface="+mj-ea"/>
              <a:cs typeface="Times New Roman" panose="02020603050405020304" pitchFamily="18" charset="0"/>
            </a:endParaRPr>
          </a:p>
          <a:p>
            <a:endParaRPr lang="en-US" sz="1800" b="1" kern="0" dirty="0">
              <a:latin typeface="Candara Light" panose="020E0502030303020204" pitchFamily="34" charset="0"/>
              <a:ea typeface="+mj-ea"/>
              <a:cs typeface="Times New Roman" panose="02020603050405020304" pitchFamily="18" charset="0"/>
            </a:endParaRPr>
          </a:p>
          <a:p>
            <a:r>
              <a:rPr lang="ru-RU" sz="1400" dirty="0" err="1">
                <a:latin typeface="Calibri Light" pitchFamily="34" charset="0"/>
                <a:cs typeface="Calibri Light" pitchFamily="34" charset="0"/>
              </a:rPr>
              <a:t>Лавришко</a:t>
            </a:r>
            <a:r>
              <a:rPr lang="ru-RU" sz="1400" dirty="0">
                <a:latin typeface="Calibri Light" pitchFamily="34" charset="0"/>
                <a:cs typeface="Calibri Light" pitchFamily="34" charset="0"/>
              </a:rPr>
              <a:t> Ю.Э. помощь в подготовке доклада «Основы методики обучения бакалавров решению дифференциальных уравнений методами операционного исчисления» для VI Всероссийской научно-практической конференции с международным участием. «Информационные и инновационные технологии в науке и образовании», Ростов-на-Дону, 2022.</a:t>
            </a:r>
          </a:p>
          <a:p>
            <a:r>
              <a:rPr lang="ru-RU" sz="1400" dirty="0" err="1">
                <a:latin typeface="Calibri Light" pitchFamily="34" charset="0"/>
                <a:cs typeface="Calibri Light" pitchFamily="34" charset="0"/>
              </a:rPr>
              <a:t>Поливенко</a:t>
            </a:r>
            <a:r>
              <a:rPr lang="ru-RU" sz="1400" dirty="0">
                <a:latin typeface="Calibri Light" pitchFamily="34" charset="0"/>
                <a:cs typeface="Calibri Light" pitchFamily="34" charset="0"/>
              </a:rPr>
              <a:t> Е.А. помощь в подготовке доклада «О значимости и методах обучения школьников распознаванию основных понятий и теорем теории вероятностей» для VI Всероссийской научно-практической конференции с международным участием. «Информационные и инновационные технологии в науке и образовании», Ростов-на-Дону, 2022.</a:t>
            </a:r>
          </a:p>
          <a:p>
            <a:r>
              <a:rPr lang="ru-RU" sz="1400" dirty="0" err="1">
                <a:latin typeface="Calibri Light" pitchFamily="34" charset="0"/>
                <a:cs typeface="Calibri Light" pitchFamily="34" charset="0"/>
              </a:rPr>
              <a:t>Емельяненко</a:t>
            </a:r>
            <a:r>
              <a:rPr lang="ru-RU" sz="1400" dirty="0">
                <a:latin typeface="Calibri Light" pitchFamily="34" charset="0"/>
                <a:cs typeface="Calibri Light" pitchFamily="34" charset="0"/>
              </a:rPr>
              <a:t> Н.М. помощь в подготовке доклада «Аспекты методики обучения тождественным преобразованиям рациональных выражений в процессе подготовки к итоговой аттестации в 9 классе» для VI Всероссийской научно-практической конференции с международным участием. «Информационные и инновационные технологии в науке и образовании», Ростов-на-Дону, 2022.</a:t>
            </a:r>
          </a:p>
          <a:p>
            <a:endParaRPr lang="ru-RU" sz="1200" dirty="0">
              <a:latin typeface="Calibri Light" pitchFamily="34" charset="0"/>
              <a:cs typeface="Calibri Light" pitchFamily="34" charset="0"/>
            </a:endParaRPr>
          </a:p>
          <a:p>
            <a:endParaRPr lang="ru-RU" sz="1200" kern="0" dirty="0">
              <a:latin typeface="Calibri Light" pitchFamily="34" charset="0"/>
              <a:cs typeface="Calibri Light" pitchFamily="34" charset="0"/>
            </a:endParaRPr>
          </a:p>
          <a:p>
            <a:pPr lvl="1"/>
            <a:endParaRPr lang="ru-RU" sz="1200" kern="0" dirty="0">
              <a:latin typeface="Calibri Light" pitchFamily="34" charset="0"/>
              <a:cs typeface="Calibri Light" pitchFamily="34" charset="0"/>
            </a:endParaRPr>
          </a:p>
          <a:p>
            <a:pPr lvl="1"/>
            <a:endParaRPr lang="ru-RU" sz="1200" kern="0" dirty="0">
              <a:latin typeface="Calibri Light" pitchFamily="34" charset="0"/>
              <a:cs typeface="Calibri Light" pitchFamily="34" charset="0"/>
            </a:endParaRPr>
          </a:p>
          <a:p>
            <a:pPr lvl="1"/>
            <a:endParaRPr lang="ru-RU" sz="1200" kern="0" dirty="0">
              <a:latin typeface="Calibri Light" pitchFamily="34" charset="0"/>
              <a:cs typeface="Calibri Light" pitchFamily="34" charset="0"/>
            </a:endParaRPr>
          </a:p>
          <a:p>
            <a:endParaRPr lang="ru-RU" sz="1200" kern="0" dirty="0">
              <a:latin typeface="Calibri Light" pitchFamily="34" charset="0"/>
              <a:cs typeface="Calibri Light" pitchFamily="34" charset="0"/>
            </a:endParaRPr>
          </a:p>
        </p:txBody>
      </p:sp>
      <p:pic>
        <p:nvPicPr>
          <p:cNvPr id="13313" name="Picture 1" descr="C:\Users\protsenkosv\Downloads\attachments\20230413_10155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88088" y="1340768"/>
            <a:ext cx="2016224" cy="1512168"/>
          </a:xfrm>
          <a:prstGeom prst="rect">
            <a:avLst/>
          </a:prstGeom>
          <a:noFill/>
        </p:spPr>
      </p:pic>
      <p:pic>
        <p:nvPicPr>
          <p:cNvPr id="13314" name="Picture 2" descr="C:\Users\protsenkosv\Downloads\attachments\20230413_10285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336360" y="1340768"/>
            <a:ext cx="2063963" cy="15479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010246818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F6FF562-EEB1-577C-5AE9-B665D6288E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9536" y="285364"/>
            <a:ext cx="9577064" cy="487362"/>
          </a:xfrm>
        </p:spPr>
        <p:txBody>
          <a:bodyPr/>
          <a:lstStyle/>
          <a:p>
            <a:r>
              <a:rPr lang="ru-RU" sz="2800" dirty="0"/>
              <a:t>Организация и сопровождение практики обучающихся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919442A-B66F-BACB-0CE7-E4447DA89DDC}"/>
              </a:ext>
            </a:extLst>
          </p:cNvPr>
          <p:cNvSpPr txBox="1"/>
          <p:nvPr/>
        </p:nvSpPr>
        <p:spPr>
          <a:xfrm>
            <a:off x="321544" y="2204864"/>
            <a:ext cx="6091645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На базе лаборатории организовано проведение производственных практик обучающихся</a:t>
            </a:r>
          </a:p>
          <a:p>
            <a:pPr algn="ctr"/>
            <a:endParaRPr lang="ru-RU"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/>
            <a:r>
              <a:rPr lang="ru-RU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По направлению 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«Педагогическое образование» </a:t>
            </a:r>
            <a:r>
              <a:rPr lang="ru-RU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магистерская программа </a:t>
            </a:r>
          </a:p>
          <a:p>
            <a:pPr algn="ctr"/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«Математическое образование»</a:t>
            </a:r>
          </a:p>
          <a:p>
            <a:pPr algn="ctr"/>
            <a:endParaRPr lang="ru-RU"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/>
            <a:r>
              <a:rPr lang="ru-RU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По направлению 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«Педагогическое образование» </a:t>
            </a:r>
            <a:r>
              <a:rPr lang="ru-RU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профиль 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«Математика»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787B6BB6-F850-205F-17E1-5F61E26E3B4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63952" y="1509927"/>
            <a:ext cx="6803514" cy="4252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65531189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147DB0F-45F7-A718-375C-4874D8E55A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1585" y="548680"/>
            <a:ext cx="9577064" cy="487362"/>
          </a:xfrm>
        </p:spPr>
        <p:txBody>
          <a:bodyPr/>
          <a:lstStyle/>
          <a:p>
            <a:r>
              <a:rPr lang="ru-RU" sz="2800" b="1" dirty="0">
                <a:solidFill>
                  <a:schemeClr val="tx1"/>
                </a:solidFill>
                <a:latin typeface="Candara Light" panose="020E0502030303020204" pitchFamily="34" charset="0"/>
                <a:ea typeface="+mj-ea"/>
                <a:cs typeface="Times New Roman" panose="02020603050405020304" pitchFamily="18" charset="0"/>
              </a:rPr>
              <a:t>Проведение фундаментальных, научно-исследовательских работ в рамках проектов РНФ, реализуемых на кафедре математики</a:t>
            </a:r>
            <a:br>
              <a:rPr lang="ru-RU" sz="2800" b="1" dirty="0">
                <a:solidFill>
                  <a:schemeClr val="tx1"/>
                </a:solidFill>
                <a:latin typeface="Candara Light" panose="020E0502030303020204" pitchFamily="34" charset="0"/>
                <a:ea typeface="+mj-ea"/>
                <a:cs typeface="Times New Roman" panose="02020603050405020304" pitchFamily="18" charset="0"/>
              </a:rPr>
            </a:br>
            <a:endParaRPr lang="ru-RU" sz="2800" dirty="0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xmlns="" id="{C115B6B2-EA66-2F2A-45F5-14A7E1B9431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897656466"/>
              </p:ext>
            </p:extLst>
          </p:nvPr>
        </p:nvGraphicFramePr>
        <p:xfrm>
          <a:off x="692212" y="1628561"/>
          <a:ext cx="11023600" cy="1777856"/>
        </p:xfrm>
        <a:graphic>
          <a:graphicData uri="http://schemas.openxmlformats.org/drawingml/2006/table">
            <a:tbl>
              <a:tblPr/>
              <a:tblGrid>
                <a:gridCol w="2755900">
                  <a:extLst>
                    <a:ext uri="{9D8B030D-6E8A-4147-A177-3AD203B41FA5}">
                      <a16:colId xmlns:a16="http://schemas.microsoft.com/office/drawing/2014/main" xmlns="" val="3866005517"/>
                    </a:ext>
                  </a:extLst>
                </a:gridCol>
                <a:gridCol w="2755900">
                  <a:extLst>
                    <a:ext uri="{9D8B030D-6E8A-4147-A177-3AD203B41FA5}">
                      <a16:colId xmlns:a16="http://schemas.microsoft.com/office/drawing/2014/main" xmlns="" val="1580205642"/>
                    </a:ext>
                  </a:extLst>
                </a:gridCol>
                <a:gridCol w="2755900">
                  <a:extLst>
                    <a:ext uri="{9D8B030D-6E8A-4147-A177-3AD203B41FA5}">
                      <a16:colId xmlns:a16="http://schemas.microsoft.com/office/drawing/2014/main" xmlns="" val="2439392910"/>
                    </a:ext>
                  </a:extLst>
                </a:gridCol>
                <a:gridCol w="2755900">
                  <a:extLst>
                    <a:ext uri="{9D8B030D-6E8A-4147-A177-3AD203B41FA5}">
                      <a16:colId xmlns:a16="http://schemas.microsoft.com/office/drawing/2014/main" xmlns="" val="3488986593"/>
                    </a:ext>
                  </a:extLst>
                </a:gridCol>
              </a:tblGrid>
              <a:tr h="1774422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dirty="0">
                          <a:effectLst/>
                        </a:rPr>
                        <a:t>22-71-00015</a:t>
                      </a:r>
                    </a:p>
                  </a:txBody>
                  <a:tcPr marL="70977" marR="70977" marT="35488" marB="3548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dirty="0">
                          <a:effectLst/>
                        </a:rPr>
                        <a:t>Суперкомпьютерные технологии мониторинга и экологического проектирования состояния мелководных водоемов и морских систем с учетом разномасштабной турбулентности</a:t>
                      </a:r>
                    </a:p>
                  </a:txBody>
                  <a:tcPr marL="70977" marR="70977" marT="35488" marB="3548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dirty="0">
                          <a:effectLst/>
                        </a:rPr>
                        <a:t>Проценко С.В.</a:t>
                      </a:r>
                      <a:endParaRPr lang="ru-RU" sz="1400" dirty="0">
                        <a:effectLst/>
                      </a:endParaRPr>
                    </a:p>
                  </a:txBody>
                  <a:tcPr marL="70977" marR="70977" marT="35488" marB="3548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dirty="0">
                          <a:effectLst/>
                        </a:rPr>
                        <a:t>Конкурс 2022 года «Проведение инициативных исследований молодыми учеными» Президентской программы исследовательских проектов, реализуемых ведущими учеными, в том числе молодыми учеными</a:t>
                      </a:r>
                    </a:p>
                  </a:txBody>
                  <a:tcPr marL="70977" marR="70977" marT="35488" marB="3548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01600012"/>
                  </a:ext>
                </a:extLst>
              </a:tr>
            </a:tbl>
          </a:graphicData>
        </a:graphic>
      </p:graphicFrame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xmlns="" id="{66CA0D9F-9694-6770-5B4A-B6FC43E949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321886257"/>
              </p:ext>
            </p:extLst>
          </p:nvPr>
        </p:nvGraphicFramePr>
        <p:xfrm>
          <a:off x="688317" y="3468514"/>
          <a:ext cx="11023600" cy="1564496"/>
        </p:xfrm>
        <a:graphic>
          <a:graphicData uri="http://schemas.openxmlformats.org/drawingml/2006/table">
            <a:tbl>
              <a:tblPr/>
              <a:tblGrid>
                <a:gridCol w="2755900">
                  <a:extLst>
                    <a:ext uri="{9D8B030D-6E8A-4147-A177-3AD203B41FA5}">
                      <a16:colId xmlns:a16="http://schemas.microsoft.com/office/drawing/2014/main" xmlns="" val="2957351815"/>
                    </a:ext>
                  </a:extLst>
                </a:gridCol>
                <a:gridCol w="2755900">
                  <a:extLst>
                    <a:ext uri="{9D8B030D-6E8A-4147-A177-3AD203B41FA5}">
                      <a16:colId xmlns:a16="http://schemas.microsoft.com/office/drawing/2014/main" xmlns="" val="3891017905"/>
                    </a:ext>
                  </a:extLst>
                </a:gridCol>
                <a:gridCol w="2755900">
                  <a:extLst>
                    <a:ext uri="{9D8B030D-6E8A-4147-A177-3AD203B41FA5}">
                      <a16:colId xmlns:a16="http://schemas.microsoft.com/office/drawing/2014/main" xmlns="" val="1522833187"/>
                    </a:ext>
                  </a:extLst>
                </a:gridCol>
                <a:gridCol w="2755900">
                  <a:extLst>
                    <a:ext uri="{9D8B030D-6E8A-4147-A177-3AD203B41FA5}">
                      <a16:colId xmlns:a16="http://schemas.microsoft.com/office/drawing/2014/main" xmlns="" val="2106281953"/>
                    </a:ext>
                  </a:extLst>
                </a:gridCol>
              </a:tblGrid>
              <a:tr h="1561492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dirty="0">
                          <a:effectLst/>
                        </a:rPr>
                        <a:t>23-21-00210</a:t>
                      </a:r>
                    </a:p>
                  </a:txBody>
                  <a:tcPr marL="70977" marR="70977" marT="35488" marB="3548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dirty="0">
                          <a:effectLst/>
                        </a:rPr>
                        <a:t>Математическое моделирование разномасштабной турбулентности в мелководных водоемах при наличии пространственно-трехмерных волновых процессов</a:t>
                      </a:r>
                    </a:p>
                  </a:txBody>
                  <a:tcPr marL="70977" marR="70977" marT="35488" marB="3548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dirty="0">
                          <a:effectLst/>
                        </a:rPr>
                        <a:t>Проценко Е.А.</a:t>
                      </a:r>
                      <a:endParaRPr lang="ru-RU" sz="1400" dirty="0">
                        <a:effectLst/>
                      </a:endParaRPr>
                    </a:p>
                  </a:txBody>
                  <a:tcPr marL="70977" marR="70977" marT="35488" marB="3548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dirty="0">
                          <a:effectLst/>
                        </a:rPr>
                        <a:t>Конкурс 2022 года «Проведение фундаментальных научных исследований и поисковых научных исследований малыми отдельными научными группами»</a:t>
                      </a:r>
                    </a:p>
                  </a:txBody>
                  <a:tcPr marL="70977" marR="70977" marT="35488" marB="3548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02718455"/>
                  </a:ext>
                </a:extLst>
              </a:tr>
            </a:tbl>
          </a:graphicData>
        </a:graphic>
      </p:graphicFrame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xmlns="" id="{92225808-E5A2-3D4E-4A1A-15ABA811EB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758696967"/>
              </p:ext>
            </p:extLst>
          </p:nvPr>
        </p:nvGraphicFramePr>
        <p:xfrm>
          <a:off x="688317" y="5095107"/>
          <a:ext cx="11023600" cy="1564496"/>
        </p:xfrm>
        <a:graphic>
          <a:graphicData uri="http://schemas.openxmlformats.org/drawingml/2006/table">
            <a:tbl>
              <a:tblPr/>
              <a:tblGrid>
                <a:gridCol w="2755900">
                  <a:extLst>
                    <a:ext uri="{9D8B030D-6E8A-4147-A177-3AD203B41FA5}">
                      <a16:colId xmlns:a16="http://schemas.microsoft.com/office/drawing/2014/main" xmlns="" val="501392801"/>
                    </a:ext>
                  </a:extLst>
                </a:gridCol>
                <a:gridCol w="2755900">
                  <a:extLst>
                    <a:ext uri="{9D8B030D-6E8A-4147-A177-3AD203B41FA5}">
                      <a16:colId xmlns:a16="http://schemas.microsoft.com/office/drawing/2014/main" xmlns="" val="2972851250"/>
                    </a:ext>
                  </a:extLst>
                </a:gridCol>
                <a:gridCol w="2755900">
                  <a:extLst>
                    <a:ext uri="{9D8B030D-6E8A-4147-A177-3AD203B41FA5}">
                      <a16:colId xmlns:a16="http://schemas.microsoft.com/office/drawing/2014/main" xmlns="" val="1039043083"/>
                    </a:ext>
                  </a:extLst>
                </a:gridCol>
                <a:gridCol w="2755900">
                  <a:extLst>
                    <a:ext uri="{9D8B030D-6E8A-4147-A177-3AD203B41FA5}">
                      <a16:colId xmlns:a16="http://schemas.microsoft.com/office/drawing/2014/main" xmlns="" val="340135237"/>
                    </a:ext>
                  </a:extLst>
                </a:gridCol>
              </a:tblGrid>
              <a:tr h="1561492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dirty="0">
                          <a:effectLst/>
                        </a:rPr>
                        <a:t>23-21-00509</a:t>
                      </a:r>
                    </a:p>
                  </a:txBody>
                  <a:tcPr marL="70977" marR="70977" marT="35488" marB="3548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dirty="0">
                          <a:effectLst/>
                        </a:rPr>
                        <a:t>Прецизионные математические модели и численные алгоритмы для прогнозирования транспорта наносов во внутренних водоемах Юга России</a:t>
                      </a:r>
                    </a:p>
                  </a:txBody>
                  <a:tcPr marL="70977" marR="70977" marT="35488" marB="3548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dirty="0" err="1">
                          <a:effectLst/>
                        </a:rPr>
                        <a:t>Сидорякина</a:t>
                      </a:r>
                      <a:r>
                        <a:rPr lang="ru-RU" sz="1400" b="1" dirty="0">
                          <a:effectLst/>
                        </a:rPr>
                        <a:t> В.В.</a:t>
                      </a:r>
                      <a:endParaRPr lang="ru-RU" sz="1400" dirty="0">
                        <a:effectLst/>
                      </a:endParaRPr>
                    </a:p>
                  </a:txBody>
                  <a:tcPr marL="70977" marR="70977" marT="35488" marB="3548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dirty="0">
                          <a:effectLst/>
                        </a:rPr>
                        <a:t>Конкурс 2022 года «Проведение фундаментальных научных исследований и поисковых научных исследований малыми отдельными научными группами»</a:t>
                      </a:r>
                    </a:p>
                  </a:txBody>
                  <a:tcPr marL="70977" marR="70977" marT="35488" marB="3548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32017997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A5C555CD-250C-BDA8-2697-B4B2613952B8}"/>
              </a:ext>
            </a:extLst>
          </p:cNvPr>
          <p:cNvSpPr txBox="1"/>
          <p:nvPr/>
        </p:nvSpPr>
        <p:spPr>
          <a:xfrm>
            <a:off x="141562" y="1266373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xmlns="" val="3635134534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презентация">
  <a:themeElements>
    <a:clrScheme name="Синий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Тема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142288"/>
        </a:dk2>
        <a:lt2>
          <a:srgbClr val="C0C0C0"/>
        </a:lt2>
        <a:accent1>
          <a:srgbClr val="39998E"/>
        </a:accent1>
        <a:accent2>
          <a:srgbClr val="14CAEE"/>
        </a:accent2>
        <a:accent3>
          <a:srgbClr val="FFFFFF"/>
        </a:accent3>
        <a:accent4>
          <a:srgbClr val="000000"/>
        </a:accent4>
        <a:accent5>
          <a:srgbClr val="AECAC6"/>
        </a:accent5>
        <a:accent6>
          <a:srgbClr val="11B7D8"/>
        </a:accent6>
        <a:hlink>
          <a:srgbClr val="8963E9"/>
        </a:hlink>
        <a:folHlink>
          <a:srgbClr val="3067B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124458"/>
        </a:dk2>
        <a:lt2>
          <a:srgbClr val="C0C0C0"/>
        </a:lt2>
        <a:accent1>
          <a:srgbClr val="76CA2A"/>
        </a:accent1>
        <a:accent2>
          <a:srgbClr val="40BAD2"/>
        </a:accent2>
        <a:accent3>
          <a:srgbClr val="FFFFFF"/>
        </a:accent3>
        <a:accent4>
          <a:srgbClr val="000000"/>
        </a:accent4>
        <a:accent5>
          <a:srgbClr val="BDE1AC"/>
        </a:accent5>
        <a:accent6>
          <a:srgbClr val="39A8BE"/>
        </a:accent6>
        <a:hlink>
          <a:srgbClr val="715EE6"/>
        </a:hlink>
        <a:folHlink>
          <a:srgbClr val="238DD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3399"/>
        </a:dk2>
        <a:lt2>
          <a:srgbClr val="C0C0C0"/>
        </a:lt2>
        <a:accent1>
          <a:srgbClr val="5E9CDA"/>
        </a:accent1>
        <a:accent2>
          <a:srgbClr val="93C052"/>
        </a:accent2>
        <a:accent3>
          <a:srgbClr val="FFFFFF"/>
        </a:accent3>
        <a:accent4>
          <a:srgbClr val="000000"/>
        </a:accent4>
        <a:accent5>
          <a:srgbClr val="B6CBEA"/>
        </a:accent5>
        <a:accent6>
          <a:srgbClr val="85AE49"/>
        </a:accent6>
        <a:hlink>
          <a:srgbClr val="FF9933"/>
        </a:hlink>
        <a:folHlink>
          <a:srgbClr val="855AD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4676</TotalTime>
  <Words>3587</Words>
  <Application>Microsoft Office PowerPoint</Application>
  <PresentationFormat>Произвольный</PresentationFormat>
  <Paragraphs>266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презентация</vt:lpstr>
      <vt:lpstr>ОТЧЕТ О РАБОТЕ научно-образовательной лаборатории прикладной математики, искусственного интеллекта и проблем непрерывного математического образования</vt:lpstr>
      <vt:lpstr>ПЛАН РАБОТЫ учебно-научной лаборатории прикладной математики, искусственного интеллекта и информатизации математического образования на период сентябрь 2022 г. – июнь 2023 г.</vt:lpstr>
      <vt:lpstr> Научно-практический семинар «Математическое моделирование и искусственный интеллект» (ММиИИ-2022)</vt:lpstr>
      <vt:lpstr> ОТЧЕТ о деятельности  студенческого научного кружка (СНК)</vt:lpstr>
      <vt:lpstr>Организация и проведение ежегодного конкурса научно-исследовательских работ по естественнонаучному циклу на кафедре математики</vt:lpstr>
      <vt:lpstr>Интернет-семинар «Инновационные технологии математического образования»</vt:lpstr>
      <vt:lpstr>Руководство НИРС по кафедре математики, подготовка студентов-докладчиков для конференций</vt:lpstr>
      <vt:lpstr>Организация и сопровождение практики обучающихся</vt:lpstr>
      <vt:lpstr>Проведение фундаментальных, научно-исследовательских работ в рамках проектов РНФ, реализуемых на кафедре математики </vt:lpstr>
      <vt:lpstr>Проведение фундаментальных, научно-исследовательских работ в рамках проектов РНФ, реализуемых на кафедре математики </vt:lpstr>
      <vt:lpstr>Проведение фундаментальных, научно-исследовательских работ в рамках проектов РНФ, реализуемых на кафедре математики </vt:lpstr>
      <vt:lpstr>Проведение фундаментальных, научно-исследовательских работ в рамках проектов РНФ, реализуемых на кафедре математики </vt:lpstr>
      <vt:lpstr>Проведение фундаментальных, научно-исследовательских работ в рамках проектов РНФ, реализуемых на кафедре математики </vt:lpstr>
      <vt:lpstr>Участие в городских, региональных, всероссийских, международных семинарах, конференциях и форумах </vt:lpstr>
      <vt:lpstr>Публикация научных статей</vt:lpstr>
      <vt:lpstr>Публикация научных статей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Проценко Сонечка</dc:creator>
  <cp:lastModifiedBy>savchenko</cp:lastModifiedBy>
  <cp:revision>263</cp:revision>
  <cp:lastPrinted>2022-02-02T15:45:30Z</cp:lastPrinted>
  <dcterms:created xsi:type="dcterms:W3CDTF">2016-04-08T11:47:27Z</dcterms:created>
  <dcterms:modified xsi:type="dcterms:W3CDTF">2023-05-16T06:15:25Z</dcterms:modified>
</cp:coreProperties>
</file>