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5" r:id="rId4"/>
    <p:sldId id="264" r:id="rId5"/>
    <p:sldId id="258" r:id="rId6"/>
    <p:sldId id="261" r:id="rId7"/>
    <p:sldId id="267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12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CB7D77-BF6E-40CC-BB9C-43B03B8B4175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49855E5-D07E-41DD-A1FA-40A7AE729038}">
      <dgm:prSet phldrT="[Текст]" custT="1"/>
      <dgm:spPr/>
      <dgm:t>
        <a:bodyPr/>
        <a:lstStyle/>
        <a:p>
          <a:r>
            <a:rPr lang="ru-RU" sz="2800" dirty="0" smtClean="0"/>
            <a:t>Лаборатория «Особый ребенок»</a:t>
          </a:r>
          <a:endParaRPr lang="ru-RU" sz="2800" dirty="0"/>
        </a:p>
      </dgm:t>
    </dgm:pt>
    <dgm:pt modelId="{B019E758-2138-413C-B2D4-003F6A21A35E}" type="parTrans" cxnId="{B91969D6-86BF-45F3-8635-CC792255EE53}">
      <dgm:prSet/>
      <dgm:spPr/>
      <dgm:t>
        <a:bodyPr/>
        <a:lstStyle/>
        <a:p>
          <a:endParaRPr lang="ru-RU"/>
        </a:p>
      </dgm:t>
    </dgm:pt>
    <dgm:pt modelId="{0DE29E0E-C105-4E6D-AACC-F771418600F4}" type="sibTrans" cxnId="{B91969D6-86BF-45F3-8635-CC792255EE53}">
      <dgm:prSet/>
      <dgm:spPr/>
      <dgm:t>
        <a:bodyPr/>
        <a:lstStyle/>
        <a:p>
          <a:endParaRPr lang="ru-RU"/>
        </a:p>
      </dgm:t>
    </dgm:pt>
    <dgm:pt modelId="{1199B938-4498-4522-85EE-B5C1C374F749}">
      <dgm:prSet phldrT="[Текст]" custT="1"/>
      <dgm:spPr/>
      <dgm:t>
        <a:bodyPr/>
        <a:lstStyle/>
        <a:p>
          <a:r>
            <a:rPr lang="ru-RU" sz="2400" dirty="0" smtClean="0"/>
            <a:t>Областная инновационная площадка «Ресурсная школа» на базе МАОУ «Школа 96 Эврика-Развитие» </a:t>
          </a:r>
          <a:endParaRPr lang="ru-RU" sz="2400" dirty="0"/>
        </a:p>
      </dgm:t>
    </dgm:pt>
    <dgm:pt modelId="{6EA026DE-0A2E-4F67-BAA6-803296951374}" type="parTrans" cxnId="{C9B5AC45-0419-484F-9FEC-F77B6DFD4768}">
      <dgm:prSet/>
      <dgm:spPr/>
      <dgm:t>
        <a:bodyPr/>
        <a:lstStyle/>
        <a:p>
          <a:endParaRPr lang="ru-RU"/>
        </a:p>
      </dgm:t>
    </dgm:pt>
    <dgm:pt modelId="{E198445B-6B46-4AFF-832A-F6BCBD1F384D}" type="sibTrans" cxnId="{C9B5AC45-0419-484F-9FEC-F77B6DFD4768}">
      <dgm:prSet/>
      <dgm:spPr/>
      <dgm:t>
        <a:bodyPr/>
        <a:lstStyle/>
        <a:p>
          <a:endParaRPr lang="ru-RU"/>
        </a:p>
      </dgm:t>
    </dgm:pt>
    <dgm:pt modelId="{8555394F-011B-4268-9ACA-024A87933612}">
      <dgm:prSet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ea typeface="+mj-ea"/>
              <a:cs typeface="Times New Roman" pitchFamily="18" charset="0"/>
            </a:rPr>
            <a:t>Федеральная  инновационная площадка «Дети с РАС в образовательном, культурном, инновационном пространстве сети школ в условиях региональной образовательной системы» </a:t>
          </a:r>
          <a:endParaRPr lang="ru-RU" sz="2000" dirty="0"/>
        </a:p>
      </dgm:t>
    </dgm:pt>
    <dgm:pt modelId="{A5FFA5D3-1209-41AB-9A1A-A275C27CE3D7}" type="parTrans" cxnId="{87589D8F-E61F-43BD-8A54-E41ADB371158}">
      <dgm:prSet/>
      <dgm:spPr/>
      <dgm:t>
        <a:bodyPr/>
        <a:lstStyle/>
        <a:p>
          <a:endParaRPr lang="ru-RU"/>
        </a:p>
      </dgm:t>
    </dgm:pt>
    <dgm:pt modelId="{CA5B7EB5-48DD-4A23-9E02-5A41EF6E20D3}" type="sibTrans" cxnId="{87589D8F-E61F-43BD-8A54-E41ADB371158}">
      <dgm:prSet/>
      <dgm:spPr/>
      <dgm:t>
        <a:bodyPr/>
        <a:lstStyle/>
        <a:p>
          <a:endParaRPr lang="ru-RU"/>
        </a:p>
      </dgm:t>
    </dgm:pt>
    <dgm:pt modelId="{17777A16-3DD3-40B3-8112-DABFD1B18B52}" type="pres">
      <dgm:prSet presAssocID="{49CB7D77-BF6E-40CC-BB9C-43B03B8B417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2721DB-3256-4FFE-B157-598CA397F8BD}" type="pres">
      <dgm:prSet presAssocID="{349855E5-D07E-41DD-A1FA-40A7AE729038}" presName="parentLin" presStyleCnt="0"/>
      <dgm:spPr/>
    </dgm:pt>
    <dgm:pt modelId="{9EFA9BF6-DD3C-40AB-8C98-44A67108EC46}" type="pres">
      <dgm:prSet presAssocID="{349855E5-D07E-41DD-A1FA-40A7AE72903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8C9FDCA-BD47-487D-84CB-F97808C7ACBE}" type="pres">
      <dgm:prSet presAssocID="{349855E5-D07E-41DD-A1FA-40A7AE729038}" presName="parentText" presStyleLbl="node1" presStyleIdx="0" presStyleCnt="3" custScaleY="1880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15F63B-1268-4361-9196-E91E90527260}" type="pres">
      <dgm:prSet presAssocID="{349855E5-D07E-41DD-A1FA-40A7AE729038}" presName="negativeSpace" presStyleCnt="0"/>
      <dgm:spPr/>
    </dgm:pt>
    <dgm:pt modelId="{61272413-A77D-4E2E-913C-124DAB63D0A1}" type="pres">
      <dgm:prSet presAssocID="{349855E5-D07E-41DD-A1FA-40A7AE729038}" presName="childText" presStyleLbl="conFgAcc1" presStyleIdx="0" presStyleCnt="3">
        <dgm:presLayoutVars>
          <dgm:bulletEnabled val="1"/>
        </dgm:presLayoutVars>
      </dgm:prSet>
      <dgm:spPr/>
    </dgm:pt>
    <dgm:pt modelId="{FCF293B9-2A34-4455-B904-26E2DDB5F47F}" type="pres">
      <dgm:prSet presAssocID="{0DE29E0E-C105-4E6D-AACC-F771418600F4}" presName="spaceBetweenRectangles" presStyleCnt="0"/>
      <dgm:spPr/>
    </dgm:pt>
    <dgm:pt modelId="{7DADCC7D-B3CE-4C44-BFC7-ED7B4DE5600F}" type="pres">
      <dgm:prSet presAssocID="{1199B938-4498-4522-85EE-B5C1C374F749}" presName="parentLin" presStyleCnt="0"/>
      <dgm:spPr/>
    </dgm:pt>
    <dgm:pt modelId="{1AD6A4F6-1079-49D8-99FB-1F1D37943F41}" type="pres">
      <dgm:prSet presAssocID="{1199B938-4498-4522-85EE-B5C1C374F74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2BCA4D8-789F-4875-AEB1-CC0DD8FB97DE}" type="pres">
      <dgm:prSet presAssocID="{1199B938-4498-4522-85EE-B5C1C374F749}" presName="parentText" presStyleLbl="node1" presStyleIdx="1" presStyleCnt="3" custScaleY="2464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3FEA22-CABD-421D-BE6E-052A55BB008D}" type="pres">
      <dgm:prSet presAssocID="{1199B938-4498-4522-85EE-B5C1C374F749}" presName="negativeSpace" presStyleCnt="0"/>
      <dgm:spPr/>
    </dgm:pt>
    <dgm:pt modelId="{3B934657-7566-4BA6-8A8B-F8D127C62066}" type="pres">
      <dgm:prSet presAssocID="{1199B938-4498-4522-85EE-B5C1C374F749}" presName="childText" presStyleLbl="conFgAcc1" presStyleIdx="1" presStyleCnt="3">
        <dgm:presLayoutVars>
          <dgm:bulletEnabled val="1"/>
        </dgm:presLayoutVars>
      </dgm:prSet>
      <dgm:spPr/>
    </dgm:pt>
    <dgm:pt modelId="{8A57A1D2-20D2-4FEC-8C4E-80C1E798C5A4}" type="pres">
      <dgm:prSet presAssocID="{E198445B-6B46-4AFF-832A-F6BCBD1F384D}" presName="spaceBetweenRectangles" presStyleCnt="0"/>
      <dgm:spPr/>
    </dgm:pt>
    <dgm:pt modelId="{F35BC339-9E03-44E1-8154-2577D61C014E}" type="pres">
      <dgm:prSet presAssocID="{8555394F-011B-4268-9ACA-024A87933612}" presName="parentLin" presStyleCnt="0"/>
      <dgm:spPr/>
    </dgm:pt>
    <dgm:pt modelId="{0D931A42-CF3B-4B22-88DF-F7468EBE63F8}" type="pres">
      <dgm:prSet presAssocID="{8555394F-011B-4268-9ACA-024A87933612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B71DEE65-9C71-487F-8150-FE8B465960EA}" type="pres">
      <dgm:prSet presAssocID="{8555394F-011B-4268-9ACA-024A87933612}" presName="parentText" presStyleLbl="node1" presStyleIdx="2" presStyleCnt="3" custScaleY="4794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08C361-752E-4596-96A5-90BC6FCBFD12}" type="pres">
      <dgm:prSet presAssocID="{8555394F-011B-4268-9ACA-024A87933612}" presName="negativeSpace" presStyleCnt="0"/>
      <dgm:spPr/>
    </dgm:pt>
    <dgm:pt modelId="{ED81B4B0-ED1A-4A43-BC0B-62143ACA9F2C}" type="pres">
      <dgm:prSet presAssocID="{8555394F-011B-4268-9ACA-024A8793361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91969D6-86BF-45F3-8635-CC792255EE53}" srcId="{49CB7D77-BF6E-40CC-BB9C-43B03B8B4175}" destId="{349855E5-D07E-41DD-A1FA-40A7AE729038}" srcOrd="0" destOrd="0" parTransId="{B019E758-2138-413C-B2D4-003F6A21A35E}" sibTransId="{0DE29E0E-C105-4E6D-AACC-F771418600F4}"/>
    <dgm:cxn modelId="{87589D8F-E61F-43BD-8A54-E41ADB371158}" srcId="{49CB7D77-BF6E-40CC-BB9C-43B03B8B4175}" destId="{8555394F-011B-4268-9ACA-024A87933612}" srcOrd="2" destOrd="0" parTransId="{A5FFA5D3-1209-41AB-9A1A-A275C27CE3D7}" sibTransId="{CA5B7EB5-48DD-4A23-9E02-5A41EF6E20D3}"/>
    <dgm:cxn modelId="{E5AFF1D3-48FA-4C54-93C3-1CF62FBB03E8}" type="presOf" srcId="{349855E5-D07E-41DD-A1FA-40A7AE729038}" destId="{C8C9FDCA-BD47-487D-84CB-F97808C7ACBE}" srcOrd="1" destOrd="0" presId="urn:microsoft.com/office/officeart/2005/8/layout/list1"/>
    <dgm:cxn modelId="{66A05701-1981-4C77-94B2-36A71936A950}" type="presOf" srcId="{1199B938-4498-4522-85EE-B5C1C374F749}" destId="{42BCA4D8-789F-4875-AEB1-CC0DD8FB97DE}" srcOrd="1" destOrd="0" presId="urn:microsoft.com/office/officeart/2005/8/layout/list1"/>
    <dgm:cxn modelId="{BC26DFA1-643C-45E9-8B7C-1DD9A235BF5D}" type="presOf" srcId="{1199B938-4498-4522-85EE-B5C1C374F749}" destId="{1AD6A4F6-1079-49D8-99FB-1F1D37943F41}" srcOrd="0" destOrd="0" presId="urn:microsoft.com/office/officeart/2005/8/layout/list1"/>
    <dgm:cxn modelId="{A420C7C7-A6A9-4562-9E90-0D357BCA601C}" type="presOf" srcId="{8555394F-011B-4268-9ACA-024A87933612}" destId="{B71DEE65-9C71-487F-8150-FE8B465960EA}" srcOrd="1" destOrd="0" presId="urn:microsoft.com/office/officeart/2005/8/layout/list1"/>
    <dgm:cxn modelId="{C9B5AC45-0419-484F-9FEC-F77B6DFD4768}" srcId="{49CB7D77-BF6E-40CC-BB9C-43B03B8B4175}" destId="{1199B938-4498-4522-85EE-B5C1C374F749}" srcOrd="1" destOrd="0" parTransId="{6EA026DE-0A2E-4F67-BAA6-803296951374}" sibTransId="{E198445B-6B46-4AFF-832A-F6BCBD1F384D}"/>
    <dgm:cxn modelId="{E746806E-702B-40A7-B115-813D26C78869}" type="presOf" srcId="{349855E5-D07E-41DD-A1FA-40A7AE729038}" destId="{9EFA9BF6-DD3C-40AB-8C98-44A67108EC46}" srcOrd="0" destOrd="0" presId="urn:microsoft.com/office/officeart/2005/8/layout/list1"/>
    <dgm:cxn modelId="{A5ACB63F-6D62-4281-89BB-1A0927E0A3C9}" type="presOf" srcId="{8555394F-011B-4268-9ACA-024A87933612}" destId="{0D931A42-CF3B-4B22-88DF-F7468EBE63F8}" srcOrd="0" destOrd="0" presId="urn:microsoft.com/office/officeart/2005/8/layout/list1"/>
    <dgm:cxn modelId="{BB376A9E-9B11-41CA-A057-2E4F6E1CE34A}" type="presOf" srcId="{49CB7D77-BF6E-40CC-BB9C-43B03B8B4175}" destId="{17777A16-3DD3-40B3-8112-DABFD1B18B52}" srcOrd="0" destOrd="0" presId="urn:microsoft.com/office/officeart/2005/8/layout/list1"/>
    <dgm:cxn modelId="{BA286C7F-C005-4082-BDAD-AD71D6E81979}" type="presParOf" srcId="{17777A16-3DD3-40B3-8112-DABFD1B18B52}" destId="{432721DB-3256-4FFE-B157-598CA397F8BD}" srcOrd="0" destOrd="0" presId="urn:microsoft.com/office/officeart/2005/8/layout/list1"/>
    <dgm:cxn modelId="{9D8BDA3C-41CC-49DC-850C-8FC5D86B2E33}" type="presParOf" srcId="{432721DB-3256-4FFE-B157-598CA397F8BD}" destId="{9EFA9BF6-DD3C-40AB-8C98-44A67108EC46}" srcOrd="0" destOrd="0" presId="urn:microsoft.com/office/officeart/2005/8/layout/list1"/>
    <dgm:cxn modelId="{34F4E01F-345E-4FE2-9FB5-C048C7833FA1}" type="presParOf" srcId="{432721DB-3256-4FFE-B157-598CA397F8BD}" destId="{C8C9FDCA-BD47-487D-84CB-F97808C7ACBE}" srcOrd="1" destOrd="0" presId="urn:microsoft.com/office/officeart/2005/8/layout/list1"/>
    <dgm:cxn modelId="{C6363C3B-3D54-4002-8A22-373AB4390438}" type="presParOf" srcId="{17777A16-3DD3-40B3-8112-DABFD1B18B52}" destId="{A115F63B-1268-4361-9196-E91E90527260}" srcOrd="1" destOrd="0" presId="urn:microsoft.com/office/officeart/2005/8/layout/list1"/>
    <dgm:cxn modelId="{2F5C27FF-4EE1-49C7-AE94-71604A37EA35}" type="presParOf" srcId="{17777A16-3DD3-40B3-8112-DABFD1B18B52}" destId="{61272413-A77D-4E2E-913C-124DAB63D0A1}" srcOrd="2" destOrd="0" presId="urn:microsoft.com/office/officeart/2005/8/layout/list1"/>
    <dgm:cxn modelId="{E69F1818-4427-4CEA-85F5-BBA70B1FAB27}" type="presParOf" srcId="{17777A16-3DD3-40B3-8112-DABFD1B18B52}" destId="{FCF293B9-2A34-4455-B904-26E2DDB5F47F}" srcOrd="3" destOrd="0" presId="urn:microsoft.com/office/officeart/2005/8/layout/list1"/>
    <dgm:cxn modelId="{D70432B8-1D58-4F83-9A13-5713E2D3214E}" type="presParOf" srcId="{17777A16-3DD3-40B3-8112-DABFD1B18B52}" destId="{7DADCC7D-B3CE-4C44-BFC7-ED7B4DE5600F}" srcOrd="4" destOrd="0" presId="urn:microsoft.com/office/officeart/2005/8/layout/list1"/>
    <dgm:cxn modelId="{4C9D380E-15AF-43E2-95FE-5C244DFB998D}" type="presParOf" srcId="{7DADCC7D-B3CE-4C44-BFC7-ED7B4DE5600F}" destId="{1AD6A4F6-1079-49D8-99FB-1F1D37943F41}" srcOrd="0" destOrd="0" presId="urn:microsoft.com/office/officeart/2005/8/layout/list1"/>
    <dgm:cxn modelId="{0225AFED-ADB1-4B53-B67B-27275D258FA7}" type="presParOf" srcId="{7DADCC7D-B3CE-4C44-BFC7-ED7B4DE5600F}" destId="{42BCA4D8-789F-4875-AEB1-CC0DD8FB97DE}" srcOrd="1" destOrd="0" presId="urn:microsoft.com/office/officeart/2005/8/layout/list1"/>
    <dgm:cxn modelId="{CDB492D9-5708-40CD-8141-5B14D907F977}" type="presParOf" srcId="{17777A16-3DD3-40B3-8112-DABFD1B18B52}" destId="{F83FEA22-CABD-421D-BE6E-052A55BB008D}" srcOrd="5" destOrd="0" presId="urn:microsoft.com/office/officeart/2005/8/layout/list1"/>
    <dgm:cxn modelId="{BE5D19C1-4919-4F89-9F5E-A4B71D989E91}" type="presParOf" srcId="{17777A16-3DD3-40B3-8112-DABFD1B18B52}" destId="{3B934657-7566-4BA6-8A8B-F8D127C62066}" srcOrd="6" destOrd="0" presId="urn:microsoft.com/office/officeart/2005/8/layout/list1"/>
    <dgm:cxn modelId="{15C43005-5E99-47D6-8BA3-746314B4E5AC}" type="presParOf" srcId="{17777A16-3DD3-40B3-8112-DABFD1B18B52}" destId="{8A57A1D2-20D2-4FEC-8C4E-80C1E798C5A4}" srcOrd="7" destOrd="0" presId="urn:microsoft.com/office/officeart/2005/8/layout/list1"/>
    <dgm:cxn modelId="{C3EF4E73-2DDF-4D6A-9701-54C34D65736A}" type="presParOf" srcId="{17777A16-3DD3-40B3-8112-DABFD1B18B52}" destId="{F35BC339-9E03-44E1-8154-2577D61C014E}" srcOrd="8" destOrd="0" presId="urn:microsoft.com/office/officeart/2005/8/layout/list1"/>
    <dgm:cxn modelId="{5CA01064-A3CA-445B-869A-CA48F813A32C}" type="presParOf" srcId="{F35BC339-9E03-44E1-8154-2577D61C014E}" destId="{0D931A42-CF3B-4B22-88DF-F7468EBE63F8}" srcOrd="0" destOrd="0" presId="urn:microsoft.com/office/officeart/2005/8/layout/list1"/>
    <dgm:cxn modelId="{BF6D6753-54C9-48A5-9D73-ED2808CA6DF2}" type="presParOf" srcId="{F35BC339-9E03-44E1-8154-2577D61C014E}" destId="{B71DEE65-9C71-487F-8150-FE8B465960EA}" srcOrd="1" destOrd="0" presId="urn:microsoft.com/office/officeart/2005/8/layout/list1"/>
    <dgm:cxn modelId="{582BC76E-B16E-4EE0-9121-AC75BAF36CAF}" type="presParOf" srcId="{17777A16-3DD3-40B3-8112-DABFD1B18B52}" destId="{1D08C361-752E-4596-96A5-90BC6FCBFD12}" srcOrd="9" destOrd="0" presId="urn:microsoft.com/office/officeart/2005/8/layout/list1"/>
    <dgm:cxn modelId="{BC1A3B2D-08B5-4FC6-A5CD-5AEF9EF2CFD2}" type="presParOf" srcId="{17777A16-3DD3-40B3-8112-DABFD1B18B52}" destId="{ED81B4B0-ED1A-4A43-BC0B-62143ACA9F2C}" srcOrd="10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08EF-06CF-49E9-99AF-972532FEE95F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BD9F8-41BB-40DA-B13F-7D780F3DF3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08EF-06CF-49E9-99AF-972532FEE95F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BD9F8-41BB-40DA-B13F-7D780F3DF3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08EF-06CF-49E9-99AF-972532FEE95F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BD9F8-41BB-40DA-B13F-7D780F3DF3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08EF-06CF-49E9-99AF-972532FEE95F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BD9F8-41BB-40DA-B13F-7D780F3DF3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08EF-06CF-49E9-99AF-972532FEE95F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BD9F8-41BB-40DA-B13F-7D780F3DF3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08EF-06CF-49E9-99AF-972532FEE95F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BD9F8-41BB-40DA-B13F-7D780F3DF3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08EF-06CF-49E9-99AF-972532FEE95F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BD9F8-41BB-40DA-B13F-7D780F3DF3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08EF-06CF-49E9-99AF-972532FEE95F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BD9F8-41BB-40DA-B13F-7D780F3DF3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08EF-06CF-49E9-99AF-972532FEE95F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BD9F8-41BB-40DA-B13F-7D780F3DF3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08EF-06CF-49E9-99AF-972532FEE95F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BD9F8-41BB-40DA-B13F-7D780F3DF3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608EF-06CF-49E9-99AF-972532FEE95F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BD9F8-41BB-40DA-B13F-7D780F3DF3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608EF-06CF-49E9-99AF-972532FEE95F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BD9F8-41BB-40DA-B13F-7D780F3DF3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17" Type="http://schemas.openxmlformats.org/officeDocument/2006/relationships/image" Target="../media/image18.png"/><Relationship Id="rId2" Type="http://schemas.openxmlformats.org/officeDocument/2006/relationships/image" Target="../media/image1.jpeg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4714884"/>
            <a:ext cx="7772400" cy="8640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Отчет лаборатории </a:t>
            </a:r>
            <a:br>
              <a:rPr lang="ru-RU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«Особый ребенок»</a:t>
            </a:r>
            <a:endParaRPr lang="ru-RU" b="1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5857892"/>
            <a:ext cx="6400800" cy="648072"/>
          </a:xfrm>
        </p:spPr>
        <p:txBody>
          <a:bodyPr>
            <a:normAutofit fontScale="92500"/>
          </a:bodyPr>
          <a:lstStyle/>
          <a:p>
            <a:pPr algn="l"/>
            <a:r>
              <a:rPr lang="ru-RU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Канд.пед.наук</a:t>
            </a:r>
            <a:r>
              <a:rPr lang="ru-RU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, доцент </a:t>
            </a:r>
            <a:r>
              <a:rPr lang="ru-RU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Виневская</a:t>
            </a:r>
            <a:r>
              <a:rPr lang="ru-RU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А.В.</a:t>
            </a:r>
            <a:endParaRPr lang="ru-RU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42852"/>
            <a:ext cx="835824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Министерство науки и высшего образования Российской Федерации</a:t>
            </a:r>
            <a:br>
              <a:rPr lang="ru-RU" sz="1400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400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Таганрогский институт имени А. П. Чехова (филиал)  </a:t>
            </a:r>
            <a:br>
              <a:rPr lang="ru-RU" sz="1400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400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ФГБОУ ВО «Ростовский государственный экономический  </a:t>
            </a:r>
            <a:br>
              <a:rPr lang="ru-RU" sz="1400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400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университет (РИНХ)»</a:t>
            </a:r>
            <a:r>
              <a:rPr lang="ru-RU" sz="1400" b="1" dirty="0" smtClean="0">
                <a:solidFill>
                  <a:srgbClr val="002060"/>
                </a:solidFill>
              </a:rPr>
              <a:t/>
            </a:r>
            <a:br>
              <a:rPr lang="ru-RU" sz="1400" b="1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pic>
        <p:nvPicPr>
          <p:cNvPr id="7" name="Picture 2" descr="C:\Users\Lenovo2\Desktop\Конференции\10_06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285860"/>
            <a:ext cx="6643734" cy="3161132"/>
          </a:xfrm>
          <a:prstGeom prst="rect">
            <a:avLst/>
          </a:prstGeom>
          <a:noFill/>
        </p:spPr>
      </p:pic>
      <p:pic>
        <p:nvPicPr>
          <p:cNvPr id="8" name="Picture 2" descr="logo20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290"/>
            <a:ext cx="1012007" cy="101200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Эволюция лаборатории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357158" y="1357298"/>
          <a:ext cx="8358246" cy="5032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C:\Users\Lenovo2\Desktop\Конференции\10_06\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142852"/>
            <a:ext cx="1619261" cy="1214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План мероприятий </a:t>
            </a:r>
            <a:br>
              <a:rPr lang="ru-RU" dirty="0" smtClean="0"/>
            </a:br>
            <a:r>
              <a:rPr lang="ru-RU" dirty="0" smtClean="0"/>
              <a:t>на 22-23 </a:t>
            </a:r>
            <a:r>
              <a:rPr lang="ru-RU" dirty="0" err="1" smtClean="0"/>
              <a:t>уч.год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267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Мероприятие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Место проведения/сроки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Участники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Открытие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ресурсного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класса.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МАОУ «Школа №96 Эврика-Развитие»/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сентябрь, 2022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Педагоги школ города и области и студенты ТИ имени А.П.Чехова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Конференция «Преемственность между дошкольным и начальным воспитанием в условиях внедрения ФГОС»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ТИ имени А.П.Чехова/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 течение года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Педагоги школ города и области и студенты ТИ имени А.П.Чехова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Подготовка документов для участия во всероссийском конкурсе «Лучшая педагогическая практика»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Москва/октябрь 2022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Виневская А.В.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Семинар «Алгоритм разработки и реализации АОП для обучающихся с ОВЗ»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МАОУ «Школа №96 Эврика-Развитие»/ Декабрь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Педагоги школ города и области и студенты ТИ имени А.П.Чехова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Лекция  «Разработка СИПР. Структура и особенности». Для всех педагогов, работающих с детьми, имеющими ОВЗ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МАОУ «Школа №96 Эврика-Развитие»/ Январь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Педагоги школ города и области и студенты ТИ имени А.П.Чехова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Calibri"/>
                          <a:ea typeface="Times New Roman"/>
                          <a:cs typeface="Times New Roman"/>
                        </a:rPr>
                        <a:t>Цикл он-лайн семинаров «Особенности детей с ОВЗ и перспективы их развития. Участие семьи в воспитании и обучении ребенка школьного возраста с особыми образовательными потребностями»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МАОУ «Школа №96 Эврика-Развитие» /Февраль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Педагоги школ города и области и студенты ТИ имени А.П.Чехова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2" descr="C:\Users\Lenovo2\Desktop\Конференции\10_06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1724020" cy="1293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мероприятий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735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Мероприятие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Место проведения/сроки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Участники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Супервизия «Урок в коррекционном классе»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В течение года, МАОУ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«Школа №96 Эврика-Развитие»/ежемесячно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Педагоги школ и студенты ТИ имени А.П.Чехова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Организация консультационной работы по обмену экспериментального опыта, публикация разработанных примерных программ для педагогических работников образовательных организаций Московской области для детей с ОВЗ и интеллектуальной недостаточностью.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МАОУ «Школа №96 Эврика-Развитие»/ежемесячно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Педагоги школы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РМО ОО для детей с ОВЗ и интеллектуальной недостаточностью.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МАОУ «Школа №96 Эврика-Развитие»/1 раз в квартал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Педагоги школы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Конференция «Первые шаги в науку»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МАОУ «Школа №96 Эврика-Развитие»/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Дети с ОВЗ, педагоги школ, студенты ТИ имени А.П.Чехова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Диссеминационный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семинар по теме: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«Инклюзия в образовании».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МАОУ «Школа №96 Эврика-Развитие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»/апрель - июнь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Педагоги школ города и области и студенты ТИ имени А.П.Чехова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1506" name="Picture 2" descr="C:\Users\Lenovo2\Desktop\Конференции\10_06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1724020" cy="1293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Диссеминация </a:t>
            </a:r>
            <a:br>
              <a:rPr lang="ru-RU" dirty="0" smtClean="0"/>
            </a:br>
            <a:r>
              <a:rPr lang="ru-RU" dirty="0" smtClean="0"/>
              <a:t>опыта работы</a:t>
            </a:r>
            <a:endParaRPr lang="ru-RU" dirty="0"/>
          </a:p>
        </p:txBody>
      </p:sp>
      <p:pic>
        <p:nvPicPr>
          <p:cNvPr id="5" name="Picture 2" descr="C:\Users\Lenovo2\Desktop\Конференции\10_06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1724020" cy="1293015"/>
          </a:xfrm>
          <a:prstGeom prst="rect">
            <a:avLst/>
          </a:prstGeom>
          <a:noFill/>
        </p:spPr>
      </p:pic>
      <p:pic>
        <p:nvPicPr>
          <p:cNvPr id="8" name="Содержимое 7" descr="2022-06-13_09-31-19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1406" y="1643050"/>
            <a:ext cx="1094947" cy="15680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Содержимое 5" descr="2022-06-13_09-35-1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2571744"/>
            <a:ext cx="1073214" cy="1543693"/>
          </a:xfrm>
          <a:prstGeom prst="rect">
            <a:avLst/>
          </a:prstGeom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1428736"/>
            <a:ext cx="2282825" cy="10461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24" y="3357562"/>
            <a:ext cx="1968479" cy="15372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29322" y="2428868"/>
            <a:ext cx="1338263" cy="1441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2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43240" y="3500438"/>
            <a:ext cx="1847850" cy="1400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2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6248" y="1571612"/>
            <a:ext cx="1428760" cy="1080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2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14480" y="1571612"/>
            <a:ext cx="1438273" cy="1090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2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14678" y="1428736"/>
            <a:ext cx="1020762" cy="13508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929190" y="4071942"/>
            <a:ext cx="2286016" cy="523220"/>
          </a:xfrm>
          <a:prstGeom prst="rect">
            <a:avLst/>
          </a:prstGeom>
          <a:solidFill>
            <a:srgbClr val="FFFFFF">
              <a:alpha val="7294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6666"/>
                </a:solidFill>
                <a:latin typeface="Arial Narrow" pitchFamily="34" charset="0"/>
              </a:rPr>
              <a:t>Семинары для </a:t>
            </a:r>
            <a:r>
              <a:rPr lang="ru-RU" sz="1400" b="1" dirty="0" smtClean="0">
                <a:solidFill>
                  <a:srgbClr val="006666"/>
                </a:solidFill>
                <a:latin typeface="Arial Narrow" pitchFamily="34" charset="0"/>
              </a:rPr>
              <a:t>педагогов в </a:t>
            </a:r>
            <a:r>
              <a:rPr lang="ru-RU" sz="1400" b="1" dirty="0" err="1" smtClean="0">
                <a:solidFill>
                  <a:srgbClr val="006666"/>
                </a:solidFill>
                <a:latin typeface="Arial Narrow" pitchFamily="34" charset="0"/>
              </a:rPr>
              <a:t>онлайн</a:t>
            </a:r>
            <a:r>
              <a:rPr lang="ru-RU" sz="1400" b="1" dirty="0" smtClean="0">
                <a:solidFill>
                  <a:srgbClr val="006666"/>
                </a:solidFill>
                <a:latin typeface="Arial Narrow" pitchFamily="34" charset="0"/>
              </a:rPr>
              <a:t> и очных форматах</a:t>
            </a:r>
            <a:endParaRPr lang="ru-RU" sz="1400" b="1" dirty="0">
              <a:solidFill>
                <a:srgbClr val="006666"/>
              </a:solidFill>
              <a:latin typeface="Arial Narrow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42844" y="5572140"/>
            <a:ext cx="2357454" cy="738664"/>
          </a:xfrm>
          <a:prstGeom prst="rect">
            <a:avLst/>
          </a:prstGeom>
          <a:solidFill>
            <a:srgbClr val="FFFFFF">
              <a:alpha val="7294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6666"/>
                </a:solidFill>
                <a:latin typeface="Arial Narrow" pitchFamily="34" charset="0"/>
              </a:rPr>
              <a:t>Участие в конференциях Международного и Всероссийского уровней</a:t>
            </a:r>
            <a:endParaRPr lang="ru-RU" sz="1400" b="1" dirty="0">
              <a:solidFill>
                <a:srgbClr val="006666"/>
              </a:solidFill>
              <a:latin typeface="Arial Narrow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785918" y="2786058"/>
            <a:ext cx="2928958" cy="523220"/>
          </a:xfrm>
          <a:prstGeom prst="rect">
            <a:avLst/>
          </a:prstGeom>
          <a:solidFill>
            <a:srgbClr val="FFFFFF">
              <a:alpha val="7294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 smtClean="0">
                <a:solidFill>
                  <a:srgbClr val="006666"/>
                </a:solidFill>
                <a:latin typeface="Arial Narrow" pitchFamily="34" charset="0"/>
              </a:rPr>
              <a:t>Супервизии</a:t>
            </a:r>
            <a:r>
              <a:rPr lang="ru-RU" sz="1400" b="1" dirty="0" smtClean="0">
                <a:solidFill>
                  <a:srgbClr val="006666"/>
                </a:solidFill>
                <a:latin typeface="Arial Narrow" pitchFamily="34" charset="0"/>
              </a:rPr>
              <a:t> для студентов в </a:t>
            </a:r>
            <a:r>
              <a:rPr lang="ru-RU" sz="1400" b="1" dirty="0" err="1" smtClean="0">
                <a:solidFill>
                  <a:srgbClr val="006666"/>
                </a:solidFill>
                <a:latin typeface="Arial Narrow" pitchFamily="34" charset="0"/>
              </a:rPr>
              <a:t>онлайн</a:t>
            </a:r>
            <a:r>
              <a:rPr lang="ru-RU" sz="1400" b="1" dirty="0" smtClean="0">
                <a:solidFill>
                  <a:srgbClr val="006666"/>
                </a:solidFill>
                <a:latin typeface="Arial Narrow" pitchFamily="34" charset="0"/>
              </a:rPr>
              <a:t> и очных форматах</a:t>
            </a:r>
            <a:endParaRPr lang="ru-RU" sz="1400" b="1" dirty="0">
              <a:solidFill>
                <a:srgbClr val="006666"/>
              </a:solidFill>
              <a:latin typeface="Arial Narrow" pitchFamily="34" charset="0"/>
            </a:endParaRPr>
          </a:p>
        </p:txBody>
      </p:sp>
      <p:pic>
        <p:nvPicPr>
          <p:cNvPr id="5123" name="Picture 3" descr="C:\Users\Lenovo2\Desktop\Конференции\10_06\ф 1.jpe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72000" y="3071810"/>
            <a:ext cx="1282688" cy="962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143604" y="714356"/>
            <a:ext cx="3000396" cy="738664"/>
          </a:xfrm>
          <a:prstGeom prst="rect">
            <a:avLst/>
          </a:prstGeom>
          <a:solidFill>
            <a:srgbClr val="FFFFFF">
              <a:alpha val="7294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6666"/>
                </a:solidFill>
                <a:latin typeface="Arial Narrow" pitchFamily="34" charset="0"/>
              </a:rPr>
              <a:t>Публикация результатов исследований в рецензируемых журналах</a:t>
            </a:r>
            <a:endParaRPr lang="ru-RU" sz="1400" b="1" dirty="0">
              <a:solidFill>
                <a:srgbClr val="006666"/>
              </a:solidFill>
              <a:latin typeface="Arial Narrow" pitchFamily="34" charset="0"/>
            </a:endParaRPr>
          </a:p>
        </p:txBody>
      </p:sp>
      <p:pic>
        <p:nvPicPr>
          <p:cNvPr id="25" name="Содержимое 7" descr="2022-06-13_09-53-38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500166" y="4429132"/>
            <a:ext cx="1500198" cy="10683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Содержимое 9" descr="2022-06-13_09-55-55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500298" y="5214950"/>
            <a:ext cx="1945160" cy="10958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C:\Users\Lenovo2\Desktop\Конференции\Форум 25.03\Сертификат.jpe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406" y="4429132"/>
            <a:ext cx="1020497" cy="7215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Содержимое 11" descr="Vinevskaya_Anna_Vyacheslavovna_1.jpe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214811" y="5000637"/>
            <a:ext cx="1428760" cy="10102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Содержимое 13" descr="2022-06-13_10-06-36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572132" y="4643446"/>
            <a:ext cx="1106416" cy="15965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Содержимое 17" descr="2022-06-13_10-09-49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358082" y="2714620"/>
            <a:ext cx="1582504" cy="785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" name="Содержимое 19" descr="2022-06-13_10-10-58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358082" y="3643314"/>
            <a:ext cx="1571636" cy="776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6" name="Picture 6" descr="C:\Users\Lenovo2\Desktop\Конференции\10_06\WhatsApp Image 2022-06-13 at 10.14.47.jpe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215206" y="4572008"/>
            <a:ext cx="1276320" cy="1701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500694" y="6334780"/>
            <a:ext cx="3500462" cy="523220"/>
          </a:xfrm>
          <a:prstGeom prst="rect">
            <a:avLst/>
          </a:prstGeom>
          <a:solidFill>
            <a:srgbClr val="FFFFFF">
              <a:alpha val="7294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6666"/>
                </a:solidFill>
                <a:latin typeface="Arial Narrow" pitchFamily="34" charset="0"/>
              </a:rPr>
              <a:t>Победа во Всероссийском конкурсе «Лучшая инклюзивная школа»</a:t>
            </a:r>
            <a:endParaRPr lang="ru-RU" sz="1400" b="1" dirty="0">
              <a:solidFill>
                <a:srgbClr val="006666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4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Организация и сопровождение практики студентов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b="1" cap="all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+mj-lt"/>
                <a:ea typeface="+mj-ea"/>
                <a:cs typeface="+mj-cs"/>
              </a:rPr>
              <a:t>По направлению «Педагогическое образование» и «Специальное (дефектологическое) образование»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 l="25955" t="20974" r="32500" b="14753"/>
          <a:stretch>
            <a:fillRect/>
          </a:stretch>
        </p:blipFill>
        <p:spPr bwMode="auto">
          <a:xfrm>
            <a:off x="785786" y="3311208"/>
            <a:ext cx="1886071" cy="16413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89c66725-eebf-4545-9249-185563e26a4c.jpg"/>
          <p:cNvPicPr>
            <a:picLocks noChangeAspect="1"/>
          </p:cNvPicPr>
          <p:nvPr/>
        </p:nvPicPr>
        <p:blipFill>
          <a:blip r:embed="rId3" cstate="print"/>
          <a:srcRect r="11201"/>
          <a:stretch>
            <a:fillRect/>
          </a:stretch>
        </p:blipFill>
        <p:spPr>
          <a:xfrm>
            <a:off x="1857356" y="4643446"/>
            <a:ext cx="2228108" cy="19284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Cswnw3PXcus.jpg"/>
          <p:cNvPicPr>
            <a:picLocks noChangeAspect="1"/>
          </p:cNvPicPr>
          <p:nvPr/>
        </p:nvPicPr>
        <p:blipFill>
          <a:blip r:embed="rId4" cstate="print"/>
          <a:srcRect t="39850" b="12360"/>
          <a:stretch>
            <a:fillRect/>
          </a:stretch>
        </p:blipFill>
        <p:spPr>
          <a:xfrm>
            <a:off x="4500562" y="3071810"/>
            <a:ext cx="4078627" cy="25989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C:\Users\Lenovo2\Desktop\Конференции\10_06\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785794"/>
            <a:ext cx="1619261" cy="1214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Разработка и апробация авторской технологии</a:t>
            </a:r>
            <a:endParaRPr lang="ru-RU" dirty="0"/>
          </a:p>
        </p:txBody>
      </p:sp>
      <p:pic>
        <p:nvPicPr>
          <p:cNvPr id="5" name="Содержимое 4" descr="2023-05-21_18-19-1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4678" y="2916716"/>
            <a:ext cx="2428892" cy="35478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6" name="Picture 2" descr="C:\Users\Lenovo2\Downloads\167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464622"/>
            <a:ext cx="2992818" cy="41168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7" name="Picture 3" descr="C:\Users\Lenovo2\Desktop\ФИП 17 октября\ЦВЕТ\логотип общий_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1436678"/>
            <a:ext cx="1143008" cy="1206812"/>
          </a:xfrm>
          <a:prstGeom prst="rect">
            <a:avLst/>
          </a:prstGeom>
          <a:noFill/>
        </p:spPr>
      </p:pic>
      <p:pic>
        <p:nvPicPr>
          <p:cNvPr id="1028" name="Picture 4" descr="C:\Users\Lenovo2\Desktop\ФИП 17 октября\ЦВЕТ\буклет лист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1569003"/>
            <a:ext cx="2859069" cy="20272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9" name="Picture 5" descr="C:\Users\Lenovo2\Desktop\ФИП 17 октября\ЦВЕТ\буклет лист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97675" y="4143380"/>
            <a:ext cx="2826553" cy="20065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Picture 2" descr="C:\Users\Lenovo2\Desktop\Конференции\10_06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1619261" cy="1214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8471</TotalTime>
  <Words>465</Words>
  <Application>Microsoft Office PowerPoint</Application>
  <PresentationFormat>Экран (4:3)</PresentationFormat>
  <Paragraphs>60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Отчет лаборатории  «Особый ребенок»</vt:lpstr>
      <vt:lpstr>            Эволюция лаборатории</vt:lpstr>
      <vt:lpstr>План мероприятий  на 22-23 уч.год</vt:lpstr>
      <vt:lpstr>План мероприятий</vt:lpstr>
      <vt:lpstr>Диссеминация  опыта работы</vt:lpstr>
      <vt:lpstr>Организация и сопровождение практики студентов</vt:lpstr>
      <vt:lpstr>Разработка и апробация авторской технологии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</dc:title>
  <dc:creator>Елена Духмина</dc:creator>
  <cp:lastModifiedBy>savchenko</cp:lastModifiedBy>
  <cp:revision>23</cp:revision>
  <dcterms:created xsi:type="dcterms:W3CDTF">2021-11-01T18:20:08Z</dcterms:created>
  <dcterms:modified xsi:type="dcterms:W3CDTF">2023-05-23T05:32:02Z</dcterms:modified>
</cp:coreProperties>
</file>