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68" r:id="rId2"/>
    <p:sldId id="269" r:id="rId3"/>
    <p:sldId id="301" r:id="rId4"/>
    <p:sldId id="321" r:id="rId5"/>
    <p:sldId id="281" r:id="rId6"/>
    <p:sldId id="312" r:id="rId7"/>
    <p:sldId id="308" r:id="rId8"/>
    <p:sldId id="291" r:id="rId9"/>
    <p:sldId id="314" r:id="rId10"/>
    <p:sldId id="322" r:id="rId11"/>
    <p:sldId id="323" r:id="rId12"/>
    <p:sldId id="324" r:id="rId13"/>
    <p:sldId id="326" r:id="rId14"/>
    <p:sldId id="282" r:id="rId15"/>
    <p:sldId id="300" r:id="rId16"/>
    <p:sldId id="284" r:id="rId17"/>
    <p:sldId id="327" r:id="rId18"/>
    <p:sldId id="303" r:id="rId19"/>
    <p:sldId id="305" r:id="rId20"/>
    <p:sldId id="306" r:id="rId21"/>
    <p:sldId id="285" r:id="rId22"/>
    <p:sldId id="318" r:id="rId23"/>
    <p:sldId id="286" r:id="rId24"/>
    <p:sldId id="320" r:id="rId25"/>
    <p:sldId id="302" r:id="rId26"/>
    <p:sldId id="309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0138" autoAdjust="0"/>
  </p:normalViewPr>
  <p:slideViewPr>
    <p:cSldViewPr snapToGrid="0">
      <p:cViewPr>
        <p:scale>
          <a:sx n="33" d="100"/>
          <a:sy n="33" d="100"/>
        </p:scale>
        <p:origin x="-2501" y="-9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52B8D-A21B-4DAE-95C0-1121CDC50A34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85C82-1431-426C-9229-2056C99D8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FD09D-01CC-41FE-9723-7AA8D07CF9AF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2B213C-CFAC-4797-A05E-209C19238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487" y="1992430"/>
            <a:ext cx="11222966" cy="298383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ОТЧЕТ О РАБОТЕ</a:t>
            </a:r>
            <a:br>
              <a:rPr lang="ru-RU" sz="40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научно-образовательной лаборатории </a:t>
            </a:r>
            <a:r>
              <a:rPr lang="ru-RU" sz="4000" b="1" cap="all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цифровой трансформации образования и прикладной </a:t>
            </a:r>
            <a:r>
              <a:rPr lang="ru-RU" sz="4000" b="1" cap="all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информатики</a:t>
            </a:r>
            <a:endParaRPr lang="ru-RU" sz="4000" cap="all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4157" y="247022"/>
            <a:ext cx="1475479" cy="133161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116566" y="5667368"/>
            <a:ext cx="9744089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rgbClr val="7030A0"/>
                </a:solidFill>
                <a:ea typeface="+mj-ea"/>
                <a:cs typeface="Times New Roman" pitchFamily="18" charset="0"/>
              </a:rPr>
              <a:t>С.С. </a:t>
            </a:r>
            <a:r>
              <a:rPr lang="ru-RU" b="1" cap="all" dirty="0" err="1" smtClean="0">
                <a:solidFill>
                  <a:srgbClr val="7030A0"/>
                </a:solidFill>
                <a:ea typeface="+mj-ea"/>
                <a:cs typeface="Times New Roman" pitchFamily="18" charset="0"/>
              </a:rPr>
              <a:t>Белоконова</a:t>
            </a:r>
            <a:r>
              <a:rPr lang="ru-RU" b="1" cap="all" dirty="0" smtClean="0">
                <a:solidFill>
                  <a:srgbClr val="7030A0"/>
                </a:solidFill>
                <a:ea typeface="+mj-ea"/>
                <a:cs typeface="Times New Roman" pitchFamily="18" charset="0"/>
              </a:rPr>
              <a:t> - РУКОВОДИТЕЛЬ ЛАБОРАТОРИИ,</a:t>
            </a:r>
            <a:br>
              <a:rPr lang="ru-RU" b="1" cap="all" dirty="0" smtClean="0">
                <a:solidFill>
                  <a:srgbClr val="7030A0"/>
                </a:solidFill>
                <a:ea typeface="+mj-ea"/>
                <a:cs typeface="Times New Roman" pitchFamily="18" charset="0"/>
              </a:rPr>
            </a:br>
            <a:r>
              <a:rPr lang="ru-RU" b="1" cap="all" dirty="0" smtClean="0">
                <a:solidFill>
                  <a:srgbClr val="7030A0"/>
                </a:solidFill>
                <a:ea typeface="+mj-ea"/>
                <a:cs typeface="Times New Roman" pitchFamily="18" charset="0"/>
              </a:rPr>
              <a:t>                                    канд. </a:t>
            </a:r>
            <a:r>
              <a:rPr lang="ru-RU" b="1" cap="all" dirty="0" err="1" smtClean="0">
                <a:solidFill>
                  <a:srgbClr val="7030A0"/>
                </a:solidFill>
                <a:ea typeface="+mj-ea"/>
                <a:cs typeface="Times New Roman" pitchFamily="18" charset="0"/>
              </a:rPr>
              <a:t>техн</a:t>
            </a:r>
            <a:r>
              <a:rPr lang="ru-RU" b="1" cap="all" dirty="0" smtClean="0">
                <a:solidFill>
                  <a:srgbClr val="7030A0"/>
                </a:solidFill>
                <a:ea typeface="+mj-ea"/>
                <a:cs typeface="Times New Roman" pitchFamily="18" charset="0"/>
              </a:rPr>
              <a:t>. наук, доцент кафедры информатики</a:t>
            </a:r>
            <a:endParaRPr lang="ru-RU" b="1" cap="all" dirty="0">
              <a:solidFill>
                <a:srgbClr val="7030A0"/>
              </a:solidFill>
              <a:ea typeface="+mj-ea"/>
              <a:cs typeface="Times New Roman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424" y="254994"/>
            <a:ext cx="1532245" cy="153224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837426" y="362309"/>
            <a:ext cx="8462513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a typeface="+mj-ea"/>
                <a:cs typeface="Times New Roman" pitchFamily="18" charset="0"/>
              </a:rPr>
              <a:t>Министерство науки и высшего образования Российской Федерации</a:t>
            </a:r>
            <a:br>
              <a:rPr lang="ru-RU" b="1" dirty="0" smtClean="0">
                <a:ea typeface="+mj-ea"/>
                <a:cs typeface="Times New Roman" pitchFamily="18" charset="0"/>
              </a:rPr>
            </a:br>
            <a:r>
              <a:rPr lang="ru-RU" b="1" dirty="0" smtClean="0">
                <a:ea typeface="+mj-ea"/>
                <a:cs typeface="Times New Roman" pitchFamily="18" charset="0"/>
              </a:rPr>
              <a:t>Таганрогский институт имени А. П. Чехова (филиал)  </a:t>
            </a:r>
            <a:br>
              <a:rPr lang="ru-RU" b="1" dirty="0" smtClean="0">
                <a:ea typeface="+mj-ea"/>
                <a:cs typeface="Times New Roman" pitchFamily="18" charset="0"/>
              </a:rPr>
            </a:br>
            <a:r>
              <a:rPr lang="ru-RU" b="1" dirty="0" smtClean="0">
                <a:ea typeface="+mj-ea"/>
                <a:cs typeface="Times New Roman" pitchFamily="18" charset="0"/>
              </a:rPr>
              <a:t>ФГБОУ ВО «Ростовский государственный экономический  университет (РИНХ)»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58227" y="1"/>
            <a:ext cx="10496350" cy="2281186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a:t>
            </a:r>
          </a:p>
        </p:txBody>
      </p:sp>
      <p:pic>
        <p:nvPicPr>
          <p:cNvPr id="47106" name="Picture 2" descr="C:\Users\belokonova\AppData\Local\Temp\360zip$Pic\360$3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53" y="1939332"/>
            <a:ext cx="2582301" cy="4320000"/>
          </a:xfrm>
          <a:prstGeom prst="rect">
            <a:avLst/>
          </a:prstGeom>
          <a:noFill/>
        </p:spPr>
      </p:pic>
      <p:pic>
        <p:nvPicPr>
          <p:cNvPr id="47110" name="Picture 6" descr="C:\Users\belokonova\AppData\Local\Temp\360zip$Pic\360$5\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6050" y="2013823"/>
            <a:ext cx="3006854" cy="4320000"/>
          </a:xfrm>
          <a:prstGeom prst="rect">
            <a:avLst/>
          </a:prstGeom>
          <a:noFill/>
        </p:spPr>
      </p:pic>
      <p:pic>
        <p:nvPicPr>
          <p:cNvPr id="47112" name="Picture 8" descr="C:\Users\belokonova\AppData\Local\Temp\360zip$Pic\360$8\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9988" y="2747351"/>
            <a:ext cx="5110820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58227" y="1"/>
            <a:ext cx="10496350" cy="2281186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a:t>
            </a:r>
          </a:p>
        </p:txBody>
      </p:sp>
      <p:pic>
        <p:nvPicPr>
          <p:cNvPr id="48130" name="Picture 2" descr="C:\Users\belokonova\AppData\Local\Temp\360zip$Pic\360$9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63" y="2713055"/>
            <a:ext cx="5868964" cy="3306183"/>
          </a:xfrm>
          <a:prstGeom prst="rect">
            <a:avLst/>
          </a:prstGeom>
          <a:noFill/>
        </p:spPr>
      </p:pic>
      <p:pic>
        <p:nvPicPr>
          <p:cNvPr id="48132" name="Picture 4" descr="C:\Users\belokonova\AppData\Local\Temp\360zip$Pic\360$10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7361" y="2797593"/>
            <a:ext cx="4584612" cy="3241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58227" y="1"/>
            <a:ext cx="10496350" cy="2281186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a:t>
            </a:r>
          </a:p>
        </p:txBody>
      </p:sp>
      <p:pic>
        <p:nvPicPr>
          <p:cNvPr id="51202" name="Picture 2" descr="C:\Users\belokonova\AppData\Local\Temp\360zip$Pic\360$15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82" y="2074113"/>
            <a:ext cx="3048960" cy="4320000"/>
          </a:xfrm>
          <a:prstGeom prst="rect">
            <a:avLst/>
          </a:prstGeom>
          <a:noFill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2307" y="1990990"/>
            <a:ext cx="3041231" cy="438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:\Users\belokonova\AppData\Local\Temp\360zip$Pic\360$14\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8876" y="2757400"/>
            <a:ext cx="5120000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58227" y="1"/>
            <a:ext cx="10496350" cy="2281186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a:t>
            </a:r>
          </a:p>
        </p:txBody>
      </p:sp>
      <p:pic>
        <p:nvPicPr>
          <p:cNvPr id="49154" name="Picture 2" descr="C:\Users\belokonova\AppData\Local\Temp\360zip$Pic\360$11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89" y="2084160"/>
            <a:ext cx="3004025" cy="4320000"/>
          </a:xfrm>
          <a:prstGeom prst="rect">
            <a:avLst/>
          </a:prstGeom>
          <a:noFill/>
        </p:spPr>
      </p:pic>
      <p:pic>
        <p:nvPicPr>
          <p:cNvPr id="49156" name="Picture 4" descr="C:\Users\belokonova\AppData\Local\Temp\360zip$Pic\360$12\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6871" y="2697110"/>
            <a:ext cx="2472860" cy="3600000"/>
          </a:xfrm>
          <a:prstGeom prst="rect">
            <a:avLst/>
          </a:prstGeom>
          <a:noFill/>
        </p:spPr>
      </p:pic>
      <p:pic>
        <p:nvPicPr>
          <p:cNvPr id="49158" name="Picture 6" descr="C:\Users\belokonova\AppData\Local\Temp\360zip$Pic\360$13\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8644" y="2054016"/>
            <a:ext cx="3061333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515975" y="132861"/>
            <a:ext cx="10496350" cy="800794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Организация </a:t>
            </a:r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сопровождение практики обучающихся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7866" y="1418031"/>
            <a:ext cx="664223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a typeface="Times New Roman"/>
              </a:rPr>
              <a:t>На базе лаборатории организовано проведение производственных практик обучающихся:</a:t>
            </a:r>
          </a:p>
          <a:p>
            <a:pPr>
              <a:buFontTx/>
              <a:buChar char="-"/>
            </a:pPr>
            <a:r>
              <a:rPr lang="ru-RU" sz="2000" dirty="0" smtClean="0">
                <a:ea typeface="Times New Roman"/>
              </a:rPr>
              <a:t> по направлению «Педагогическое образование (с двумя профилями подготовки)», профили «Математика» и «Информатика»;</a:t>
            </a:r>
          </a:p>
          <a:p>
            <a:pPr>
              <a:buFontTx/>
              <a:buChar char="-"/>
            </a:pPr>
            <a:r>
              <a:rPr lang="ru-RU" sz="2000" dirty="0" smtClean="0">
                <a:ea typeface="Times New Roman"/>
              </a:rPr>
              <a:t>по направлению «Педагогическое образование», магистерская программа «Информатика. Информационные технологии в образовании»;</a:t>
            </a:r>
          </a:p>
          <a:p>
            <a:pPr>
              <a:buFontTx/>
              <a:buChar char="-"/>
            </a:pPr>
            <a:r>
              <a:rPr lang="ru-RU" sz="2000" dirty="0" smtClean="0">
                <a:ea typeface="Times New Roman"/>
              </a:rPr>
              <a:t>по направлению подготовки «Прикладная информатика», профиль «Прикладная информатика в менеджменте»;</a:t>
            </a:r>
          </a:p>
          <a:p>
            <a:pPr>
              <a:buFontTx/>
              <a:buChar char="-"/>
            </a:pPr>
            <a:r>
              <a:rPr lang="ru-RU" sz="2000" dirty="0" smtClean="0">
                <a:ea typeface="Times New Roman"/>
              </a:rPr>
              <a:t>по направлению подготовки «Прикладная информатика», магистерская программа «Информационные системы и анализ больших данных»</a:t>
            </a:r>
          </a:p>
        </p:txBody>
      </p:sp>
      <p:pic>
        <p:nvPicPr>
          <p:cNvPr id="17410" name="Picture 2" descr="https://foto.tgpi.ru/news/2023/02_01/02/i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946" y="895547"/>
            <a:ext cx="41529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sun9-16.userapi.com/impg/oPMg4IFcZGwa4mFYvDpBmTosrMEk0_v-Uf3dtA/3fr_7T3UEgY.jpg?size=1156x650&amp;quality=96&amp;sign=bd3075dff8115bc3d15679882da319f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531" y="4561952"/>
            <a:ext cx="3473970" cy="1953357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00474" y="1"/>
            <a:ext cx="10791525" cy="2473692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Оказание методической помощи сотрудникам Таганрогского института имени А.П. Чехова, представителям образовательных организаций г. Таганрога и Ростовской области в сфере применения информационных технологий в образовании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5526" y="2332112"/>
            <a:ext cx="11481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a typeface="Times New Roman"/>
              </a:rPr>
              <a:t>Мастер-класс от резидента «</a:t>
            </a:r>
            <a:r>
              <a:rPr lang="ru-RU" sz="2000" b="1" dirty="0" err="1" smtClean="0">
                <a:ea typeface="Times New Roman"/>
              </a:rPr>
              <a:t>Сколково</a:t>
            </a:r>
            <a:r>
              <a:rPr lang="ru-RU" sz="2000" b="1" dirty="0" smtClean="0">
                <a:ea typeface="Times New Roman"/>
              </a:rPr>
              <a:t>» на факультете физики, математики, информатики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306" y="2900014"/>
            <a:ext cx="59880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17 ноября </a:t>
            </a:r>
            <a:r>
              <a:rPr lang="ru-RU" dirty="0" smtClean="0"/>
              <a:t>организован мастер-класс «Цифровые инструменты в работе учителя» от цифрового ресурса «</a:t>
            </a:r>
            <a:r>
              <a:rPr lang="ru-RU" dirty="0" err="1" smtClean="0"/>
              <a:t>ЯКласс</a:t>
            </a:r>
            <a:r>
              <a:rPr lang="ru-RU" dirty="0" smtClean="0"/>
              <a:t>» – резидента </a:t>
            </a:r>
            <a:r>
              <a:rPr lang="ru-RU" dirty="0" err="1" smtClean="0"/>
              <a:t>ИТ-кластера</a:t>
            </a:r>
            <a:r>
              <a:rPr lang="ru-RU" dirty="0" smtClean="0"/>
              <a:t> «</a:t>
            </a:r>
            <a:r>
              <a:rPr lang="ru-RU" dirty="0" err="1" smtClean="0"/>
              <a:t>Сколково</a:t>
            </a:r>
            <a:r>
              <a:rPr lang="ru-RU" dirty="0" smtClean="0"/>
              <a:t>». Спикером мероприятия выступила руководитель методического центра «</a:t>
            </a:r>
            <a:r>
              <a:rPr lang="ru-RU" dirty="0" err="1" smtClean="0"/>
              <a:t>ЯКласс</a:t>
            </a:r>
            <a:r>
              <a:rPr lang="ru-RU" dirty="0" smtClean="0"/>
              <a:t>» Марина Володина, координатор и модератор мероприятия – зам. декана ФФМИ по учебной работе кандидат технических наук, доцент кафедры информатики </a:t>
            </a:r>
            <a:r>
              <a:rPr lang="ru-RU" dirty="0" err="1" smtClean="0"/>
              <a:t>Белоконова</a:t>
            </a:r>
            <a:r>
              <a:rPr lang="ru-RU" dirty="0" smtClean="0"/>
              <a:t> С.С. В мастер-классе приняли участие около 150 человек ­– студенты и преподаватели различных факультетов нашего института, учителя школ города и </a:t>
            </a:r>
            <a:r>
              <a:rPr lang="ru-RU" dirty="0" err="1" smtClean="0"/>
              <a:t>Неклиновского</a:t>
            </a:r>
            <a:r>
              <a:rPr lang="ru-RU" dirty="0" smtClean="0"/>
              <a:t> района.</a:t>
            </a:r>
            <a:endParaRPr lang="ru-RU" dirty="0"/>
          </a:p>
        </p:txBody>
      </p:sp>
      <p:pic>
        <p:nvPicPr>
          <p:cNvPr id="19458" name="Picture 2" descr="https://sun9-30.userapi.com/impg/DttV5H_a7ZFjGbjXz20VvR1BopseXPSO20g3Lg/rKBsJXFacuY.jpg?size=1600x738&amp;quality=96&amp;sign=15102d0e9fb3e1274171a5884f1e728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2362" y="2856616"/>
            <a:ext cx="4900757" cy="2260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00474" y="1"/>
            <a:ext cx="10791525" cy="981776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Методическая подготовка студентов к участию в конкурсах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1756" y="1581820"/>
            <a:ext cx="116051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Молодёжный союз экономистов и финансистов РФ (МСЭФ РФ) </a:t>
            </a:r>
            <a:r>
              <a:rPr lang="ru-RU" sz="2000" dirty="0" smtClean="0"/>
              <a:t>– общероссийская общественная организация студентов экономических вузов и факультетов, молодых специалистов, учёных и преподавателей России. Уже стало традиционным активное участие студентов и магистрантов кафедры информатики в различных олимпиадах и конкурсах организации.</a:t>
            </a:r>
          </a:p>
          <a:p>
            <a:r>
              <a:rPr lang="ru-RU" sz="2000" b="1" dirty="0" smtClean="0"/>
              <a:t>IX Всероссийский Конкурс развития научно-инновационной и инженерно-технической системы России.</a:t>
            </a:r>
            <a:endParaRPr lang="ru-RU" sz="2000" dirty="0" smtClean="0"/>
          </a:p>
          <a:p>
            <a:r>
              <a:rPr lang="ru-RU" sz="2000" dirty="0" smtClean="0"/>
              <a:t>В номинации «Научные и научно-педагогические кадры инновационной России»:</a:t>
            </a:r>
          </a:p>
          <a:p>
            <a:r>
              <a:rPr lang="ru-RU" sz="2000" dirty="0" smtClean="0"/>
              <a:t>Казачкова Ксения (МИ-151) «Мобильное обучение как один из аспектов подготовки научно-педагогических кадров инновационной России» (научный руководитель – канд. </a:t>
            </a:r>
            <a:r>
              <a:rPr lang="ru-RU" sz="2000" dirty="0" err="1" smtClean="0"/>
              <a:t>техн</a:t>
            </a:r>
            <a:r>
              <a:rPr lang="ru-RU" sz="2000" dirty="0" smtClean="0"/>
              <a:t>. наук, доц. </a:t>
            </a:r>
            <a:r>
              <a:rPr lang="ru-RU" sz="2000" dirty="0" err="1" smtClean="0"/>
              <a:t>Тюшнякова</a:t>
            </a:r>
            <a:r>
              <a:rPr lang="ru-RU" sz="2000" dirty="0" smtClean="0"/>
              <a:t> И.А.).</a:t>
            </a:r>
          </a:p>
          <a:p>
            <a:r>
              <a:rPr lang="ru-RU" sz="2000" dirty="0" smtClean="0"/>
              <a:t>В номинации «Подготовка инженерных и рабочих кадров для высокотехнологических производств»</a:t>
            </a:r>
          </a:p>
          <a:p>
            <a:r>
              <a:rPr lang="ru-RU" sz="2000" dirty="0" err="1" smtClean="0"/>
              <a:t>Солопанова</a:t>
            </a:r>
            <a:r>
              <a:rPr lang="ru-RU" sz="2000" dirty="0" smtClean="0"/>
              <a:t> Диана (МИ-151) «Использование инновационных технологий в обучении информатике и подготовке инженерных и рабочих кадров для высокотехнологичных производств» (научный руководитель – канд. </a:t>
            </a:r>
            <a:r>
              <a:rPr lang="ru-RU" sz="2000" dirty="0" err="1" smtClean="0"/>
              <a:t>техн</a:t>
            </a:r>
            <a:r>
              <a:rPr lang="ru-RU" sz="2000" dirty="0" smtClean="0"/>
              <a:t>. наук, доц. </a:t>
            </a:r>
            <a:r>
              <a:rPr lang="ru-RU" sz="2000" dirty="0" err="1" smtClean="0"/>
              <a:t>Тюшнякова</a:t>
            </a:r>
            <a:r>
              <a:rPr lang="ru-RU" sz="2000" dirty="0" smtClean="0"/>
              <a:t> И.А.)</a:t>
            </a:r>
          </a:p>
          <a:p>
            <a:endParaRPr lang="ru-RU" sz="2000" dirty="0" smtClean="0"/>
          </a:p>
          <a:p>
            <a:endParaRPr lang="ru-RU" sz="2000" b="1" cap="all" dirty="0" smtClean="0"/>
          </a:p>
        </p:txBody>
      </p:sp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58227" y="1"/>
            <a:ext cx="10496350" cy="2281186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a:t>
            </a:r>
          </a:p>
        </p:txBody>
      </p:sp>
      <p:pic>
        <p:nvPicPr>
          <p:cNvPr id="52226" name="Picture 2" descr="https://sun9-71.userapi.com/impg/cyGYf2GO7_59dBgyB9WIHSpPKmYOymZIZHLRzg/xrlNXdYfO-s.jpg?size=960x1280&amp;quality=96&amp;sign=5e453417de068e2a7bd1b13d78f2e3d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5880" y="2125980"/>
            <a:ext cx="3086100" cy="4114800"/>
          </a:xfrm>
          <a:prstGeom prst="rect">
            <a:avLst/>
          </a:prstGeom>
          <a:noFill/>
        </p:spPr>
      </p:pic>
      <p:pic>
        <p:nvPicPr>
          <p:cNvPr id="52228" name="Picture 4" descr="https://sun9-60.userapi.com/impg/TVnJUGZZ5uUPbSfnreTpwSDMmlyyepAutQLa-A/-DCKwxhatxw.jpg?size=1280x960&amp;quality=96&amp;sign=e7168bc7f4c4074dd62e5319e5a3db0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399" y="2054701"/>
            <a:ext cx="5581015" cy="4185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00474" y="1"/>
            <a:ext cx="10791525" cy="981776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Методическая подготовка студентов к участию в конкурсах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1756" y="1581820"/>
            <a:ext cx="116051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Молодёжный союз экономистов и финансистов РФ (МСЭФ РФ) </a:t>
            </a:r>
            <a:r>
              <a:rPr lang="ru-RU" sz="2000" dirty="0" smtClean="0"/>
              <a:t>– общероссийская общественная организация студентов экономических вузов и факультетов, молодых специалистов, учёных и преподавателей России. Уже стало традиционным активное участие студентов и магистрантов кафедры информатики в различных олимпиадах и конкурсах организации.</a:t>
            </a:r>
          </a:p>
          <a:p>
            <a:pPr algn="just"/>
            <a:r>
              <a:rPr lang="ru-RU" sz="2000" dirty="0" err="1" smtClean="0"/>
              <a:t>Медведкин</a:t>
            </a:r>
            <a:r>
              <a:rPr lang="ru-RU" sz="2000" dirty="0" smtClean="0"/>
              <a:t> Н.А., ИНФ</a:t>
            </a:r>
            <a:r>
              <a:rPr lang="en-US" sz="2000" dirty="0" smtClean="0"/>
              <a:t>GZ</a:t>
            </a:r>
            <a:r>
              <a:rPr lang="ru-RU" sz="2000" dirty="0" smtClean="0"/>
              <a:t>-121, </a:t>
            </a:r>
            <a:r>
              <a:rPr lang="ru-RU" sz="2000" b="1" dirty="0" smtClean="0"/>
              <a:t>VIII Международный Конкурс информационно-коммуникационных технологий,  номинация «Дистанционное обучение и </a:t>
            </a:r>
            <a:r>
              <a:rPr lang="ru-RU" sz="2000" b="1" dirty="0" err="1" smtClean="0"/>
              <a:t>медиаобразование</a:t>
            </a:r>
            <a:r>
              <a:rPr lang="ru-RU" sz="2000" b="1" dirty="0" smtClean="0"/>
              <a:t>»</a:t>
            </a:r>
          </a:p>
          <a:p>
            <a:pPr algn="just"/>
            <a:r>
              <a:rPr lang="ru-RU" sz="2000" dirty="0" smtClean="0"/>
              <a:t>Использование современных дистанционных информационных технологий в организации самостоятельной работы в обучении математики</a:t>
            </a:r>
          </a:p>
          <a:p>
            <a:pPr algn="just"/>
            <a:r>
              <a:rPr lang="ru-RU" sz="2000" dirty="0" smtClean="0"/>
              <a:t>Яковлева </a:t>
            </a:r>
            <a:r>
              <a:rPr lang="ru-RU" sz="2000" dirty="0" smtClean="0"/>
              <a:t>А.Н. , ИНФ</a:t>
            </a:r>
            <a:r>
              <a:rPr lang="en-US" sz="2000" dirty="0" smtClean="0"/>
              <a:t>GZ</a:t>
            </a:r>
            <a:r>
              <a:rPr lang="ru-RU" sz="2000" dirty="0" smtClean="0"/>
              <a:t>-121</a:t>
            </a:r>
            <a:r>
              <a:rPr lang="ru-RU" sz="2000" b="1" dirty="0" smtClean="0"/>
              <a:t>, XVI </a:t>
            </a:r>
            <a:r>
              <a:rPr lang="ru-RU" sz="2000" b="1" dirty="0" smtClean="0"/>
              <a:t>Всероссийский конкурс информационных технологий и информационной безопасности «Интеллектуальная Россия», номинация «Обучающие информационные системы»</a:t>
            </a:r>
          </a:p>
          <a:p>
            <a:pPr algn="just"/>
            <a:r>
              <a:rPr lang="ru-RU" sz="2000" dirty="0" smtClean="0"/>
              <a:t>Использование технологии </a:t>
            </a:r>
            <a:r>
              <a:rPr lang="ru-RU" sz="2000" dirty="0" err="1" smtClean="0"/>
              <a:t>геймификации</a:t>
            </a:r>
            <a:r>
              <a:rPr lang="ru-RU" sz="2000" dirty="0" smtClean="0"/>
              <a:t> в обучении информатике</a:t>
            </a:r>
          </a:p>
          <a:p>
            <a:pPr algn="just"/>
            <a:r>
              <a:rPr lang="ru-RU" sz="2000" dirty="0" smtClean="0"/>
              <a:t>Яковлева </a:t>
            </a:r>
            <a:r>
              <a:rPr lang="ru-RU" sz="2000" dirty="0" smtClean="0"/>
              <a:t>А.Н.  ИНФ</a:t>
            </a:r>
            <a:r>
              <a:rPr lang="en-US" sz="2000" dirty="0" smtClean="0"/>
              <a:t>GZ</a:t>
            </a:r>
            <a:r>
              <a:rPr lang="ru-RU" sz="2000" dirty="0" smtClean="0"/>
              <a:t>-121, </a:t>
            </a:r>
            <a:r>
              <a:rPr lang="ru-RU" sz="2000" b="1" dirty="0" smtClean="0"/>
              <a:t>XIII Всероссийский Конкурс молодых аналитиков, номинация «Аналитическое обеспечение информационной политики в России»</a:t>
            </a:r>
          </a:p>
          <a:p>
            <a:r>
              <a:rPr lang="ru-RU" sz="2000" dirty="0" smtClean="0"/>
              <a:t> </a:t>
            </a:r>
            <a:r>
              <a:rPr lang="ru-RU" sz="2000" dirty="0" smtClean="0"/>
              <a:t>Оценка </a:t>
            </a:r>
            <a:r>
              <a:rPr lang="ru-RU" sz="2000" dirty="0" smtClean="0"/>
              <a:t>использования информационных технологий </a:t>
            </a:r>
            <a:r>
              <a:rPr lang="ru-RU" sz="2000" dirty="0" err="1" smtClean="0"/>
              <a:t>геймификации</a:t>
            </a:r>
            <a:r>
              <a:rPr lang="ru-RU" sz="2000" dirty="0" smtClean="0"/>
              <a:t> в обучении информатике</a:t>
            </a:r>
          </a:p>
          <a:p>
            <a:endParaRPr lang="ru-RU" sz="2000" b="1" cap="all" dirty="0" smtClean="0"/>
          </a:p>
        </p:txBody>
      </p:sp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00474" y="1"/>
            <a:ext cx="10791525" cy="981776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Методическая подготовка студентов к участию в конкурсах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1756" y="1581820"/>
            <a:ext cx="1160510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Научно-методический семинар по подготовке к участию во всероссийской олимпиаде «Я - Профессионал», в профессиональном конкурсе «Флагманы образования. Студенты», в ежегодном </a:t>
            </a:r>
            <a:r>
              <a:rPr lang="ru-RU" sz="2000" dirty="0" err="1" smtClean="0"/>
              <a:t>внутривузовском</a:t>
            </a:r>
            <a:r>
              <a:rPr lang="ru-RU" sz="2000" dirty="0" smtClean="0"/>
              <a:t> конкурсе студенческих работ РГЭУ(РИНХ) (17.10)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Методический семинар по подготовке к участию в олимпиадах и конкурсах МСЭФ 2023 – 2024: рекомендации по выбору конкурсов и номинаций, оформлению и отправке работ (21.11.2023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err="1" smtClean="0"/>
              <a:t>Внутривузовский</a:t>
            </a:r>
            <a:r>
              <a:rPr lang="ru-RU" sz="2000" dirty="0" smtClean="0"/>
              <a:t> конкурс на лучшие научные работы студентов в РГЭУ (РИНХ) в 2023/2024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МСЭФ, VIII Международный Конкурс информационно-коммуникационных технологий,  номинация «Дистанционное обучение и </a:t>
            </a:r>
            <a:r>
              <a:rPr lang="ru-RU" sz="2000" dirty="0" err="1" smtClean="0"/>
              <a:t>медиаобразование</a:t>
            </a:r>
            <a:r>
              <a:rPr lang="ru-RU" sz="2000" dirty="0" smtClean="0"/>
              <a:t>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XII Всероссийский </a:t>
            </a:r>
            <a:r>
              <a:rPr lang="ru-RU" sz="2000" dirty="0" err="1" smtClean="0"/>
              <a:t>онлайн-чемпионат</a:t>
            </a:r>
            <a:r>
              <a:rPr lang="ru-RU" sz="2000" dirty="0" smtClean="0"/>
              <a:t> «Изучи интернет – управляй им», сентябрь-декабрь 2023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VII региональный </a:t>
            </a:r>
            <a:r>
              <a:rPr lang="ru-RU" sz="2000" dirty="0" err="1" smtClean="0"/>
              <a:t>хакатон</a:t>
            </a:r>
            <a:r>
              <a:rPr lang="ru-RU" sz="2000" dirty="0" smtClean="0"/>
              <a:t> «</a:t>
            </a:r>
            <a:r>
              <a:rPr lang="ru-RU" sz="2000" dirty="0" err="1" smtClean="0"/>
              <a:t>RinHack</a:t>
            </a:r>
            <a:r>
              <a:rPr lang="ru-RU" sz="2000" dirty="0" smtClean="0"/>
              <a:t>», 24-26 ноября 2023 г. (сертификат участников, диплом 3 степени</a:t>
            </a:r>
            <a:r>
              <a:rPr lang="ru-RU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Конкурс «Умная стипендия» от банка </a:t>
            </a:r>
            <a:r>
              <a:rPr lang="ru-RU" sz="2000" dirty="0" err="1" smtClean="0"/>
              <a:t>Центр-Инвест</a:t>
            </a:r>
            <a:r>
              <a:rPr lang="ru-RU" sz="2000" dirty="0" smtClean="0"/>
              <a:t>, сентябрь-ноябрь 2023 (Победитель,50000 р.)</a:t>
            </a:r>
          </a:p>
          <a:p>
            <a:pPr marL="457200" lvl="0" indent="-457200">
              <a:buFont typeface="+mj-lt"/>
              <a:buAutoNum type="arabicPeriod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554480" y="180983"/>
            <a:ext cx="10058400" cy="1018090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ПЛАН РАБОТЫ лаборатории</a:t>
            </a:r>
            <a:r>
              <a:rPr lang="ru-RU" sz="2800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800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период сентябрь 2022 г. – июнь 2023 г.</a:t>
            </a:r>
            <a:endParaRPr lang="ru-RU" sz="2800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2130" y="1610991"/>
          <a:ext cx="11739613" cy="3732588"/>
        </p:xfrm>
        <a:graphic>
          <a:graphicData uri="http://schemas.openxmlformats.org/drawingml/2006/table">
            <a:tbl>
              <a:tblPr/>
              <a:tblGrid>
                <a:gridCol w="8303429"/>
                <a:gridCol w="3436184"/>
              </a:tblGrid>
              <a:tr h="28082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конференциях.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Сентябрь 2023 – июнь 2024 г.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5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Организация и сопровождение практики обучающихся.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Сентябрь 2023 – июнь 2024 г.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6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Оказание методической помощи сотрудникам Таганрогского института имени А.П. Чехова, представителям образовательных организаций г. Таганрога и Ростовской области в сфере применения информационных технологий в образовании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Сентябрь 2023 – июнь 2024 г.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5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Методическая подготовка студентов к участию в конкурсах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Сентябрь 2023 – июнь 2024 г.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5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Подготовка и рецензирование научных работ обучающихся для публикации в изданиях разного уровня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Сентябрь 2023 – июнь 2024 г.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00474" y="1"/>
            <a:ext cx="10791525" cy="981776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Методическая подготовка студентов к участию в конкурсах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1756" y="1581820"/>
            <a:ext cx="1160510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ru-RU" sz="2000" dirty="0" smtClean="0"/>
              <a:t>Проектно-образовательный </a:t>
            </a:r>
            <a:r>
              <a:rPr lang="ru-RU" sz="2000" dirty="0" err="1" smtClean="0"/>
              <a:t>интенсив</a:t>
            </a:r>
            <a:r>
              <a:rPr lang="ru-RU" sz="2000" dirty="0" smtClean="0"/>
              <a:t> РГЭУ (РИНХ) Осень 2023»; Акселерационная программа РГЭУ (РИНХ) «Созвездие Юга» 2023  (Диплом «Самый масштабный </a:t>
            </a:r>
            <a:r>
              <a:rPr lang="ru-RU" sz="2000" dirty="0" err="1" smtClean="0"/>
              <a:t>custdev</a:t>
            </a:r>
            <a:r>
              <a:rPr lang="ru-RU" sz="2000" dirty="0" smtClean="0"/>
              <a:t>»)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ru-RU" sz="2000" dirty="0" smtClean="0"/>
              <a:t>Районный этап конкурса «Учитель года-2023» в номинации «Педагогический дебют», Ростов-на-Дону, ноябрь 2023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ru-RU" sz="2000" dirty="0" smtClean="0"/>
              <a:t>Квалификационный этап международной студенческой олимпиады по программированию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ru-RU" sz="2000" dirty="0" smtClean="0"/>
              <a:t>Конкурс «Лучшая научная работа» по направлению «Педагогические науки» Международной научно-практической конференции «Актуальные направления научных исследований: теория и практика» (г. Минск, Беларусь, 15 февраля 2024 г.)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ru-RU" sz="2000" dirty="0" smtClean="0"/>
              <a:t>Конкурс «Лучшая научная работа» по направлению «Технические науки» Международной научно-практической конференции (г.-к. Анапа, 18 апреля 2024 г.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ru-RU" sz="2000" dirty="0" smtClean="0"/>
              <a:t>Фестиваль технологического предпринимательства «ТЕХНОКОД», 17.04.2024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ru-RU" sz="2000" dirty="0" smtClean="0"/>
              <a:t>Акселератор образовательных, социально-педагогических и творческих проектов, 27.04.2024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ru-RU" sz="2000" dirty="0" err="1" smtClean="0"/>
              <a:t>Стартап</a:t>
            </a:r>
            <a:r>
              <a:rPr lang="ru-RU" sz="2000" dirty="0" smtClean="0"/>
              <a:t> РИНХ</a:t>
            </a:r>
          </a:p>
          <a:p>
            <a:endParaRPr lang="ru-RU" sz="2000" dirty="0" smtClean="0"/>
          </a:p>
          <a:p>
            <a:endParaRPr lang="ru-RU" sz="2000" b="1" cap="all" dirty="0" smtClean="0"/>
          </a:p>
        </p:txBody>
      </p:sp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00474" y="1"/>
            <a:ext cx="10791525" cy="1347536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Подготовка и рецензирование научных работ обучающихся для публикации в изданиях разного уровня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9132" y="1658822"/>
            <a:ext cx="116561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 сентября 2022 г. по май 2023 г. студентами, под руководством преподавателей, были опубликованы научные работы:</a:t>
            </a:r>
          </a:p>
          <a:p>
            <a:pPr marL="457200" indent="-457200">
              <a:buAutoNum type="arabicPeriod"/>
            </a:pPr>
            <a:r>
              <a:rPr lang="ru-RU" sz="2000" dirty="0" err="1" smtClean="0"/>
              <a:t>Белоконова</a:t>
            </a:r>
            <a:r>
              <a:rPr lang="ru-RU" sz="2000" dirty="0" smtClean="0"/>
              <a:t> С.С., Яковлева А.Н. </a:t>
            </a:r>
            <a:r>
              <a:rPr lang="ru-RU" sz="2000" dirty="0" err="1" smtClean="0"/>
              <a:t>Чат-боты</a:t>
            </a:r>
            <a:r>
              <a:rPr lang="ru-RU" sz="2000" dirty="0" smtClean="0"/>
              <a:t> как элемент </a:t>
            </a:r>
            <a:r>
              <a:rPr lang="ru-RU" sz="2000" dirty="0" err="1" smtClean="0"/>
              <a:t>геймификации</a:t>
            </a:r>
            <a:r>
              <a:rPr lang="ru-RU" sz="2000" dirty="0" smtClean="0"/>
              <a:t> для повышения вовлеченности учащихся в образовательный процесс. Информатика в школе / 2022. № 5 (178). С. 70-75.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Ромм Я.Е., </a:t>
            </a:r>
            <a:r>
              <a:rPr lang="ru-RU" sz="2000" dirty="0" err="1" smtClean="0"/>
              <a:t>Джанунц</a:t>
            </a:r>
            <a:r>
              <a:rPr lang="ru-RU" sz="2000" dirty="0" smtClean="0"/>
              <a:t> Г.А., </a:t>
            </a:r>
            <a:r>
              <a:rPr lang="ru-RU" sz="2000" dirty="0" err="1" smtClean="0"/>
              <a:t>Медведкин</a:t>
            </a:r>
            <a:r>
              <a:rPr lang="ru-RU" sz="2000" dirty="0" smtClean="0"/>
              <a:t> А.А. О библиотеке стандартных программ вычисления функций на основе </a:t>
            </a:r>
            <a:r>
              <a:rPr lang="ru-RU" sz="2000" dirty="0" err="1" smtClean="0"/>
              <a:t>кусочной</a:t>
            </a:r>
            <a:r>
              <a:rPr lang="ru-RU" sz="2000" dirty="0" smtClean="0"/>
              <a:t> интерполяции. Современные наукоемкие технологии. – 2022. – № 11. – С. 57 – 70.</a:t>
            </a:r>
          </a:p>
          <a:p>
            <a:pPr marL="457200" indent="-457200">
              <a:buAutoNum type="arabicPeriod"/>
            </a:pPr>
            <a:r>
              <a:rPr lang="ru-RU" sz="2000" dirty="0" err="1" smtClean="0"/>
              <a:t>Медведкин</a:t>
            </a:r>
            <a:r>
              <a:rPr lang="ru-RU" sz="2000" dirty="0" smtClean="0"/>
              <a:t> Н.А., </a:t>
            </a:r>
            <a:r>
              <a:rPr lang="ru-RU" sz="2000" dirty="0" err="1" smtClean="0"/>
              <a:t>Белоконова</a:t>
            </a:r>
            <a:r>
              <a:rPr lang="ru-RU" sz="2000" dirty="0" smtClean="0"/>
              <a:t> С.С. Учитель: в ногу со временем. Информационные и инновационные технологии в науке и образовании: сборник научных трудов </a:t>
            </a:r>
          </a:p>
          <a:p>
            <a:pPr marL="457200" indent="-457200">
              <a:buFontTx/>
              <a:buAutoNum type="arabicPeriod"/>
            </a:pPr>
            <a:r>
              <a:rPr lang="ru-RU" sz="2000" dirty="0" err="1" smtClean="0"/>
              <a:t>Прохоренко</a:t>
            </a:r>
            <a:r>
              <a:rPr lang="ru-RU" sz="2000" dirty="0" smtClean="0"/>
              <a:t> В.С. Возможности использования образовательной платформы «</a:t>
            </a:r>
            <a:r>
              <a:rPr lang="ru-RU" sz="2000" dirty="0" err="1" smtClean="0"/>
              <a:t>Сферум</a:t>
            </a:r>
            <a:r>
              <a:rPr lang="ru-RU" sz="2000" dirty="0" smtClean="0"/>
              <a:t>» как основного инструмента для дистанционного обучения. Информационные и инновационные технологии в науке и образовании: сборник научных трудов </a:t>
            </a:r>
          </a:p>
          <a:p>
            <a:pPr marL="457200" indent="-457200">
              <a:buAutoNum type="arabicPeriod"/>
            </a:pPr>
            <a:endParaRPr lang="ru-RU" sz="2000" dirty="0" smtClean="0"/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00474" y="1"/>
            <a:ext cx="10791525" cy="1347536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Подготовка и рецензирование научных работ обучающихся для публикации в изданиях разного уровня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9132" y="1658822"/>
            <a:ext cx="116561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 сентября 2022 г. по май 2023 г. студентами, под руководством преподавателей, были опубликованы научные работы:</a:t>
            </a:r>
          </a:p>
          <a:p>
            <a:pPr marL="457200" indent="-457200"/>
            <a:r>
              <a:rPr lang="ru-RU" sz="2000" dirty="0" smtClean="0"/>
              <a:t>5. </a:t>
            </a:r>
            <a:r>
              <a:rPr lang="ru-RU" sz="2000" dirty="0" err="1" smtClean="0"/>
              <a:t>Белоконова</a:t>
            </a:r>
            <a:r>
              <a:rPr lang="ru-RU" sz="2000" dirty="0" smtClean="0"/>
              <a:t> С.С., Яковлева А.Н. Сравнение </a:t>
            </a:r>
            <a:r>
              <a:rPr lang="ru-RU" sz="2000" dirty="0" err="1" smtClean="0"/>
              <a:t>геймификации</a:t>
            </a:r>
            <a:r>
              <a:rPr lang="ru-RU" sz="2000" dirty="0" smtClean="0"/>
              <a:t> и других игровых методик. Информационные и инновационные технологии в науке и образовании: сборник научных трудов</a:t>
            </a:r>
          </a:p>
          <a:p>
            <a:r>
              <a:rPr lang="ru-RU" sz="2000" dirty="0" smtClean="0"/>
              <a:t> 6. Аристова П.А., Фирсова С.А. Анализ учебных сайтов. Информационные и инновационные технологии в науке и образовании: сборник научных трудов.</a:t>
            </a:r>
          </a:p>
          <a:p>
            <a:r>
              <a:rPr lang="ru-RU" sz="2000" dirty="0" smtClean="0"/>
              <a:t>7. Леонтьева  О.Н. Анализ средств и ресурсов для разработки </a:t>
            </a:r>
            <a:r>
              <a:rPr lang="ru-RU" sz="2000" dirty="0" err="1" smtClean="0"/>
              <a:t>веб-приложений</a:t>
            </a:r>
            <a:r>
              <a:rPr lang="ru-RU" sz="2000" dirty="0" smtClean="0"/>
              <a:t>. Информационные и инновационные технологии в науке и образовании: сборник научных трудов </a:t>
            </a:r>
          </a:p>
          <a:p>
            <a:pPr marL="457200" indent="-457200"/>
            <a:r>
              <a:rPr lang="ru-RU" sz="2000" dirty="0" smtClean="0"/>
              <a:t>8. Свиридов Р.В. Теоретические аспекты применения. Информационные и инновационные технологии в науке и образовании: сборник научных трудов </a:t>
            </a:r>
          </a:p>
          <a:p>
            <a:pPr marL="457200" indent="-457200"/>
            <a:r>
              <a:rPr lang="ru-RU" sz="2000" dirty="0" smtClean="0"/>
              <a:t>9. </a:t>
            </a:r>
            <a:r>
              <a:rPr lang="ru-RU" sz="2000" dirty="0" err="1" smtClean="0"/>
              <a:t>Силенко</a:t>
            </a:r>
            <a:r>
              <a:rPr lang="ru-RU" sz="2000" dirty="0" smtClean="0"/>
              <a:t> И.В. Теоретические основы создания </a:t>
            </a:r>
            <a:r>
              <a:rPr lang="ru-RU" sz="2000" dirty="0" err="1" smtClean="0"/>
              <a:t>веб-сайтов</a:t>
            </a:r>
            <a:r>
              <a:rPr lang="ru-RU" sz="2000" dirty="0" smtClean="0"/>
              <a:t>. Информационные и инновационные технологии в науке и образовании: сборник научных трудов.</a:t>
            </a:r>
          </a:p>
          <a:p>
            <a:pPr marL="457200" indent="-457200"/>
            <a:r>
              <a:rPr lang="ru-RU" sz="2000" dirty="0" smtClean="0"/>
              <a:t>10. </a:t>
            </a:r>
            <a:r>
              <a:rPr lang="ru-RU" sz="2000" dirty="0" err="1" smtClean="0"/>
              <a:t>Бадя</a:t>
            </a:r>
            <a:r>
              <a:rPr lang="ru-RU" sz="2000" dirty="0" smtClean="0"/>
              <a:t> К.Б. Игра «Где логика?» по физике для 7-х классов. Демонстрационные материалы</a:t>
            </a:r>
          </a:p>
          <a:p>
            <a:pPr marL="457200" indent="-457200"/>
            <a:r>
              <a:rPr lang="ru-RU" sz="2000" dirty="0" smtClean="0"/>
              <a:t>11. </a:t>
            </a:r>
            <a:r>
              <a:rPr lang="ru-RU" sz="2000" dirty="0" err="1" smtClean="0"/>
              <a:t>Прохоренко</a:t>
            </a:r>
            <a:r>
              <a:rPr lang="ru-RU" sz="2000" dirty="0" smtClean="0"/>
              <a:t> В.С. Безопасность, гигиена, эргономика, ресурсосбережение, технологические требования при эксплуатации компьютерного рабочего места. Тестовые материалы.</a:t>
            </a:r>
          </a:p>
        </p:txBody>
      </p:sp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00474" y="1"/>
            <a:ext cx="10791525" cy="1828799"/>
          </a:xfrm>
        </p:spPr>
        <p:txBody>
          <a:bodyPr>
            <a:noAutofit/>
          </a:bodyPr>
          <a:lstStyle/>
          <a:p>
            <a:r>
              <a:rPr lang="ru-RU" sz="2800" dirty="0" smtClean="0"/>
              <a:t> </a:t>
            </a: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Разработка образовательной программы </a:t>
            </a:r>
            <a:b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«Подготовка к ОГЭ по информатике». </a:t>
            </a:r>
            <a:b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Проведение пробного тестирования по информатике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132" y="1658822"/>
            <a:ext cx="11656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Программа направлена на систематизацию знаний и умений по курсу информатики и ИКТ, на тренировку и отработку навыка решения тестовых заданий в формате ОГЭ. </a:t>
            </a:r>
          </a:p>
        </p:txBody>
      </p:sp>
      <p:pic>
        <p:nvPicPr>
          <p:cNvPr id="7176" name="Picture 8" descr="https://sun9-1.userapi.com/impg/pYHlG7KfBb-qzBMKUhTFG-lqDcl-Y3M8vP4PzQ/OIr4-y_Hr7E.jpg?size=2560x1920&amp;quality=95&amp;sign=23c1fb40e2e724694e6fbd8f03d094b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761" y="2687047"/>
            <a:ext cx="4800000" cy="3600000"/>
          </a:xfrm>
          <a:prstGeom prst="rect">
            <a:avLst/>
          </a:prstGeom>
          <a:noFill/>
        </p:spPr>
      </p:pic>
      <p:pic>
        <p:nvPicPr>
          <p:cNvPr id="7170" name="Picture 2" descr="https://sun9-43.userapi.com/impg/vOYfhaG1GQQlpE6N1q9OpF9w2DmKjsjeOF7qlA/s-vmgZ1aUo0.jpg?size=902x505&amp;quality=96&amp;sign=215051f1a65a7f96673bb88cc525327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7173" y="2783630"/>
            <a:ext cx="6173603" cy="3456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00474" y="1"/>
            <a:ext cx="10791525" cy="1828799"/>
          </a:xfrm>
        </p:spPr>
        <p:txBody>
          <a:bodyPr>
            <a:noAutofit/>
          </a:bodyPr>
          <a:lstStyle/>
          <a:p>
            <a:r>
              <a:rPr lang="ru-RU" sz="2800" dirty="0" smtClean="0"/>
              <a:t> </a:t>
            </a: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Разработка образовательной программы </a:t>
            </a:r>
            <a:b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«Подготовка к ОГЭ по информатике». </a:t>
            </a:r>
            <a:b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Проведение пробного тестирования по информатике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132" y="1658822"/>
            <a:ext cx="116561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Программа направлена на систематизацию знаний и умений по курсу информатики и ИКТ, на тренировку и отработку навыка решения тестовых заданий в формате ОГЭ. </a:t>
            </a:r>
          </a:p>
          <a:p>
            <a:r>
              <a:rPr lang="ru-RU" sz="2000" dirty="0" smtClean="0"/>
              <a:t>7 апреля </a:t>
            </a:r>
            <a:r>
              <a:rPr lang="ru-RU" sz="2000" dirty="0" smtClean="0"/>
              <a:t>на базе факультета физики, математики, информатики Таганрогского института имени А.П. Чехова было проведено пробное тестирование по информатике (по материалам ОГЭ), в котором приняли участие более 150 обучающихся 9-х классов школ города.</a:t>
            </a:r>
            <a:endParaRPr lang="ru-RU" sz="2000" dirty="0"/>
          </a:p>
        </p:txBody>
      </p:sp>
      <p:pic>
        <p:nvPicPr>
          <p:cNvPr id="7170" name="Picture 2" descr="https://foto.tgpi.ru/news/2023/05_24/02/i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3" y="3242780"/>
            <a:ext cx="2603597" cy="3471462"/>
          </a:xfrm>
          <a:prstGeom prst="rect">
            <a:avLst/>
          </a:prstGeom>
          <a:noFill/>
        </p:spPr>
      </p:pic>
      <p:pic>
        <p:nvPicPr>
          <p:cNvPr id="7172" name="Picture 4" descr="https://foto.tgpi.ru/news/2023/05_24/02/i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077" y="3216853"/>
            <a:ext cx="2631879" cy="3509172"/>
          </a:xfrm>
          <a:prstGeom prst="rect">
            <a:avLst/>
          </a:prstGeom>
          <a:noFill/>
        </p:spPr>
      </p:pic>
      <p:pic>
        <p:nvPicPr>
          <p:cNvPr id="7174" name="Picture 6" descr="https://foto.tgpi.ru/news/2023/05_24/02/i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3035" y="3237494"/>
            <a:ext cx="4663944" cy="3497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00474" y="1"/>
            <a:ext cx="10791525" cy="1828799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Разработка и реализация программы занятий с обучающимися 5-6 классов «Основы программирования </a:t>
            </a:r>
            <a:r>
              <a:rPr lang="en-US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Scratch</a:t>
            </a:r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9132" y="1658822"/>
            <a:ext cx="116561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течение учебного </a:t>
            </a:r>
            <a:r>
              <a:rPr lang="ru-RU" sz="2000" dirty="0" err="1" smtClean="0"/>
              <a:t>годаребята</a:t>
            </a:r>
            <a:r>
              <a:rPr lang="ru-RU" sz="2000" dirty="0" smtClean="0"/>
              <a:t> 5-х – 6-х классов знакомились с миром программирования, познавая популярный визуальный язык </a:t>
            </a:r>
            <a:r>
              <a:rPr lang="ru-RU" sz="2000" dirty="0" err="1" smtClean="0"/>
              <a:t>Scratch</a:t>
            </a:r>
            <a:r>
              <a:rPr lang="ru-RU" sz="2000" dirty="0" smtClean="0"/>
              <a:t>, разработанный специально для детей и подростков. Результатом занятий стали представление и защита собственных проектов, в рамках которых ребята реализовали свои творческие замыслы, показали знания, умения и владения, полученные в ходе изучения курса.</a:t>
            </a:r>
            <a:endParaRPr lang="ru-RU" sz="20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274" y="3421930"/>
            <a:ext cx="5049183" cy="32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https://foto.tgpi.ru/news/2022/09_27/09/i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294" y="3525625"/>
            <a:ext cx="4065309" cy="3048982"/>
          </a:xfrm>
          <a:prstGeom prst="rect">
            <a:avLst/>
          </a:prstGeom>
          <a:noFill/>
        </p:spPr>
      </p:pic>
      <p:pic>
        <p:nvPicPr>
          <p:cNvPr id="5131" name="Picture 11" descr="https://foto.tgpi.ru/news/2022/09_27/09/i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9419" y="3431357"/>
            <a:ext cx="2398533" cy="3198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00474" y="1"/>
            <a:ext cx="10791525" cy="1828799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Образовательный </a:t>
            </a:r>
            <a:r>
              <a:rPr lang="ru-RU" sz="2800" b="1" cap="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интенсив</a:t>
            </a: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«МИР </a:t>
            </a:r>
            <a:r>
              <a:rPr lang="en-US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IT</a:t>
            </a: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»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098" name="Picture 2" descr="https://sun9-50.userapi.com/impg/fkPG1IT_lHw2SN0eDhR53e7Qx91FrBYQhvyicw/xz9wocI7R5Q.jpg?size=1620x2160&amp;quality=95&amp;sign=bb84a0d4de653338f23c82c333464b9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740" y="1924794"/>
            <a:ext cx="2700000" cy="3600000"/>
          </a:xfrm>
          <a:prstGeom prst="rect">
            <a:avLst/>
          </a:prstGeom>
          <a:noFill/>
        </p:spPr>
      </p:pic>
      <p:pic>
        <p:nvPicPr>
          <p:cNvPr id="4100" name="Picture 4" descr="https://sun9-37.userapi.com/impg/vHfMEPdT7kI9GblQghk_aJqEHE9GYFR-O-oiwg/FuEs9A3Uyzs.jpg?size=1620x2160&amp;quality=95&amp;sign=4584bf50cd94567fc21420fe48009e8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1393" y="2042385"/>
            <a:ext cx="2700000" cy="3600000"/>
          </a:xfrm>
          <a:prstGeom prst="rect">
            <a:avLst/>
          </a:prstGeom>
          <a:noFill/>
        </p:spPr>
      </p:pic>
      <p:pic>
        <p:nvPicPr>
          <p:cNvPr id="4104" name="Picture 8" descr="https://sun9-70.userapi.com/impg/QXbuDpakrBlXjLP8a7BW-x_2_kLgyuwg7aJfdw/3FJ5rrp6_Z4.jpg?size=2560x1920&amp;quality=95&amp;sign=16731dc6c0e2e9490049d9b011e11779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8875" y="2035492"/>
            <a:ext cx="4800000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018" y="2648311"/>
            <a:ext cx="95925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7030A0"/>
                </a:solidFill>
                <a:ea typeface="+mj-ea"/>
                <a:cs typeface="Times New Roman" pitchFamily="18" charset="0"/>
              </a:rPr>
              <a:t>Спасибо за внимание!</a:t>
            </a:r>
          </a:p>
          <a:p>
            <a:pPr algn="ctr">
              <a:buFontTx/>
              <a:buChar char="-"/>
            </a:pPr>
            <a:endParaRPr lang="ru-RU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553238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554480" y="180983"/>
            <a:ext cx="10058400" cy="1018090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ПЛАН РАБОТЫ лаборатории</a:t>
            </a:r>
            <a:r>
              <a:rPr lang="ru-RU" sz="2800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800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период сентябрь 2022 г. – июнь 2023 г.</a:t>
            </a:r>
            <a:endParaRPr lang="ru-RU" sz="2800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2130" y="1610991"/>
          <a:ext cx="11739613" cy="4153077"/>
        </p:xfrm>
        <a:graphic>
          <a:graphicData uri="http://schemas.openxmlformats.org/drawingml/2006/table">
            <a:tbl>
              <a:tblPr/>
              <a:tblGrid>
                <a:gridCol w="8303429"/>
                <a:gridCol w="3436184"/>
              </a:tblGrid>
              <a:tr h="2808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Разработка и реализация программы занятий с обучающимися 5-6 классов «Основы программирования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Scratch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Сентябрь 2023 – июнь 2024 г.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80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Разработка и реализация программы занятий с обучающимися 9 классов «Подготовка к ОГЭ по информатике»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Сентябрь 2023 – июнь 2024 г.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80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Проведение пробного тестирования по информатике в формате ОГЭ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Апрель 2024 – май 2024 г.</a:t>
                      </a: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80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Участие в проектно-образовательном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интенсиве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Сентябрь 2023 – июнь 2024 г.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80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Мастер-класс «Основы 3D-моделирования и печати» 	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Октябрь 2023 г.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553238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554480" y="180983"/>
            <a:ext cx="10058400" cy="1018090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ПЛАН РАБОТЫ лаборатории</a:t>
            </a:r>
            <a:r>
              <a:rPr lang="ru-RU" sz="2800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800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период сентябрь 2022 г. – июнь 2023 г.</a:t>
            </a:r>
            <a:endParaRPr lang="ru-RU" sz="2800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2130" y="1610991"/>
          <a:ext cx="11739613" cy="3065424"/>
        </p:xfrm>
        <a:graphic>
          <a:graphicData uri="http://schemas.openxmlformats.org/drawingml/2006/table">
            <a:tbl>
              <a:tblPr/>
              <a:tblGrid>
                <a:gridCol w="8303429"/>
                <a:gridCol w="3436184"/>
              </a:tblGrid>
              <a:tr h="28082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Круглый стол, посвященный методическим аспектам подготовки к ИГА по информатике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Ноябрь 2023 г.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80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Организация мероприятий Недели информатики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Ноябрь 2023 – декабрь 2024 г.</a:t>
                      </a: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80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Круглый стол с привлечением представителей работодателей «Актуальные проблемы преподавания информатики»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Май-июнь 2024 г.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80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Публикация научных статей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Сентябрь 2023 – июнь 2024 г.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58227" y="1"/>
            <a:ext cx="10496350" cy="2281186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01457" y="1681701"/>
            <a:ext cx="11455113" cy="4047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/>
              <a:t>Молодёжный образовательный форум «</a:t>
            </a:r>
            <a:r>
              <a:rPr lang="ru-RU" sz="2000" dirty="0" err="1" smtClean="0"/>
              <a:t>БерегА</a:t>
            </a:r>
            <a:r>
              <a:rPr lang="ru-RU" sz="2000" dirty="0" smtClean="0"/>
              <a:t>», г. Астрахань, 3-7 сентября 2023 г.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/>
              <a:t>Третий Форум классных руководителей, г. Москва, 3 - 7 октября 2023 г.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/>
              <a:t>«Зимний педсовет» в центре знаний «МАШУК» 14-17.02.2024 г.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/>
              <a:t>V</a:t>
            </a:r>
            <a:r>
              <a:rPr lang="en-US" sz="2000" dirty="0" smtClean="0"/>
              <a:t>I</a:t>
            </a:r>
            <a:r>
              <a:rPr lang="ru-RU" sz="2000" dirty="0" smtClean="0"/>
              <a:t>I</a:t>
            </a:r>
            <a:r>
              <a:rPr lang="en-US" sz="2000" dirty="0" smtClean="0"/>
              <a:t>I</a:t>
            </a:r>
            <a:r>
              <a:rPr lang="ru-RU" sz="2000" dirty="0" smtClean="0"/>
              <a:t>-</a:t>
            </a:r>
            <a:r>
              <a:rPr lang="ru-RU" sz="2000" dirty="0" err="1" smtClean="0"/>
              <a:t>ая</a:t>
            </a:r>
            <a:r>
              <a:rPr lang="ru-RU" sz="2000" dirty="0" smtClean="0"/>
              <a:t> Всероссийская научно-практическая конференция «Информационные и инновационные технологии в науке и образовании» (с международным участием), Таганрог, 26 октября 2023 г.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err="1" smtClean="0"/>
              <a:t>Внутривузовская</a:t>
            </a:r>
            <a:r>
              <a:rPr lang="ru-RU" sz="2000" dirty="0" smtClean="0"/>
              <a:t> 68-ая научно-теоретическая конференция, 27 января 2024, г. Таганрог, кафедра информатики, секция «</a:t>
            </a:r>
            <a:r>
              <a:rPr lang="ru-RU" sz="2000" dirty="0" err="1" smtClean="0"/>
              <a:t>Цифровизация</a:t>
            </a:r>
            <a:r>
              <a:rPr lang="ru-RU" sz="2000" dirty="0" smtClean="0"/>
              <a:t> образования и проблемы прикладной информатики»»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/>
              <a:t>67-я </a:t>
            </a:r>
            <a:r>
              <a:rPr lang="ru-RU" sz="2000" dirty="0" err="1" smtClean="0"/>
              <a:t>внутривузовская</a:t>
            </a:r>
            <a:r>
              <a:rPr lang="ru-RU" sz="2000" dirty="0" smtClean="0"/>
              <a:t> научная студенческая конференция, 11 апреля 2024, г. Таганрог, кафедра информатики, секция «Проблемы преподавания информатики и </a:t>
            </a:r>
            <a:r>
              <a:rPr lang="en-US" sz="2000" dirty="0" smtClean="0"/>
              <a:t>IT</a:t>
            </a:r>
            <a:r>
              <a:rPr lang="ru-RU" sz="2000" dirty="0" smtClean="0"/>
              <a:t> дисциплин»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/>
              <a:t>CLXXXII Международная научно-практическая конференция «Научное сообщество студентов: Междисциплинарные исследования» (Россия, г. Новосибирск, 08 февраля 2024 г.)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/>
              <a:t>Международная научно-практическая конференция «Актуальные направления научных исследований: теория и практика», Минск, 15 февраля 2024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58227" y="1"/>
            <a:ext cx="10496350" cy="2281186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1451" y="2354558"/>
            <a:ext cx="11254153" cy="286232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/>
              <a:t>L Международная научно-практическая конференция, г.-к. Анапа, 18 апреля 2024 г.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/>
              <a:t>XVII международная научная конференции, Анапа, 29 сентября 2023 года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/>
              <a:t>XXIV Международная научно-практическая конференции, г.-к. Анапа, 17 апреля 2024 г.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/>
              <a:t>XIX Международная научно-практическая конференция, г.-к. Анапа, 20 апреля 2024 г.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err="1" smtClean="0"/>
              <a:t>IT-митап</a:t>
            </a:r>
            <a:r>
              <a:rPr lang="ru-RU" sz="2000" dirty="0" smtClean="0"/>
              <a:t>, 16.03.2024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/>
              <a:t>Всероссийская научно-практическая конференция «Математическое моделирование </a:t>
            </a:r>
            <a:r>
              <a:rPr lang="ru-RU" sz="2000" dirty="0" err="1" smtClean="0"/>
              <a:t>сложноформализуемых</a:t>
            </a:r>
            <a:r>
              <a:rPr lang="ru-RU" sz="2000" dirty="0" smtClean="0"/>
              <a:t> систем» (ММСС – 2024), 4-5 апреля 2024 г.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/>
              <a:t>26-я Межвузовская студенческая научная конференция «Студент-Исследователь- Учитель!», РГПУ им. А.И.Герцена, г. Санкт-Петербург 8-19.04 2024 г.</a:t>
            </a:r>
          </a:p>
        </p:txBody>
      </p:sp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s://foto.tgpi.ru/news/2023/04_14/06/i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36" y="1874366"/>
            <a:ext cx="2535810" cy="3381080"/>
          </a:xfrm>
          <a:prstGeom prst="rect">
            <a:avLst/>
          </a:prstGeom>
          <a:noFill/>
        </p:spPr>
      </p:pic>
      <p:pic>
        <p:nvPicPr>
          <p:cNvPr id="40974" name="Picture 14" descr="https://foto.tgpi.ru/news/2023/04_14/06/i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619" y="3223222"/>
            <a:ext cx="2589983" cy="3453311"/>
          </a:xfrm>
          <a:prstGeom prst="rect">
            <a:avLst/>
          </a:prstGeom>
          <a:noFill/>
        </p:spPr>
      </p:pic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58227" y="1"/>
            <a:ext cx="10496350" cy="2281186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a:t>
            </a:r>
          </a:p>
        </p:txBody>
      </p:sp>
      <p:pic>
        <p:nvPicPr>
          <p:cNvPr id="40962" name="Picture 2" descr="https://foto.tgpi.ru/news/2023/04_14/06/i01.jpg"/>
          <p:cNvPicPr>
            <a:picLocks noChangeAspect="1" noChangeArrowheads="1"/>
          </p:cNvPicPr>
          <p:nvPr/>
        </p:nvPicPr>
        <p:blipFill>
          <a:blip r:embed="rId5" cstate="print"/>
          <a:srcRect l="12618" r="22722"/>
          <a:stretch>
            <a:fillRect/>
          </a:stretch>
        </p:blipFill>
        <p:spPr bwMode="auto">
          <a:xfrm>
            <a:off x="2161824" y="3280527"/>
            <a:ext cx="2579858" cy="3431358"/>
          </a:xfrm>
          <a:prstGeom prst="rect">
            <a:avLst/>
          </a:prstGeom>
          <a:noFill/>
        </p:spPr>
      </p:pic>
      <p:pic>
        <p:nvPicPr>
          <p:cNvPr id="40966" name="Picture 6" descr="https://foto.tgpi.ru/news/2023/04_14/06/i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85325" y="1649690"/>
            <a:ext cx="2379090" cy="3172120"/>
          </a:xfrm>
          <a:prstGeom prst="rect">
            <a:avLst/>
          </a:prstGeom>
          <a:noFill/>
        </p:spPr>
      </p:pic>
      <p:pic>
        <p:nvPicPr>
          <p:cNvPr id="40968" name="Picture 8" descr="https://foto.tgpi.ru/news/2023/04_14/06/i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9151" y="3214499"/>
            <a:ext cx="2603597" cy="3471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58227" y="1"/>
            <a:ext cx="10496350" cy="2281186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a:t>
            </a:r>
          </a:p>
        </p:txBody>
      </p:sp>
      <p:pic>
        <p:nvPicPr>
          <p:cNvPr id="22530" name="Picture 2" descr="C:\Users\belokonova\AppData\Local\Temp\360zip$Pic\360$0\01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61" y="2033792"/>
            <a:ext cx="4049345" cy="2835332"/>
          </a:xfrm>
          <a:prstGeom prst="rect">
            <a:avLst/>
          </a:prstGeom>
          <a:noFill/>
        </p:spPr>
      </p:pic>
      <p:pic>
        <p:nvPicPr>
          <p:cNvPr id="22532" name="Picture 4" descr="C:\Users\belokonova\AppData\Local\Temp\360zip$Pic\360$1\01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7280" y="2176239"/>
            <a:ext cx="4109634" cy="3074199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091" y="1879635"/>
            <a:ext cx="341630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599" y="2628653"/>
            <a:ext cx="9070109" cy="204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ogo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92" y="134224"/>
            <a:ext cx="1306387" cy="1306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58227" y="1"/>
            <a:ext cx="10496350" cy="2281186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01" y="1844062"/>
            <a:ext cx="2960844" cy="422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2161" y="2059568"/>
            <a:ext cx="3067155" cy="436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5137" y="2019719"/>
            <a:ext cx="3004294" cy="43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3029</TotalTime>
  <Words>2056</Words>
  <Application>Microsoft Office PowerPoint</Application>
  <PresentationFormat>Произвольный</PresentationFormat>
  <Paragraphs>195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ОТЧЕТ О РАБОТЕ научно-образовательной лаборатории цифровой трансформации образования и прикладной информатики</vt:lpstr>
      <vt:lpstr>ПЛАН РАБОТЫ лаборатории на период сентябрь 2022 г. – июнь 2023 г.</vt:lpstr>
      <vt:lpstr>ПЛАН РАБОТЫ лаборатории на период сентябрь 2022 г. – июнь 2023 г.</vt:lpstr>
      <vt:lpstr>ПЛАН РАБОТЫ лаборатории на период сентябрь 2022 г. – июнь 2023 г.</vt:lpstr>
      <vt:lpstr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vt:lpstr>
      <vt:lpstr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vt:lpstr>
      <vt:lpstr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vt:lpstr>
      <vt:lpstr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vt:lpstr>
      <vt:lpstr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vt:lpstr>
      <vt:lpstr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vt:lpstr>
      <vt:lpstr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vt:lpstr>
      <vt:lpstr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vt:lpstr>
      <vt:lpstr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vt:lpstr>
      <vt:lpstr>Организация и сопровождение практики обучающихся</vt:lpstr>
      <vt:lpstr>Оказание методической помощи сотрудникам Таганрогского института имени А.П. Чехова, представителям образовательных организаций г. Таганрога и Ростовской области в сфере применения информационных технологий в образовании</vt:lpstr>
      <vt:lpstr>Методическая подготовка студентов к участию в конкурсах</vt:lpstr>
      <vt:lpstr>Руководство НИРС по кафедре информатики, подготовка и участие студентов-докладчиков в городских, региональных, всероссийских, международных семинарах, конференциях</vt:lpstr>
      <vt:lpstr>Методическая подготовка студентов к участию в конкурсах</vt:lpstr>
      <vt:lpstr>Методическая подготовка студентов к участию в конкурсах</vt:lpstr>
      <vt:lpstr>Методическая подготовка студентов к участию в конкурсах</vt:lpstr>
      <vt:lpstr>Подготовка и рецензирование научных работ обучающихся для публикации в изданиях разного уровня</vt:lpstr>
      <vt:lpstr>Подготовка и рецензирование научных работ обучающихся для публикации в изданиях разного уровня</vt:lpstr>
      <vt:lpstr> Разработка образовательной программы  «Подготовка к ОГЭ по информатике».  Проведение пробного тестирования по информатике</vt:lpstr>
      <vt:lpstr> Разработка образовательной программы  «Подготовка к ОГЭ по информатике».  Проведение пробного тестирования по информатике</vt:lpstr>
      <vt:lpstr>Разработка и реализация программы занятий с обучающимися 5-6 классов «Основы программирования Scratch»</vt:lpstr>
      <vt:lpstr>Образовательный интенсив «МИР IT»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Окказиональное употребление фразеологизмов в рассказах А.П. Чехова</dc:title>
  <dc:creator>Андрей Нарушевич</dc:creator>
  <cp:lastModifiedBy>belokonova</cp:lastModifiedBy>
  <cp:revision>245</cp:revision>
  <dcterms:created xsi:type="dcterms:W3CDTF">2020-05-10T20:12:40Z</dcterms:created>
  <dcterms:modified xsi:type="dcterms:W3CDTF">2024-06-13T09:12:38Z</dcterms:modified>
</cp:coreProperties>
</file>