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3"/>
  </p:notesMasterIdLst>
  <p:sldIdLst>
    <p:sldId id="268" r:id="rId2"/>
    <p:sldId id="269" r:id="rId3"/>
    <p:sldId id="301" r:id="rId4"/>
    <p:sldId id="281" r:id="rId5"/>
    <p:sldId id="312" r:id="rId6"/>
    <p:sldId id="297" r:id="rId7"/>
    <p:sldId id="290" r:id="rId8"/>
    <p:sldId id="307" r:id="rId9"/>
    <p:sldId id="308" r:id="rId10"/>
    <p:sldId id="291" r:id="rId11"/>
    <p:sldId id="314" r:id="rId12"/>
    <p:sldId id="282" r:id="rId13"/>
    <p:sldId id="300" r:id="rId14"/>
    <p:sldId id="284" r:id="rId15"/>
    <p:sldId id="303" r:id="rId16"/>
    <p:sldId id="305" r:id="rId17"/>
    <p:sldId id="306" r:id="rId18"/>
    <p:sldId id="295" r:id="rId19"/>
    <p:sldId id="319" r:id="rId20"/>
    <p:sldId id="313" r:id="rId21"/>
    <p:sldId id="316" r:id="rId22"/>
    <p:sldId id="317" r:id="rId23"/>
    <p:sldId id="285" r:id="rId24"/>
    <p:sldId id="318" r:id="rId25"/>
    <p:sldId id="286" r:id="rId26"/>
    <p:sldId id="320" r:id="rId27"/>
    <p:sldId id="302" r:id="rId28"/>
    <p:sldId id="309" r:id="rId29"/>
    <p:sldId id="310" r:id="rId30"/>
    <p:sldId id="311" r:id="rId31"/>
    <p:sldId id="27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14" autoAdjust="0"/>
    <p:restoredTop sz="90138" autoAdjust="0"/>
  </p:normalViewPr>
  <p:slideViewPr>
    <p:cSldViewPr snapToGrid="0">
      <p:cViewPr>
        <p:scale>
          <a:sx n="75" d="100"/>
          <a:sy n="75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52B8D-A21B-4DAE-95C0-1121CDC50A3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85C82-1431-426C-9229-2056C99D8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FD09D-01CC-41FE-9723-7AA8D07CF9AF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2B213C-CFAC-4797-A05E-209C19238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87" y="1992430"/>
            <a:ext cx="11222966" cy="298383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ОТЧЕТ О РАБОТЕ</a:t>
            </a:r>
            <a:br>
              <a:rPr lang="ru-RU" sz="4000" b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</a:br>
            <a:r>
              <a:rPr lang="ru-RU" sz="4000" b="1" cap="all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научно-образовательной лаборатории </a:t>
            </a:r>
            <a:r>
              <a:rPr lang="ru-RU" sz="4000" b="1" cap="all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цифровой трансформации образования и прикладной </a:t>
            </a:r>
            <a:r>
              <a:rPr lang="ru-RU" sz="4000" b="1" cap="all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информатики</a:t>
            </a:r>
            <a:endParaRPr lang="ru-RU" sz="4000" cap="all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D317D9E-007A-4776-9F85-87E2FB1A8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4157" y="247022"/>
            <a:ext cx="1475479" cy="133161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116566" y="5667368"/>
            <a:ext cx="9744089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С.С. </a:t>
            </a:r>
            <a:r>
              <a:rPr lang="ru-RU" b="1" cap="all" dirty="0" err="1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Белоконова</a:t>
            </a:r>
            <a:r>
              <a:rPr lang="ru-RU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 - РУКОВОДИТЕЛЬ ЛАБОРАТОРИИ,</a:t>
            </a:r>
            <a:br>
              <a:rPr lang="ru-RU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</a:br>
            <a:r>
              <a:rPr lang="ru-RU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                                    канд. </a:t>
            </a:r>
            <a:r>
              <a:rPr lang="ru-RU" b="1" cap="all" dirty="0" err="1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техн</a:t>
            </a:r>
            <a:r>
              <a:rPr lang="ru-RU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. наук, доцент кафедры информатики</a:t>
            </a:r>
            <a:endParaRPr lang="ru-RU" b="1" cap="all" dirty="0">
              <a:solidFill>
                <a:srgbClr val="7030A0"/>
              </a:solidFill>
              <a:ea typeface="+mj-ea"/>
              <a:cs typeface="Times New Roman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24" y="254994"/>
            <a:ext cx="1532245" cy="153224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837426" y="362309"/>
            <a:ext cx="8462513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a typeface="+mj-ea"/>
                <a:cs typeface="Times New Roman" pitchFamily="18" charset="0"/>
              </a:rPr>
              <a:t>Министерство науки и высшего образования Российской Федерации</a:t>
            </a:r>
            <a:br>
              <a:rPr lang="ru-RU" b="1" dirty="0" smtClean="0">
                <a:ea typeface="+mj-ea"/>
                <a:cs typeface="Times New Roman" pitchFamily="18" charset="0"/>
              </a:rPr>
            </a:br>
            <a:r>
              <a:rPr lang="ru-RU" b="1" dirty="0" smtClean="0">
                <a:ea typeface="+mj-ea"/>
                <a:cs typeface="Times New Roman" pitchFamily="18" charset="0"/>
              </a:rPr>
              <a:t>Таганрогский институт имени А. П. Чехова (филиал)  </a:t>
            </a:r>
            <a:br>
              <a:rPr lang="ru-RU" b="1" dirty="0" smtClean="0">
                <a:ea typeface="+mj-ea"/>
                <a:cs typeface="Times New Roman" pitchFamily="18" charset="0"/>
              </a:rPr>
            </a:br>
            <a:r>
              <a:rPr lang="ru-RU" b="1" dirty="0" smtClean="0">
                <a:ea typeface="+mj-ea"/>
                <a:cs typeface="Times New Roman" pitchFamily="18" charset="0"/>
              </a:rPr>
              <a:t>ФГБОУ ВО «Ростовский государственный экономический  университет (РИНХ)»</a:t>
            </a:r>
            <a:r>
              <a:rPr lang="ru-RU" sz="1400" b="1" dirty="0" smtClean="0">
                <a:solidFill>
                  <a:srgbClr val="002060"/>
                </a:solidFill>
              </a:rPr>
              <a:t/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3930" y="1999186"/>
            <a:ext cx="3539383" cy="452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732" y="2168165"/>
            <a:ext cx="5964151" cy="418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7819" y="2177593"/>
            <a:ext cx="3138969" cy="439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564" y="2894029"/>
            <a:ext cx="7750221" cy="34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15975" y="132861"/>
            <a:ext cx="10496350" cy="800794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Организация </a:t>
            </a:r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 сопровождение практики обучающихся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7866" y="1418031"/>
            <a:ext cx="664223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a typeface="Times New Roman"/>
              </a:rPr>
              <a:t>На базе лаборатории организовано проведение производственных практик обучающихся:</a:t>
            </a:r>
          </a:p>
          <a:p>
            <a:pPr>
              <a:buFontTx/>
              <a:buChar char="-"/>
            </a:pPr>
            <a:r>
              <a:rPr lang="ru-RU" sz="2000" dirty="0" smtClean="0">
                <a:ea typeface="Times New Roman"/>
              </a:rPr>
              <a:t> по направлению «Педагогическое образование (с двумя профилями подготовки)», профили «Математика» и «Информатика»;</a:t>
            </a:r>
          </a:p>
          <a:p>
            <a:pPr>
              <a:buFontTx/>
              <a:buChar char="-"/>
            </a:pPr>
            <a:r>
              <a:rPr lang="ru-RU" sz="2000" dirty="0" smtClean="0">
                <a:ea typeface="Times New Roman"/>
              </a:rPr>
              <a:t>по направлению «Педагогическое образование», магистерская программа «Информатика. Информационные технологии в образовании»;</a:t>
            </a:r>
          </a:p>
          <a:p>
            <a:pPr>
              <a:buFontTx/>
              <a:buChar char="-"/>
            </a:pPr>
            <a:r>
              <a:rPr lang="ru-RU" sz="2000" dirty="0" smtClean="0">
                <a:ea typeface="Times New Roman"/>
              </a:rPr>
              <a:t>по направлению подготовки «Прикладная информатика», профиль «Прикладная информатика в менеджменте»;</a:t>
            </a:r>
          </a:p>
          <a:p>
            <a:pPr>
              <a:buFontTx/>
              <a:buChar char="-"/>
            </a:pPr>
            <a:r>
              <a:rPr lang="ru-RU" sz="2000" dirty="0" smtClean="0">
                <a:ea typeface="Times New Roman"/>
              </a:rPr>
              <a:t>по направлению подготовки «Прикладная информатика», магистерская программа «Информационные системы и анализ больших данных»</a:t>
            </a:r>
          </a:p>
        </p:txBody>
      </p:sp>
      <p:pic>
        <p:nvPicPr>
          <p:cNvPr id="17410" name="Picture 2" descr="https://foto.tgpi.ru/news/2023/02_01/02/i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9946" y="895547"/>
            <a:ext cx="41529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2473692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Оказание методической помощи сотрудникам Таганрогского института имени А.П. Чехова, представителям образовательных организаций г. Таганрога и Ростовской области в сфере применения информационных технологий в образовании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5526" y="2332112"/>
            <a:ext cx="11481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a typeface="Times New Roman"/>
              </a:rPr>
              <a:t>Мастер-класс от резидента «</a:t>
            </a:r>
            <a:r>
              <a:rPr lang="ru-RU" sz="2000" b="1" dirty="0" err="1" smtClean="0">
                <a:ea typeface="Times New Roman"/>
              </a:rPr>
              <a:t>Сколково</a:t>
            </a:r>
            <a:r>
              <a:rPr lang="ru-RU" sz="2000" b="1" dirty="0" smtClean="0">
                <a:ea typeface="Times New Roman"/>
              </a:rPr>
              <a:t>» на факультете физики, математики, информатики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1306" y="2900014"/>
            <a:ext cx="59880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20 апреля </a:t>
            </a:r>
            <a:r>
              <a:rPr lang="ru-RU" dirty="0" smtClean="0"/>
              <a:t>организован мастер-класс «Цифровые инструменты в работе учителя» от цифрового ресурса «</a:t>
            </a:r>
            <a:r>
              <a:rPr lang="ru-RU" dirty="0" err="1" smtClean="0"/>
              <a:t>ЯКласс</a:t>
            </a:r>
            <a:r>
              <a:rPr lang="ru-RU" dirty="0" smtClean="0"/>
              <a:t>» – резидента </a:t>
            </a:r>
            <a:r>
              <a:rPr lang="ru-RU" dirty="0" err="1" smtClean="0"/>
              <a:t>ИТ-кластера</a:t>
            </a:r>
            <a:r>
              <a:rPr lang="ru-RU" dirty="0" smtClean="0"/>
              <a:t> «</a:t>
            </a:r>
            <a:r>
              <a:rPr lang="ru-RU" dirty="0" err="1" smtClean="0"/>
              <a:t>Сколково</a:t>
            </a:r>
            <a:r>
              <a:rPr lang="ru-RU" dirty="0" smtClean="0"/>
              <a:t>». Спикером мероприятия выступила руководитель методического центра «</a:t>
            </a:r>
            <a:r>
              <a:rPr lang="ru-RU" dirty="0" err="1" smtClean="0"/>
              <a:t>ЯКласс</a:t>
            </a:r>
            <a:r>
              <a:rPr lang="ru-RU" dirty="0" smtClean="0"/>
              <a:t>» Марина Володина, координатор и модератор мероприятия – зам. декана ФФМИ по учебной работе кандидат технических наук, доцент кафедры информатики </a:t>
            </a:r>
            <a:r>
              <a:rPr lang="ru-RU" dirty="0" err="1" smtClean="0"/>
              <a:t>Белоконова</a:t>
            </a:r>
            <a:r>
              <a:rPr lang="ru-RU" dirty="0" smtClean="0"/>
              <a:t> С.С. В мастер-классе приняли участие около 150 человек ­– студенты и преподаватели различных факультетов нашего института, учителя школ города и </a:t>
            </a:r>
            <a:r>
              <a:rPr lang="ru-RU" dirty="0" err="1" smtClean="0"/>
              <a:t>Неклиновского</a:t>
            </a:r>
            <a:r>
              <a:rPr lang="ru-RU" dirty="0" smtClean="0"/>
              <a:t> района.</a:t>
            </a:r>
            <a:endParaRPr lang="ru-RU" dirty="0"/>
          </a:p>
        </p:txBody>
      </p:sp>
      <p:pic>
        <p:nvPicPr>
          <p:cNvPr id="15364" name="Picture 4" descr="https://foto.tgpi.ru/news/2023/04_25/08/i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438" y="4529578"/>
            <a:ext cx="3104561" cy="2328421"/>
          </a:xfrm>
          <a:prstGeom prst="rect">
            <a:avLst/>
          </a:prstGeom>
          <a:noFill/>
        </p:spPr>
      </p:pic>
      <p:pic>
        <p:nvPicPr>
          <p:cNvPr id="15362" name="Picture 2" descr="https://foto.tgpi.ru/news/2023/04_25/08/i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9972" y="2717345"/>
            <a:ext cx="4179216" cy="2528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Молодёжный союз экономистов и финансистов РФ (МСЭФ РФ) </a:t>
            </a:r>
            <a:r>
              <a:rPr lang="ru-RU" sz="2000" dirty="0" smtClean="0"/>
              <a:t>– общероссийская общественная организация студентов экономических вузов и факультетов, молодых специалистов, учёных и преподавателей России. Уже стало традиционным активное участие студентов и магистрантов кафедры информатики в различных олимпиадах и конкурсах организации.</a:t>
            </a:r>
          </a:p>
          <a:p>
            <a:r>
              <a:rPr lang="ru-RU" sz="2000" b="1" dirty="0" smtClean="0"/>
              <a:t>IX Всероссийский Конкурс развития научно-инновационной и инженерно-технической системы России.</a:t>
            </a:r>
            <a:endParaRPr lang="ru-RU" sz="2000" dirty="0" smtClean="0"/>
          </a:p>
          <a:p>
            <a:r>
              <a:rPr lang="ru-RU" sz="2000" dirty="0" smtClean="0"/>
              <a:t>В номинации «Научные и научно-педагогические кадры инновационной России»:</a:t>
            </a:r>
          </a:p>
          <a:p>
            <a:r>
              <a:rPr lang="ru-RU" sz="2000" dirty="0" smtClean="0"/>
              <a:t>Казачкова Ксения (МИ-151) «Мобильное обучение как один из аспектов подготовки научно-педагогических кадров инновационной России» (научный руководитель – канд. </a:t>
            </a:r>
            <a:r>
              <a:rPr lang="ru-RU" sz="2000" dirty="0" err="1" smtClean="0"/>
              <a:t>техн</a:t>
            </a:r>
            <a:r>
              <a:rPr lang="ru-RU" sz="2000" dirty="0" smtClean="0"/>
              <a:t>. наук, доц. </a:t>
            </a:r>
            <a:r>
              <a:rPr lang="ru-RU" sz="2000" dirty="0" err="1" smtClean="0"/>
              <a:t>Тюшнякова</a:t>
            </a:r>
            <a:r>
              <a:rPr lang="ru-RU" sz="2000" dirty="0" smtClean="0"/>
              <a:t> И.А.).</a:t>
            </a:r>
          </a:p>
          <a:p>
            <a:r>
              <a:rPr lang="ru-RU" sz="2000" dirty="0" smtClean="0"/>
              <a:t>В номинации «Подготовка инженерных и рабочих кадров для высокотехнологических производств»</a:t>
            </a:r>
          </a:p>
          <a:p>
            <a:r>
              <a:rPr lang="ru-RU" sz="2000" dirty="0" err="1" smtClean="0"/>
              <a:t>Солопанова</a:t>
            </a:r>
            <a:r>
              <a:rPr lang="ru-RU" sz="2000" dirty="0" smtClean="0"/>
              <a:t> Диана (МИ-151) «Использование инновационных технологий в обучении информатике и подготовке инженерных и рабочих кадров для высокотехнологичных производств» (научный руководитель – канд. </a:t>
            </a:r>
            <a:r>
              <a:rPr lang="ru-RU" sz="2000" dirty="0" err="1" smtClean="0"/>
              <a:t>техн</a:t>
            </a:r>
            <a:r>
              <a:rPr lang="ru-RU" sz="2000" dirty="0" smtClean="0"/>
              <a:t>. наук, доц. </a:t>
            </a:r>
            <a:r>
              <a:rPr lang="ru-RU" sz="2000" dirty="0" err="1" smtClean="0"/>
              <a:t>Тюшнякова</a:t>
            </a:r>
            <a:r>
              <a:rPr lang="ru-RU" sz="2000" dirty="0" smtClean="0"/>
              <a:t> И.А.)</a:t>
            </a:r>
          </a:p>
          <a:p>
            <a:endParaRPr lang="ru-RU" sz="2000" dirty="0" smtClean="0"/>
          </a:p>
          <a:p>
            <a:endParaRPr lang="ru-RU" sz="2000" b="1" cap="all" dirty="0" smtClean="0"/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Молодёжный союз экономистов и финансистов РФ (МСЭФ РФ) </a:t>
            </a:r>
            <a:r>
              <a:rPr lang="ru-RU" sz="2000" dirty="0" smtClean="0"/>
              <a:t>– общероссийская общественная организация студентов экономических вузов и факультетов, молодых специалистов, учёных и преподавателей России. Уже стало традиционным активное участие студентов и магистрантов кафедры информатики в различных олимпиадах и конкурсах организации.</a:t>
            </a:r>
          </a:p>
          <a:p>
            <a:r>
              <a:rPr lang="ru-RU" sz="2000" b="1" dirty="0" smtClean="0"/>
              <a:t>XV Всероссийский конкурс на лучший проект по молодёжному самоуправлению «Россия сильна тобою!».</a:t>
            </a:r>
            <a:endParaRPr lang="ru-RU" sz="2000" dirty="0" smtClean="0"/>
          </a:p>
          <a:p>
            <a:r>
              <a:rPr lang="ru-RU" sz="2000" dirty="0" smtClean="0"/>
              <a:t>В номинации «Проекты и идеи, направленные на информационное обеспечение учебного процесса»</a:t>
            </a:r>
          </a:p>
          <a:p>
            <a:r>
              <a:rPr lang="ru-RU" sz="2000" dirty="0" smtClean="0"/>
              <a:t>Мещерякова Анастасия (ИНФGZ-131) «Организация внеурочной деятельности по информатике для подготовки к экзаменам с применением дистанционных образовательных технологий» (научный руководитель – канд. </a:t>
            </a:r>
            <a:r>
              <a:rPr lang="ru-RU" sz="2000" dirty="0" err="1" smtClean="0"/>
              <a:t>техн</a:t>
            </a:r>
            <a:r>
              <a:rPr lang="ru-RU" sz="2000" dirty="0" smtClean="0"/>
              <a:t>. наук, доц. </a:t>
            </a:r>
            <a:r>
              <a:rPr lang="ru-RU" sz="2000" dirty="0" err="1" smtClean="0"/>
              <a:t>Белоконова</a:t>
            </a:r>
            <a:r>
              <a:rPr lang="ru-RU" sz="2000" dirty="0" smtClean="0"/>
              <a:t> С.С.)</a:t>
            </a:r>
          </a:p>
          <a:p>
            <a:r>
              <a:rPr lang="ru-RU" sz="2000" dirty="0" smtClean="0"/>
              <a:t>В номинации «Проекты и идеи, направленные на кадровое обеспечение в системе образования»</a:t>
            </a:r>
          </a:p>
          <a:p>
            <a:r>
              <a:rPr lang="ru-RU" sz="2000" dirty="0" err="1" smtClean="0"/>
              <a:t>Чучуева</a:t>
            </a:r>
            <a:r>
              <a:rPr lang="ru-RU" sz="2000" dirty="0" smtClean="0"/>
              <a:t> Анастасия (ИНФGZ-121) «Использование педагогами электронного обучения и дистанционных образовательных технологий в обучении информатике» (научный руководитель – канд. </a:t>
            </a:r>
            <a:r>
              <a:rPr lang="ru-RU" sz="2000" dirty="0" err="1" smtClean="0"/>
              <a:t>техн</a:t>
            </a:r>
            <a:r>
              <a:rPr lang="ru-RU" sz="2000" dirty="0" smtClean="0"/>
              <a:t>. наук, доц. </a:t>
            </a:r>
            <a:r>
              <a:rPr lang="ru-RU" sz="2000" dirty="0" err="1" smtClean="0"/>
              <a:t>Белоконова</a:t>
            </a:r>
            <a:r>
              <a:rPr lang="ru-RU" sz="2000" dirty="0" smtClean="0"/>
              <a:t> С.С.)</a:t>
            </a:r>
          </a:p>
          <a:p>
            <a:endParaRPr lang="ru-RU" sz="2000" dirty="0" smtClean="0"/>
          </a:p>
          <a:p>
            <a:endParaRPr lang="ru-RU" sz="2000" b="1" cap="all" dirty="0" smtClean="0"/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Молодёжный союз экономистов и финансистов РФ (МСЭФ РФ) </a:t>
            </a:r>
            <a:r>
              <a:rPr lang="ru-RU" sz="2000" dirty="0" smtClean="0"/>
              <a:t>– общероссийская общественная организация студентов экономических вузов и факультетов, молодых специалистов, учёных и преподавателей России. Уже стало традиционным активное участие студентов и магистрантов кафедры информатики в различных олимпиадах и конкурсах организации.</a:t>
            </a:r>
          </a:p>
          <a:p>
            <a:r>
              <a:rPr lang="ru-RU" sz="2000" b="1" dirty="0" smtClean="0"/>
              <a:t>XV Всероссийский конкурс информационных технологий и информационной безопасности «Интеллектуальная Россия».</a:t>
            </a:r>
            <a:endParaRPr lang="ru-RU" sz="2000" dirty="0" smtClean="0"/>
          </a:p>
          <a:p>
            <a:r>
              <a:rPr lang="ru-RU" sz="2000" dirty="0" smtClean="0"/>
              <a:t>В номинации «Дистанционное обучение и </a:t>
            </a:r>
            <a:r>
              <a:rPr lang="ru-RU" sz="2000" dirty="0" err="1" smtClean="0"/>
              <a:t>медиаобразование</a:t>
            </a:r>
            <a:r>
              <a:rPr lang="ru-RU" sz="2000" dirty="0" smtClean="0"/>
              <a:t>»</a:t>
            </a:r>
          </a:p>
          <a:p>
            <a:r>
              <a:rPr lang="ru-RU" sz="2000" dirty="0" err="1" smtClean="0"/>
              <a:t>Солопанова</a:t>
            </a:r>
            <a:r>
              <a:rPr lang="ru-RU" sz="2000" dirty="0" smtClean="0"/>
              <a:t> Диана (МИ-151) «Использование электронного обучения и дистанционных образовательных технологий в обучении информатике» (научный руководитель – канд. </a:t>
            </a:r>
            <a:r>
              <a:rPr lang="ru-RU" sz="2000" dirty="0" err="1" smtClean="0"/>
              <a:t>техн</a:t>
            </a:r>
            <a:r>
              <a:rPr lang="ru-RU" sz="2000" dirty="0" smtClean="0"/>
              <a:t>. наук, доц. </a:t>
            </a:r>
            <a:r>
              <a:rPr lang="ru-RU" sz="2000" dirty="0" err="1" smtClean="0"/>
              <a:t>Тюшнякова</a:t>
            </a:r>
            <a:r>
              <a:rPr lang="ru-RU" sz="2000" dirty="0" smtClean="0"/>
              <a:t> И.А.)</a:t>
            </a:r>
          </a:p>
          <a:p>
            <a:r>
              <a:rPr lang="ru-RU" sz="2000" dirty="0" smtClean="0"/>
              <a:t>В номинации «Обучающие информационные системы»</a:t>
            </a:r>
          </a:p>
          <a:p>
            <a:r>
              <a:rPr lang="ru-RU" sz="2000" dirty="0" err="1" smtClean="0"/>
              <a:t>Чучуева</a:t>
            </a:r>
            <a:r>
              <a:rPr lang="ru-RU" sz="2000" dirty="0" smtClean="0"/>
              <a:t> Анастасия (ИНФGZ-121) «Использование цифровых инструментов для дистанционного обучения» (научный руководитель – канд. </a:t>
            </a:r>
            <a:r>
              <a:rPr lang="ru-RU" sz="2000" dirty="0" err="1" smtClean="0"/>
              <a:t>техн</a:t>
            </a:r>
            <a:r>
              <a:rPr lang="ru-RU" sz="2000" dirty="0" smtClean="0"/>
              <a:t>. наук, доц. </a:t>
            </a:r>
            <a:r>
              <a:rPr lang="ru-RU" sz="2000" dirty="0" err="1" smtClean="0"/>
              <a:t>Белоконова</a:t>
            </a:r>
            <a:r>
              <a:rPr lang="ru-RU" sz="2000" dirty="0" smtClean="0"/>
              <a:t> С.С.)</a:t>
            </a:r>
          </a:p>
          <a:p>
            <a:endParaRPr lang="ru-RU" sz="2000" dirty="0" smtClean="0"/>
          </a:p>
          <a:p>
            <a:endParaRPr lang="ru-RU" sz="2000" b="1" cap="all" dirty="0" smtClean="0"/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756" y="1581820"/>
            <a:ext cx="1160510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Молодёжный союз экономистов и финансистов РФ (МСЭФ РФ) </a:t>
            </a:r>
            <a:r>
              <a:rPr lang="ru-RU" sz="2000" dirty="0" smtClean="0"/>
              <a:t>– общероссийская общественная организация студентов экономических вузов и факультетов, молодых специалистов, учёных и преподавателей России. Уже стало традиционным активное участие студентов и магистрантов кафедры информатики в различных олимпиадах и конкурсах организации.</a:t>
            </a:r>
          </a:p>
          <a:p>
            <a:r>
              <a:rPr lang="ru-RU" sz="2000" b="1" dirty="0" smtClean="0"/>
              <a:t>VI Международный Конкурс информационно-коммуникационных технологий.</a:t>
            </a:r>
            <a:endParaRPr lang="ru-RU" sz="2000" dirty="0" smtClean="0"/>
          </a:p>
          <a:p>
            <a:r>
              <a:rPr lang="ru-RU" sz="2000" dirty="0" smtClean="0"/>
              <a:t>В номинации «Системы искусственного интеллекта»</a:t>
            </a:r>
          </a:p>
          <a:p>
            <a:r>
              <a:rPr lang="ru-RU" sz="2000" dirty="0" err="1" smtClean="0"/>
              <a:t>Гермогентова</a:t>
            </a:r>
            <a:r>
              <a:rPr lang="ru-RU" sz="2000" dirty="0" smtClean="0"/>
              <a:t> Лилия (МИ-151) «Изучение основ искусственного интеллекта в школьном курсе информатики» (научный руководитель – канд. </a:t>
            </a:r>
            <a:r>
              <a:rPr lang="ru-RU" sz="2000" dirty="0" err="1" smtClean="0"/>
              <a:t>техн</a:t>
            </a:r>
            <a:r>
              <a:rPr lang="ru-RU" sz="2000" dirty="0" smtClean="0"/>
              <a:t>. наук, доц. </a:t>
            </a:r>
            <a:r>
              <a:rPr lang="ru-RU" sz="2000" dirty="0" err="1" smtClean="0"/>
              <a:t>Тюшнякова</a:t>
            </a:r>
            <a:r>
              <a:rPr lang="ru-RU" sz="2000" dirty="0" smtClean="0"/>
              <a:t> И.А.)</a:t>
            </a:r>
          </a:p>
          <a:p>
            <a:r>
              <a:rPr lang="ru-RU" sz="2000" dirty="0" smtClean="0"/>
              <a:t>В номинации «Мобильный </a:t>
            </a:r>
            <a:r>
              <a:rPr lang="ru-RU" sz="2000" dirty="0" err="1" smtClean="0"/>
              <a:t>контент</a:t>
            </a:r>
            <a:r>
              <a:rPr lang="ru-RU" sz="2000" dirty="0" smtClean="0"/>
              <a:t>»</a:t>
            </a:r>
          </a:p>
          <a:p>
            <a:r>
              <a:rPr lang="ru-RU" sz="2000" dirty="0" smtClean="0"/>
              <a:t>Казачкова Ксения (МИ-151) «Использование мобильных приложений на учебных занятиях по информатике» (научный руководитель – канд. </a:t>
            </a:r>
            <a:r>
              <a:rPr lang="ru-RU" sz="2000" dirty="0" err="1" smtClean="0"/>
              <a:t>техн</a:t>
            </a:r>
            <a:r>
              <a:rPr lang="ru-RU" sz="2000" dirty="0" smtClean="0"/>
              <a:t>. наук, доц. </a:t>
            </a:r>
            <a:r>
              <a:rPr lang="ru-RU" sz="2000" dirty="0" err="1" smtClean="0"/>
              <a:t>Тюшнякова</a:t>
            </a:r>
            <a:r>
              <a:rPr lang="ru-RU" sz="2000" dirty="0" smtClean="0"/>
              <a:t> И.А.)</a:t>
            </a:r>
          </a:p>
          <a:p>
            <a:endParaRPr lang="ru-RU" sz="2000" dirty="0" smtClean="0"/>
          </a:p>
          <a:p>
            <a:endParaRPr lang="ru-RU" sz="2000" b="1" cap="all" dirty="0" smtClean="0"/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5" y="1562100"/>
            <a:ext cx="3407459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313" y="1620838"/>
            <a:ext cx="351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1613" y="1611313"/>
            <a:ext cx="351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7941" y="1389685"/>
            <a:ext cx="3784666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5252" y="1393289"/>
            <a:ext cx="3793999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405" y="1417087"/>
            <a:ext cx="3787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54480" y="180983"/>
            <a:ext cx="10058400" cy="1018090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ПЛАН РАБОТЫ лаборатории</a:t>
            </a:r>
            <a:r>
              <a:rPr lang="ru-RU" sz="2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2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 период сентябрь 2022 г. – июнь 2023 г.</a:t>
            </a:r>
            <a:endParaRPr lang="ru-RU" sz="2800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2130" y="1610991"/>
          <a:ext cx="11739613" cy="3732588"/>
        </p:xfrm>
        <a:graphic>
          <a:graphicData uri="http://schemas.openxmlformats.org/drawingml/2006/table">
            <a:tbl>
              <a:tblPr/>
              <a:tblGrid>
                <a:gridCol w="8303429"/>
                <a:gridCol w="3436184"/>
              </a:tblGrid>
              <a:tr h="28082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2022 – июнь 2023 г.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65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Организация и сопровождение практики обучающихся.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2022 – июнь 2023 г.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86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Оказание методической помощи сотрудникам Таганрогского института имени А.П. Чехова, представителям образовательных организаций г. Таганрога и Ростовской области в сфере применения информационных технологий в образовании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2022 – июнь 2023 г.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65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Методическая подготовка студентов к участию в конкурсах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2022 – июнь 2023 г.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65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Подготовка и рецензирование научных работ обучающихся для публикации в изданиях разного уровня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2022 – июнь 2023 г.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3054" y="1383533"/>
            <a:ext cx="3488450" cy="484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6892" y="749029"/>
            <a:ext cx="4415108" cy="314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398" y="3570050"/>
            <a:ext cx="4370962" cy="311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315" y="1564848"/>
            <a:ext cx="3300290" cy="46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6356" y="1593130"/>
            <a:ext cx="350535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647" y="1681032"/>
            <a:ext cx="351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229" y="1681033"/>
            <a:ext cx="322833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98177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подготовка студентов к участию в конкурсах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391" y="1565242"/>
            <a:ext cx="320233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4826" y="1546176"/>
            <a:ext cx="62855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20170" y="1536700"/>
            <a:ext cx="328845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347536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Подготовка и рецензирование научных работ обучающихся для публикации в изданиях разного уровня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116561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 сентября 2022 г. по май 2023 г. студентами, под руководством преподавателей, были опубликованы научные работы:</a:t>
            </a:r>
          </a:p>
          <a:p>
            <a:pPr marL="457200" indent="-457200">
              <a:buAutoNum type="arabicPeriod"/>
            </a:pPr>
            <a:r>
              <a:rPr lang="ru-RU" sz="2000" dirty="0" err="1" smtClean="0"/>
              <a:t>Белоконова</a:t>
            </a:r>
            <a:r>
              <a:rPr lang="ru-RU" sz="2000" dirty="0" smtClean="0"/>
              <a:t> С.С., Яковлева А.Н. </a:t>
            </a:r>
            <a:r>
              <a:rPr lang="ru-RU" sz="2000" dirty="0" err="1" smtClean="0"/>
              <a:t>Чат-боты</a:t>
            </a:r>
            <a:r>
              <a:rPr lang="ru-RU" sz="2000" dirty="0" smtClean="0"/>
              <a:t> как элемент </a:t>
            </a:r>
            <a:r>
              <a:rPr lang="ru-RU" sz="2000" dirty="0" err="1" smtClean="0"/>
              <a:t>геймификации</a:t>
            </a:r>
            <a:r>
              <a:rPr lang="ru-RU" sz="2000" dirty="0" smtClean="0"/>
              <a:t> для повышения вовлеченности учащихся в образовательный процесс. Информатика в школе / 2022. № 5 (178). С. 70-75.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Ромм Я.Е., </a:t>
            </a:r>
            <a:r>
              <a:rPr lang="ru-RU" sz="2000" dirty="0" err="1" smtClean="0"/>
              <a:t>Джанунц</a:t>
            </a:r>
            <a:r>
              <a:rPr lang="ru-RU" sz="2000" dirty="0" smtClean="0"/>
              <a:t> Г.А., </a:t>
            </a:r>
            <a:r>
              <a:rPr lang="ru-RU" sz="2000" dirty="0" err="1" smtClean="0"/>
              <a:t>Медведкин</a:t>
            </a:r>
            <a:r>
              <a:rPr lang="ru-RU" sz="2000" dirty="0" smtClean="0"/>
              <a:t> А.А. О библиотеке стандартных программ вычисления функций на основе </a:t>
            </a:r>
            <a:r>
              <a:rPr lang="ru-RU" sz="2000" dirty="0" err="1" smtClean="0"/>
              <a:t>кусочной</a:t>
            </a:r>
            <a:r>
              <a:rPr lang="ru-RU" sz="2000" dirty="0" smtClean="0"/>
              <a:t> интерполяции. Современные наукоемкие технологии. – 2022. – № 11. – С. 57 – 70.</a:t>
            </a:r>
          </a:p>
          <a:p>
            <a:pPr marL="457200" indent="-457200">
              <a:buAutoNum type="arabicPeriod"/>
            </a:pPr>
            <a:r>
              <a:rPr lang="ru-RU" sz="2000" dirty="0" err="1" smtClean="0"/>
              <a:t>Медведкин</a:t>
            </a:r>
            <a:r>
              <a:rPr lang="ru-RU" sz="2000" dirty="0" smtClean="0"/>
              <a:t> Н.А., </a:t>
            </a:r>
            <a:r>
              <a:rPr lang="ru-RU" sz="2000" dirty="0" err="1" smtClean="0"/>
              <a:t>Белоконова</a:t>
            </a:r>
            <a:r>
              <a:rPr lang="ru-RU" sz="2000" dirty="0" smtClean="0"/>
              <a:t> С.С. Учитель: в ногу со временем. Информационные и инновационные технологии в науке и образовании: сборник научных трудов </a:t>
            </a:r>
          </a:p>
          <a:p>
            <a:pPr marL="457200" indent="-457200">
              <a:buFontTx/>
              <a:buAutoNum type="arabicPeriod"/>
            </a:pPr>
            <a:r>
              <a:rPr lang="ru-RU" sz="2000" dirty="0" err="1" smtClean="0"/>
              <a:t>Прохоренко</a:t>
            </a:r>
            <a:r>
              <a:rPr lang="ru-RU" sz="2000" dirty="0" smtClean="0"/>
              <a:t> В.С. Возможности использования образовательной платформы «</a:t>
            </a:r>
            <a:r>
              <a:rPr lang="ru-RU" sz="2000" dirty="0" err="1" smtClean="0"/>
              <a:t>Сферум</a:t>
            </a:r>
            <a:r>
              <a:rPr lang="ru-RU" sz="2000" dirty="0" smtClean="0"/>
              <a:t>» как основного инструмента для дистанционного обучения. Информационные и инновационные технологии в науке и образовании: сборник научных трудов </a:t>
            </a:r>
          </a:p>
          <a:p>
            <a:pPr marL="457200" indent="-457200">
              <a:buAutoNum type="arabicPeriod"/>
            </a:pPr>
            <a:endParaRPr lang="ru-RU" sz="2000" dirty="0" smtClean="0"/>
          </a:p>
          <a:p>
            <a:endParaRPr lang="ru-RU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347536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Подготовка и рецензирование научных работ обучающихся для публикации в изданиях разного уровня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1165619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 сентября 2022 г. по май 2023 г. студентами, под руководством преподавателей, были опубликованы научные работы:</a:t>
            </a:r>
          </a:p>
          <a:p>
            <a:pPr marL="457200" indent="-457200"/>
            <a:r>
              <a:rPr lang="ru-RU" sz="2000" dirty="0" smtClean="0"/>
              <a:t>5. </a:t>
            </a:r>
            <a:r>
              <a:rPr lang="ru-RU" sz="2000" dirty="0" err="1" smtClean="0"/>
              <a:t>Белоконова</a:t>
            </a:r>
            <a:r>
              <a:rPr lang="ru-RU" sz="2000" dirty="0" smtClean="0"/>
              <a:t> С.С., Яковлева А.Н. Сравнение </a:t>
            </a:r>
            <a:r>
              <a:rPr lang="ru-RU" sz="2000" dirty="0" err="1" smtClean="0"/>
              <a:t>геймификации</a:t>
            </a:r>
            <a:r>
              <a:rPr lang="ru-RU" sz="2000" dirty="0" smtClean="0"/>
              <a:t> и других игровых методик. Информационные и инновационные технологии в науке и образовании: сборник научных трудов</a:t>
            </a:r>
          </a:p>
          <a:p>
            <a:r>
              <a:rPr lang="ru-RU" sz="2000" dirty="0" smtClean="0"/>
              <a:t> 6. Аристова П.А., Фирсова С.А. Анализ учебных сайтов. Информационные и инновационные технологии в науке и образовании: сборник научных трудов.</a:t>
            </a:r>
          </a:p>
          <a:p>
            <a:r>
              <a:rPr lang="ru-RU" sz="2000" dirty="0" smtClean="0"/>
              <a:t>7. Леонтьева  О.Н. Анализ средств и ресурсов для разработки </a:t>
            </a:r>
            <a:r>
              <a:rPr lang="ru-RU" sz="2000" dirty="0" err="1" smtClean="0"/>
              <a:t>веб-приложений</a:t>
            </a:r>
            <a:r>
              <a:rPr lang="ru-RU" sz="2000" dirty="0" smtClean="0"/>
              <a:t>. Информационные и инновационные технологии в науке и образовании: сборник научных трудов </a:t>
            </a:r>
          </a:p>
          <a:p>
            <a:pPr marL="457200" indent="-457200"/>
            <a:r>
              <a:rPr lang="ru-RU" sz="2000" dirty="0" smtClean="0"/>
              <a:t>8. Свиридов Р.В. Теоретические аспекты применения. Информационные и инновационные технологии в науке и образовании: сборник научных трудов </a:t>
            </a:r>
          </a:p>
          <a:p>
            <a:pPr marL="457200" indent="-457200"/>
            <a:r>
              <a:rPr lang="ru-RU" sz="2000" dirty="0" smtClean="0"/>
              <a:t>9. </a:t>
            </a:r>
            <a:r>
              <a:rPr lang="ru-RU" sz="2000" dirty="0" err="1" smtClean="0"/>
              <a:t>Силенко</a:t>
            </a:r>
            <a:r>
              <a:rPr lang="ru-RU" sz="2000" dirty="0" smtClean="0"/>
              <a:t> И.В. Теоретические основы создания </a:t>
            </a:r>
            <a:r>
              <a:rPr lang="ru-RU" sz="2000" dirty="0" err="1" smtClean="0"/>
              <a:t>веб-сайтов</a:t>
            </a:r>
            <a:r>
              <a:rPr lang="ru-RU" sz="2000" dirty="0" smtClean="0"/>
              <a:t>. Информационные и инновационные технологии в науке и образовании: сборник научных трудов.</a:t>
            </a:r>
          </a:p>
          <a:p>
            <a:pPr marL="457200" indent="-457200"/>
            <a:r>
              <a:rPr lang="ru-RU" sz="2000" dirty="0" smtClean="0"/>
              <a:t>10. </a:t>
            </a:r>
            <a:r>
              <a:rPr lang="ru-RU" sz="2000" dirty="0" err="1" smtClean="0"/>
              <a:t>Бадя</a:t>
            </a:r>
            <a:r>
              <a:rPr lang="ru-RU" sz="2000" dirty="0" smtClean="0"/>
              <a:t> К.Б. Игра «Где логика?» по физике для 7-х классов. Демонстрационные материалы</a:t>
            </a:r>
          </a:p>
          <a:p>
            <a:pPr marL="457200" indent="-457200"/>
            <a:r>
              <a:rPr lang="ru-RU" sz="2000" dirty="0" smtClean="0"/>
              <a:t>11. </a:t>
            </a:r>
            <a:r>
              <a:rPr lang="ru-RU" sz="2000" dirty="0" err="1" smtClean="0"/>
              <a:t>Прохоренко</a:t>
            </a:r>
            <a:r>
              <a:rPr lang="ru-RU" sz="2000" dirty="0" smtClean="0"/>
              <a:t> В.С. Безопасность, гигиена, эргономика, ресурсосбережение, технологические требования при эксплуатации компьютерного рабочего места. Тестовые материалы.</a:t>
            </a:r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dirty="0" smtClean="0"/>
              <a:t> </a:t>
            </a: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Разработка образовательной программы </a:t>
            </a:r>
            <a:b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«Подготовка к ОГЭ по информатике». </a:t>
            </a:r>
            <a:b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Проведение пробного тестирования по информатике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116561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Программа направлена на систематизацию знаний и умений по курсу информатики и ИКТ, на тренировку и отработку навыка решения тестовых заданий в формате ОГЭ. </a:t>
            </a:r>
          </a:p>
        </p:txBody>
      </p:sp>
      <p:pic>
        <p:nvPicPr>
          <p:cNvPr id="7176" name="Picture 8" descr="https://sun9-1.userapi.com/impg/pYHlG7KfBb-qzBMKUhTFG-lqDcl-Y3M8vP4PzQ/OIr4-y_Hr7E.jpg?size=2560x1920&amp;quality=95&amp;sign=23c1fb40e2e724694e6fbd8f03d094b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761" y="2687047"/>
            <a:ext cx="4800000" cy="3600000"/>
          </a:xfrm>
          <a:prstGeom prst="rect">
            <a:avLst/>
          </a:prstGeom>
          <a:noFill/>
        </p:spPr>
      </p:pic>
      <p:pic>
        <p:nvPicPr>
          <p:cNvPr id="7180" name="Picture 12" descr="https://sun9-21.userapi.com/impg/FZHD92LhUSfEV0jo1UJVVS1ZnglkoLEowTb7MQ/Bwy_OoCDot4.jpg?size=1091x615&amp;quality=96&amp;sign=a74063ecd27057e7f89102844500ac9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1000" y="2720610"/>
            <a:ext cx="6386341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dirty="0" smtClean="0"/>
              <a:t> </a:t>
            </a: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Разработка образовательной программы </a:t>
            </a:r>
            <a:b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«Подготовка к ОГЭ по информатике». </a:t>
            </a:r>
            <a:b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Проведение пробного тестирования по информатике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116561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Программа направлена на систематизацию знаний и умений по курсу информатики и ИКТ, на тренировку и отработку навыка решения тестовых заданий в формате ОГЭ. </a:t>
            </a:r>
          </a:p>
          <a:p>
            <a:r>
              <a:rPr lang="ru-RU" sz="2000" dirty="0" smtClean="0"/>
              <a:t>14 мая на базе факультета физики, математики, информатики Таганрогского института имени А.П. Чехова было проведено пробное тестирование по информатике (по материалам ОГЭ), в котором приняли участие более 150 обучающихся 9-х классов школ города.</a:t>
            </a:r>
            <a:endParaRPr lang="ru-RU" sz="2000" dirty="0"/>
          </a:p>
        </p:txBody>
      </p:sp>
      <p:pic>
        <p:nvPicPr>
          <p:cNvPr id="7170" name="Picture 2" descr="https://foto.tgpi.ru/news/2023/05_24/02/i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43" y="3242780"/>
            <a:ext cx="2603597" cy="3471462"/>
          </a:xfrm>
          <a:prstGeom prst="rect">
            <a:avLst/>
          </a:prstGeom>
          <a:noFill/>
        </p:spPr>
      </p:pic>
      <p:pic>
        <p:nvPicPr>
          <p:cNvPr id="7172" name="Picture 4" descr="https://foto.tgpi.ru/news/2023/05_24/02/i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3077" y="3216853"/>
            <a:ext cx="2631879" cy="3509172"/>
          </a:xfrm>
          <a:prstGeom prst="rect">
            <a:avLst/>
          </a:prstGeom>
          <a:noFill/>
        </p:spPr>
      </p:pic>
      <p:pic>
        <p:nvPicPr>
          <p:cNvPr id="7174" name="Picture 6" descr="https://foto.tgpi.ru/news/2023/05_24/02/i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3035" y="3237494"/>
            <a:ext cx="4663944" cy="3497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Разработка и реализация программы занятий с обучающимися 5-6 классов «Основы программирования </a:t>
            </a:r>
            <a:r>
              <a:rPr lang="en-US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Scratch</a:t>
            </a:r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116561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течение учебного </a:t>
            </a:r>
            <a:r>
              <a:rPr lang="ru-RU" sz="2000" dirty="0" err="1" smtClean="0"/>
              <a:t>годаребята</a:t>
            </a:r>
            <a:r>
              <a:rPr lang="ru-RU" sz="2000" dirty="0" smtClean="0"/>
              <a:t> 5-х – 6-х классов знакомились с миром программирования, познавая популярный визуальный язык </a:t>
            </a:r>
            <a:r>
              <a:rPr lang="ru-RU" sz="2000" dirty="0" err="1" smtClean="0"/>
              <a:t>Scratch</a:t>
            </a:r>
            <a:r>
              <a:rPr lang="ru-RU" sz="2000" dirty="0" smtClean="0"/>
              <a:t>, разработанный специально для детей и подростков. Результатом занятий стали представление и защита собственных проектов, в рамках которых ребята реализовали свои творческие замыслы, показали знания, умения и владения, полученные в ходе изучения курса.</a:t>
            </a:r>
            <a:endParaRPr lang="ru-RU" sz="200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274" y="3421930"/>
            <a:ext cx="5049183" cy="32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https://foto.tgpi.ru/news/2022/09_27/09/i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294" y="3525625"/>
            <a:ext cx="4065309" cy="3048982"/>
          </a:xfrm>
          <a:prstGeom prst="rect">
            <a:avLst/>
          </a:prstGeom>
          <a:noFill/>
        </p:spPr>
      </p:pic>
      <p:pic>
        <p:nvPicPr>
          <p:cNvPr id="5131" name="Picture 11" descr="https://foto.tgpi.ru/news/2022/09_27/09/i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9419" y="3431357"/>
            <a:ext cx="2398533" cy="3198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Разработка и реализация </a:t>
            </a:r>
            <a:r>
              <a:rPr lang="ru-RU" sz="2800" b="1" cap="all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ОБРАЗОВАТЕЛЬНых</a:t>
            </a: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800" b="1" cap="all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МЕРОПРИЯТИй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133" y="1658822"/>
            <a:ext cx="79316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29 октября </a:t>
            </a:r>
            <a:r>
              <a:rPr lang="ru-RU" sz="2000" dirty="0" smtClean="0"/>
              <a:t>в детском оздоровительном центре «</a:t>
            </a:r>
            <a:r>
              <a:rPr lang="ru-RU" sz="2000" dirty="0" err="1" smtClean="0"/>
              <a:t>Дмитриадовский</a:t>
            </a:r>
            <a:r>
              <a:rPr lang="ru-RU" sz="2000" dirty="0" smtClean="0"/>
              <a:t>» студенты кафедры информатики (гр. МИ-141) под руководством зав. кафедрой </a:t>
            </a:r>
            <a:r>
              <a:rPr lang="ru-RU" sz="2000" dirty="0" err="1" smtClean="0"/>
              <a:t>Тюшняковой</a:t>
            </a:r>
            <a:r>
              <a:rPr lang="ru-RU" sz="2000" dirty="0" smtClean="0"/>
              <a:t> И.А. и доцента </a:t>
            </a:r>
            <a:r>
              <a:rPr lang="ru-RU" sz="2000" dirty="0" err="1" smtClean="0"/>
              <a:t>Белоконовой</a:t>
            </a:r>
            <a:r>
              <a:rPr lang="ru-RU" sz="2000" dirty="0" smtClean="0"/>
              <a:t> С.С. провели образовательные мероприятия для детей из ДНР и ЛНР смены «Послезавтра». На отдых приехали подростки 13-15 лет, которым в ближайшее время предстоит выбирать себе профессию. Два полуторачасовых общения с ребятами показали, что многие школьники любят информатику, увлекаются информатикой и видят своё будущее в </a:t>
            </a:r>
            <a:r>
              <a:rPr lang="ru-RU" sz="2000" dirty="0" err="1" smtClean="0"/>
              <a:t>ИТ-сфере</a:t>
            </a:r>
            <a:r>
              <a:rPr lang="ru-RU" sz="2000" dirty="0" smtClean="0"/>
              <a:t>. Ребята смогли повторить основные понятия и определения из мира информатики, развить внимательность, память, находчивость и коммуникативные навыки, а главное – повысить познавательный интерес к информатике. Сценарий мероприятия был разработан и адаптирован для возраста детей в учебно-научной лаборатории цифровой трансформации образования и прикладной информатики (зав. лабораторией – канд. </a:t>
            </a:r>
            <a:r>
              <a:rPr lang="ru-RU" sz="2000" dirty="0" err="1" smtClean="0"/>
              <a:t>техн</a:t>
            </a:r>
            <a:r>
              <a:rPr lang="ru-RU" sz="2000" dirty="0" smtClean="0"/>
              <a:t>. наук, доцент </a:t>
            </a:r>
            <a:r>
              <a:rPr lang="ru-RU" sz="2000" dirty="0" err="1" smtClean="0"/>
              <a:t>Белоконова</a:t>
            </a:r>
            <a:r>
              <a:rPr lang="ru-RU" sz="2000" dirty="0" smtClean="0"/>
              <a:t> С.С.).</a:t>
            </a:r>
            <a:endParaRPr lang="ru-RU" sz="2000" dirty="0"/>
          </a:p>
        </p:txBody>
      </p:sp>
      <p:pic>
        <p:nvPicPr>
          <p:cNvPr id="43010" name="Picture 2" descr="https://foto.tgpi.ru/news/2022/11_01/14/i11.jpg"/>
          <p:cNvPicPr>
            <a:picLocks noChangeAspect="1" noChangeArrowheads="1"/>
          </p:cNvPicPr>
          <p:nvPr/>
        </p:nvPicPr>
        <p:blipFill>
          <a:blip r:embed="rId3" cstate="print"/>
          <a:srcRect l="11958" r="21733"/>
          <a:stretch>
            <a:fillRect/>
          </a:stretch>
        </p:blipFill>
        <p:spPr bwMode="auto">
          <a:xfrm>
            <a:off x="8154185" y="1932496"/>
            <a:ext cx="3789575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s://foto.tgpi.ru/news/2022/11_14/12/i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6957" y="4147794"/>
            <a:ext cx="3876773" cy="2584515"/>
          </a:xfrm>
          <a:prstGeom prst="rect">
            <a:avLst/>
          </a:prstGeom>
          <a:noFill/>
        </p:spPr>
      </p:pic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Разработка и реализация </a:t>
            </a:r>
            <a:r>
              <a:rPr lang="ru-RU" sz="2800" b="1" cap="all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ОБРАЗОВАТЕЛЬНых</a:t>
            </a: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800" b="1" cap="all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МЕРОПРИЯТИй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133" y="1658822"/>
            <a:ext cx="79316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11 ноября </a:t>
            </a:r>
            <a:r>
              <a:rPr lang="ru-RU" sz="2000" dirty="0" smtClean="0"/>
              <a:t>студенты кафедры информатики под руководством заведующей кафедрой </a:t>
            </a:r>
            <a:r>
              <a:rPr lang="ru-RU" sz="2000" dirty="0" err="1" smtClean="0"/>
              <a:t>Тюшняковой</a:t>
            </a:r>
            <a:r>
              <a:rPr lang="ru-RU" sz="2000" dirty="0" smtClean="0"/>
              <a:t> И.А. и доцента </a:t>
            </a:r>
            <a:r>
              <a:rPr lang="ru-RU" sz="2000" dirty="0" err="1" smtClean="0"/>
              <a:t>Белоконовой</a:t>
            </a:r>
            <a:r>
              <a:rPr lang="ru-RU" sz="2000" dirty="0" smtClean="0"/>
              <a:t> С.С. провели игру </a:t>
            </a:r>
            <a:r>
              <a:rPr lang="ru-RU" sz="2000" dirty="0" err="1" smtClean="0"/>
              <a:t>профориентационной</a:t>
            </a:r>
            <a:r>
              <a:rPr lang="ru-RU" sz="2000" dirty="0" smtClean="0"/>
              <a:t> направленности «В мире IT-профессий» для ребят старших отрядов. Ведущей мероприятия выступила Плотникова Марина (МИ-141), помогали ей студенты педагогического направления подготовки Логинов Анатолий, Сидоркова Регина (МИ-141), Перегуда Ирина (МИ-131) и студент профиля «Прикладная информатика в менеджменте» Галушко Михаил (ПИ-121). В течение часа ребята знакомились с разнообразными профессиями IT-сферы, представляли себя системными администраторами, графическими дизайнерами, специалистами по </a:t>
            </a:r>
            <a:r>
              <a:rPr lang="ru-RU" sz="2000" dirty="0" err="1" smtClean="0"/>
              <a:t>кибер-безопасности</a:t>
            </a:r>
            <a:r>
              <a:rPr lang="ru-RU" sz="2000" dirty="0" smtClean="0"/>
              <a:t>, программистами, системными аналитиками. В результате игры отряды смогли проверить свои знания, узнать много нового, и, главное, отлично провести время!</a:t>
            </a:r>
            <a:endParaRPr lang="ru-RU" sz="2000" dirty="0"/>
          </a:p>
        </p:txBody>
      </p:sp>
      <p:pic>
        <p:nvPicPr>
          <p:cNvPr id="44034" name="Picture 2" descr="https://foto.tgpi.ru/news/2022/11_14/12/i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0057" y="1366886"/>
            <a:ext cx="3625392" cy="2719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553238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54480" y="180983"/>
            <a:ext cx="10058400" cy="1018090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ПЛАН РАБОТЫ лаборатории</a:t>
            </a:r>
            <a:r>
              <a:rPr lang="ru-RU" sz="2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28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 период сентябрь 2022 г. – июнь 2023 г.</a:t>
            </a:r>
            <a:endParaRPr lang="ru-RU" sz="2800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2130" y="1610991"/>
          <a:ext cx="11739613" cy="4277766"/>
        </p:xfrm>
        <a:graphic>
          <a:graphicData uri="http://schemas.openxmlformats.org/drawingml/2006/table">
            <a:tbl>
              <a:tblPr/>
              <a:tblGrid>
                <a:gridCol w="8303429"/>
                <a:gridCol w="3436184"/>
              </a:tblGrid>
              <a:tr h="28082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Разработка и реализация программы занятий с обучающимися 5-6 классов «Основы программирования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Scratch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2022 – июнь 2023 г.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 Разработка образовательной программы «Подготовка к ОГЭ по информатике» 	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2022 – июнь 2023 г.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Организация мероприятий Недели информатики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Ноябрь 2022 – декабрь 2022 г.</a:t>
                      </a:r>
                      <a:endParaRPr lang="ru-RU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Круглый стол с привлечением представителей работодателей «Актуальные проблемы преподавания информатики»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Май-июнь 2023 г.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 Публикация научных статей 	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Сентябрь 2022 – июнь 2023 г.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00474" y="1"/>
            <a:ext cx="10791525" cy="1828799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Разработка и реализация </a:t>
            </a:r>
            <a:r>
              <a:rPr lang="ru-RU" sz="2800" b="1" cap="all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ОБРАЗОВАТЕЛЬНых</a:t>
            </a: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800" b="1" cap="all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МЕРОПРИЯТИй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132" y="1658822"/>
            <a:ext cx="63573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8 февраля, </a:t>
            </a:r>
            <a:r>
              <a:rPr lang="ru-RU" sz="2000" dirty="0" smtClean="0"/>
              <a:t>в день Российской науки, студенты факультета физики, математики, информатики под руководством заместителя декана ФФМИ </a:t>
            </a:r>
            <a:r>
              <a:rPr lang="ru-RU" sz="2000" dirty="0" err="1" smtClean="0"/>
              <a:t>Белоконовой</a:t>
            </a:r>
            <a:r>
              <a:rPr lang="ru-RU" sz="2000" dirty="0" smtClean="0"/>
              <a:t> С.С. посетили МОБУ лицей № 33 г. Таганрога с целью проведения научно-популярной игры «Мир IT».</a:t>
            </a:r>
          </a:p>
          <a:p>
            <a:r>
              <a:rPr lang="ru-RU" sz="2000" dirty="0" smtClean="0"/>
              <a:t>В ходе игры семиклассники, разделившись на команды, выполняли различные задания и знакомились с профессиями настоящего и будущего. Так, ребята проверили свои знания об устройстве компьютера, почувствовали себя настоящими программистами и даже побывали аналитиками данных. Каждая из команд была очень активна и смогла проявить себя достойно.</a:t>
            </a:r>
          </a:p>
          <a:p>
            <a:r>
              <a:rPr lang="ru-RU" sz="2000" dirty="0" smtClean="0"/>
              <a:t>В организации и проведении мероприятия помогали студентка группы МИ-141 Плотникова Марина и студентки МИ-131 Перегуда Ирина, </a:t>
            </a:r>
            <a:r>
              <a:rPr lang="ru-RU" sz="2000" dirty="0" err="1" smtClean="0"/>
              <a:t>Валеева</a:t>
            </a:r>
            <a:r>
              <a:rPr lang="ru-RU" sz="2000" dirty="0" smtClean="0"/>
              <a:t> Валерия, Артёмова Полина и </a:t>
            </a:r>
            <a:r>
              <a:rPr lang="ru-RU" sz="2000" dirty="0" err="1" smtClean="0"/>
              <a:t>Валуйская</a:t>
            </a:r>
            <a:r>
              <a:rPr lang="ru-RU" sz="2000" dirty="0" smtClean="0"/>
              <a:t> Валерия.</a:t>
            </a:r>
            <a:endParaRPr lang="ru-RU" sz="2000" dirty="0"/>
          </a:p>
        </p:txBody>
      </p:sp>
      <p:pic>
        <p:nvPicPr>
          <p:cNvPr id="45058" name="Picture 2" descr="https://foto.tgpi.ru/news/2023/02_17/10/i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4989" y="1253764"/>
            <a:ext cx="2674267" cy="3565689"/>
          </a:xfrm>
          <a:prstGeom prst="rect">
            <a:avLst/>
          </a:prstGeom>
          <a:noFill/>
        </p:spPr>
      </p:pic>
      <p:pic>
        <p:nvPicPr>
          <p:cNvPr id="45060" name="Picture 4" descr="https://foto.tgpi.ru/news/2023/02_17/10/i13.jpg"/>
          <p:cNvPicPr>
            <a:picLocks noChangeAspect="1" noChangeArrowheads="1"/>
          </p:cNvPicPr>
          <p:nvPr/>
        </p:nvPicPr>
        <p:blipFill>
          <a:blip r:embed="rId4" cstate="print"/>
          <a:srcRect t="16624"/>
          <a:stretch>
            <a:fillRect/>
          </a:stretch>
        </p:blipFill>
        <p:spPr bwMode="auto">
          <a:xfrm>
            <a:off x="6834432" y="3242821"/>
            <a:ext cx="2895829" cy="3219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9018" y="2648311"/>
            <a:ext cx="95925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7030A0"/>
                </a:solidFill>
                <a:ea typeface="+mj-ea"/>
                <a:cs typeface="Times New Roman" pitchFamily="18" charset="0"/>
              </a:rPr>
              <a:t>Спасибо за внимание!</a:t>
            </a:r>
          </a:p>
          <a:p>
            <a:pPr algn="ctr">
              <a:buFontTx/>
              <a:buChar char="-"/>
            </a:pPr>
            <a:endParaRPr lang="ru-RU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1756" y="1986081"/>
            <a:ext cx="78764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27 октября </a:t>
            </a:r>
            <a:r>
              <a:rPr lang="ru-RU" sz="2000" dirty="0" smtClean="0"/>
              <a:t>в Таганрогском институте имени А.П. Чехова (филиале) ФГБОУ ВО «РГЭУ (РИНХ)» состоялась VII Всероссийская научно-практическая конференция «Информационные и инновационные технологии в науке и образовании» (с международным участием). Конференция прошла в смешанном, </a:t>
            </a:r>
            <a:r>
              <a:rPr lang="ru-RU" sz="2000" dirty="0" err="1" smtClean="0"/>
              <a:t>онлайн</a:t>
            </a:r>
            <a:r>
              <a:rPr lang="ru-RU" sz="2000" dirty="0" smtClean="0"/>
              <a:t> и </a:t>
            </a:r>
            <a:r>
              <a:rPr lang="ru-RU" sz="2000" dirty="0" err="1" smtClean="0"/>
              <a:t>офлайн</a:t>
            </a:r>
            <a:r>
              <a:rPr lang="ru-RU" sz="2000" dirty="0" smtClean="0"/>
              <a:t> формате, что способствовало привлечению к участию в ней коллег из весьма удалённых от Таганрога регионов нашей страны и стран СНГ.</a:t>
            </a:r>
            <a:endParaRPr lang="ru-RU" sz="2000" dirty="0"/>
          </a:p>
        </p:txBody>
      </p:sp>
      <p:pic>
        <p:nvPicPr>
          <p:cNvPr id="23554" name="Picture 2" descr="https://foto.tgpi.ru/news/2022/10_31/16/i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4201" y="2281287"/>
            <a:ext cx="2955303" cy="4432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1756" y="1986081"/>
            <a:ext cx="1165619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7 февраля на факультете физики, математики, информатики прошла </a:t>
            </a:r>
            <a:r>
              <a:rPr lang="ru-RU" sz="2400" b="1" dirty="0" err="1" smtClean="0">
                <a:solidFill>
                  <a:srgbClr val="7030A0"/>
                </a:solidFill>
              </a:rPr>
              <a:t>Внутривузовская</a:t>
            </a:r>
            <a:r>
              <a:rPr lang="ru-RU" sz="2400" b="1" dirty="0" smtClean="0">
                <a:solidFill>
                  <a:srgbClr val="7030A0"/>
                </a:solidFill>
              </a:rPr>
              <a:t> 67-ая научно-теоретическая конференция.</a:t>
            </a:r>
            <a:endParaRPr lang="ru-RU" sz="2000" b="1" dirty="0" smtClean="0"/>
          </a:p>
          <a:p>
            <a:r>
              <a:rPr lang="ru-RU" sz="2000" dirty="0" smtClean="0"/>
              <a:t>В работе секции «</a:t>
            </a:r>
            <a:r>
              <a:rPr lang="ru-RU" sz="2000" dirty="0" err="1" smtClean="0"/>
              <a:t>Цифровизация</a:t>
            </a:r>
            <a:r>
              <a:rPr lang="ru-RU" sz="2000" dirty="0" smtClean="0"/>
              <a:t> образования и проблемы прикладной информатики» приняли участие преподаватели кафедры и магистранты, осуществляющие педагогическую деятельность в общеобразовательных организациях и учреждениях СПО г. Таганрога и г. Донецка.</a:t>
            </a:r>
          </a:p>
          <a:p>
            <a:r>
              <a:rPr lang="ru-RU" sz="2000" dirty="0" smtClean="0"/>
              <a:t>Участники посредством докладов представили перспективные направления своей научной деятельности. Обсуждались проблемы и перспективы </a:t>
            </a:r>
            <a:r>
              <a:rPr lang="ru-RU" sz="2000" dirty="0" err="1" smtClean="0"/>
              <a:t>цифровизации</a:t>
            </a:r>
            <a:r>
              <a:rPr lang="ru-RU" sz="2000" dirty="0" smtClean="0"/>
              <a:t> образования, нюансы использования цифровых технологий в педагогической деятельности, критерии функциональной грамотности и способы её оценки на уроках информатики, трудности реализации дистанционного обучения в школах ДНР.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1756" y="1986081"/>
            <a:ext cx="1165619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13 апреля на факультете физики, математики, информатики прошла </a:t>
            </a:r>
            <a:r>
              <a:rPr lang="ru-RU" sz="2400" b="1" dirty="0" smtClean="0">
                <a:solidFill>
                  <a:srgbClr val="7030A0"/>
                </a:solidFill>
              </a:rPr>
              <a:t>66-я научная студенческая конференция.</a:t>
            </a:r>
            <a:r>
              <a:rPr lang="ru-RU" sz="2000" b="1" dirty="0" smtClean="0"/>
              <a:t> Мероприятие было направлено на привлечение студентов к творческой научно-исследовательской работе, развитию у них навыков научной работы и презентации её результатов, мотивацию к дальнейшей научно-образовательной деятельности.</a:t>
            </a:r>
          </a:p>
          <a:p>
            <a:r>
              <a:rPr lang="ru-RU" sz="2000" dirty="0" smtClean="0"/>
              <a:t>Студенты кафедры информатики имели возможность представить результаты своих научных исследований и методических разработок в рамках работы четырёх секций. </a:t>
            </a:r>
          </a:p>
          <a:p>
            <a:r>
              <a:rPr lang="ru-RU" sz="2000" dirty="0" smtClean="0"/>
              <a:t>В секции </a:t>
            </a:r>
            <a:r>
              <a:rPr lang="ru-RU" sz="2000" b="1" dirty="0" smtClean="0"/>
              <a:t>«Методика преподавания информатики»</a:t>
            </a:r>
            <a:r>
              <a:rPr lang="ru-RU" sz="2000" dirty="0" smtClean="0"/>
              <a:t> можно отметить разносторонний характер и оригинальность представленных в студенческих докладах исследований, связанных с методикой преподавания информатики на разных ступенях образования, разработкой внеурочных и элективных курсов по информатике, </a:t>
            </a:r>
            <a:r>
              <a:rPr lang="ru-RU" sz="2000" dirty="0" err="1" smtClean="0"/>
              <a:t>геймификацией</a:t>
            </a:r>
            <a:r>
              <a:rPr lang="ru-RU" sz="2000" dirty="0" smtClean="0"/>
              <a:t> учебного процесса. Большинство докладов участников отличались высоким уровнем подготовки, что объясняется выбранной тематикой докладов, непосредственно связанной с тематикой выпускных квалификационных работ бакалавров и направлений исследований магистрантов. </a:t>
            </a:r>
            <a:endParaRPr lang="ru-RU" sz="20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1756" y="1986081"/>
            <a:ext cx="116561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секции </a:t>
            </a:r>
            <a:r>
              <a:rPr lang="ru-RU" sz="2000" b="1" dirty="0" smtClean="0"/>
              <a:t>«Проблемы преподавания </a:t>
            </a:r>
            <a:r>
              <a:rPr lang="en-US" sz="2000" b="1" dirty="0" smtClean="0"/>
              <a:t>IT </a:t>
            </a:r>
            <a:r>
              <a:rPr lang="ru-RU" sz="2000" b="1" dirty="0" smtClean="0"/>
              <a:t>дисциплин»</a:t>
            </a:r>
            <a:r>
              <a:rPr lang="ru-RU" sz="2000" dirty="0" smtClean="0"/>
              <a:t> можно отметить, что тематика представленных работ была достаточно обширна, связана с методикой и различными аспектами преподавания информатики и смежных дисциплин в основных общеобразовательных организациях, СПО и ВО. Результаты большинства работ уже апробированы в ходе учебного процесса докладчиками, совмещающими учёбу с педагогической деятельностью. Прозвучали выступления, связанные с обучением школьников компьютерной графике и разработке игр на платформе </a:t>
            </a:r>
            <a:r>
              <a:rPr lang="ru-RU" sz="2000" dirty="0" err="1" smtClean="0"/>
              <a:t>Unity</a:t>
            </a:r>
            <a:r>
              <a:rPr lang="ru-RU" sz="2000" dirty="0" smtClean="0"/>
              <a:t>, применению </a:t>
            </a:r>
            <a:r>
              <a:rPr lang="ru-RU" sz="2000" dirty="0" err="1" smtClean="0"/>
              <a:t>киберспорта</a:t>
            </a:r>
            <a:r>
              <a:rPr lang="ru-RU" sz="2000" dirty="0" smtClean="0"/>
              <a:t> в образовательном процессе, необходимостью знакомства учащихся с </a:t>
            </a:r>
            <a:r>
              <a:rPr lang="ru-RU" sz="2000" dirty="0" err="1" smtClean="0"/>
              <a:t>нейросетями</a:t>
            </a:r>
            <a:r>
              <a:rPr lang="ru-RU" sz="2000" dirty="0" smtClean="0"/>
              <a:t>, применением ИТ в дополнительном образовании детей, использованию цифровых технологий при изучении различных дисциплин СПО и ВО. </a:t>
            </a:r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1756" y="1986081"/>
            <a:ext cx="116561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секции </a:t>
            </a:r>
            <a:r>
              <a:rPr lang="ru-RU" sz="2000" b="1" dirty="0" smtClean="0"/>
              <a:t>«Проблемы прикладной информатики»</a:t>
            </a:r>
            <a:r>
              <a:rPr lang="ru-RU" sz="2000" dirty="0" smtClean="0"/>
              <a:t> можно отметить практическую направленность представленных в студенческих докладах исследований, связанных преимущественно с различными аспектами разработки различных сайтов, web-сервисов и web-приложений. Большинство выступающих представляли результаты исследований и разработок по тематике своих выпускных квалификационных работ, продемонстрировав высокую степень их готовности. Все доклады сопровождались презентациями и демонстрацией программных решений.</a:t>
            </a:r>
          </a:p>
          <a:p>
            <a:endParaRPr lang="ru-RU" sz="2000" b="1" dirty="0" smtClean="0"/>
          </a:p>
          <a:p>
            <a:r>
              <a:rPr lang="ru-RU" sz="2000" dirty="0" smtClean="0"/>
              <a:t>В секции </a:t>
            </a:r>
            <a:r>
              <a:rPr lang="ru-RU" sz="2000" b="1" dirty="0" smtClean="0"/>
              <a:t>«Современные информационные технологии» </a:t>
            </a:r>
            <a:r>
              <a:rPr lang="ru-RU" sz="2000" dirty="0" smtClean="0"/>
              <a:t>следует отметить разнообразный характер и практическую направленность представленных в студенческих докладах исследований, связанных с проблемами разработки мобильных приложений, анализом больших данных, тематикой искусственного интеллекта и аддитивных технологий, 3d визуализации, разработкой информационных систем, проблемами вычислительной математики. В ходе дискуссии докладчикам было задано много вопросов, при ответе на них обучающиеся продемонстрировали свою эрудированность, интерес и вовлеченность в тематику исследований.</a:t>
            </a:r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s://foto.tgpi.ru/news/2023/04_14/06/i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36" y="1874366"/>
            <a:ext cx="2535810" cy="3381080"/>
          </a:xfrm>
          <a:prstGeom prst="rect">
            <a:avLst/>
          </a:prstGeom>
          <a:noFill/>
        </p:spPr>
      </p:pic>
      <p:pic>
        <p:nvPicPr>
          <p:cNvPr id="40974" name="Picture 14" descr="https://foto.tgpi.ru/news/2023/04_14/06/i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6619" y="3223222"/>
            <a:ext cx="2589983" cy="3453311"/>
          </a:xfrm>
          <a:prstGeom prst="rect">
            <a:avLst/>
          </a:prstGeom>
          <a:noFill/>
        </p:spPr>
      </p:pic>
      <p:pic>
        <p:nvPicPr>
          <p:cNvPr id="9" name="Picture 2" descr="logo2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292" y="134224"/>
            <a:ext cx="1306387" cy="1306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58227" y="1"/>
            <a:ext cx="10496350" cy="2281186"/>
          </a:xfrm>
          <a:effectLst/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a:t>
            </a:r>
          </a:p>
        </p:txBody>
      </p:sp>
      <p:pic>
        <p:nvPicPr>
          <p:cNvPr id="40962" name="Picture 2" descr="https://foto.tgpi.ru/news/2023/04_14/06/i01.jpg"/>
          <p:cNvPicPr>
            <a:picLocks noChangeAspect="1" noChangeArrowheads="1"/>
          </p:cNvPicPr>
          <p:nvPr/>
        </p:nvPicPr>
        <p:blipFill>
          <a:blip r:embed="rId5" cstate="print"/>
          <a:srcRect l="12618" r="22722"/>
          <a:stretch>
            <a:fillRect/>
          </a:stretch>
        </p:blipFill>
        <p:spPr bwMode="auto">
          <a:xfrm>
            <a:off x="2161824" y="3280527"/>
            <a:ext cx="2579858" cy="3431358"/>
          </a:xfrm>
          <a:prstGeom prst="rect">
            <a:avLst/>
          </a:prstGeom>
          <a:noFill/>
        </p:spPr>
      </p:pic>
      <p:pic>
        <p:nvPicPr>
          <p:cNvPr id="40966" name="Picture 6" descr="https://foto.tgpi.ru/news/2023/04_14/06/i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85325" y="1649690"/>
            <a:ext cx="2379090" cy="3172120"/>
          </a:xfrm>
          <a:prstGeom prst="rect">
            <a:avLst/>
          </a:prstGeom>
          <a:noFill/>
        </p:spPr>
      </p:pic>
      <p:pic>
        <p:nvPicPr>
          <p:cNvPr id="40968" name="Picture 8" descr="https://foto.tgpi.ru/news/2023/04_14/06/i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9151" y="3214499"/>
            <a:ext cx="2603597" cy="3471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2972</TotalTime>
  <Words>2349</Words>
  <Application>Microsoft Office PowerPoint</Application>
  <PresentationFormat>Произвольный</PresentationFormat>
  <Paragraphs>179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ОТЧЕТ О РАБОТЕ научно-образовательной лаборатории цифровой трансформации образования и прикладной информатики</vt:lpstr>
      <vt:lpstr>ПЛАН РАБОТЫ лаборатории на период сентябрь 2022 г. – июнь 2023 г.</vt:lpstr>
      <vt:lpstr>ПЛАН РАБОТЫ лаборатории на период сентябрь 2022 г. – июнь 2023 г.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Руководство НИРС по кафедре информатики, подготовка и участие студентов-докладчиков в городских, региональных, всероссийских, международных семинарах, конференциях</vt:lpstr>
      <vt:lpstr>Организация и сопровождение практики обучающихся</vt:lpstr>
      <vt:lpstr>Оказание методической помощи сотрудникам Таганрогского института имени А.П. Чехова, представителям образовательных организаций г. Таганрога и Ростовской области в сфере применения информационных технологий в образовании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Методическая подготовка студентов к участию в конкурсах</vt:lpstr>
      <vt:lpstr>Подготовка и рецензирование научных работ обучающихся для публикации в изданиях разного уровня</vt:lpstr>
      <vt:lpstr>Подготовка и рецензирование научных работ обучающихся для публикации в изданиях разного уровня</vt:lpstr>
      <vt:lpstr> Разработка образовательной программы  «Подготовка к ОГЭ по информатике».  Проведение пробного тестирования по информатике</vt:lpstr>
      <vt:lpstr> Разработка образовательной программы  «Подготовка к ОГЭ по информатике».  Проведение пробного тестирования по информатике</vt:lpstr>
      <vt:lpstr>Разработка и реализация программы занятий с обучающимися 5-6 классов «Основы программирования Scratch»</vt:lpstr>
      <vt:lpstr>Разработка и реализация ОБРАЗОВАТЕЛЬНых МЕРОПРИЯТИй</vt:lpstr>
      <vt:lpstr>Разработка и реализация ОБРАЗОВАТЕЛЬНых МЕРОПРИЯТИй</vt:lpstr>
      <vt:lpstr>Разработка и реализация ОБРАЗОВАТЕЛЬНых МЕРОПРИЯТИй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Окказиональное употребление фразеологизмов в рассказах А.П. Чехова</dc:title>
  <dc:creator>Андрей Нарушевич</dc:creator>
  <cp:lastModifiedBy>savchenko</cp:lastModifiedBy>
  <cp:revision>238</cp:revision>
  <dcterms:created xsi:type="dcterms:W3CDTF">2020-05-10T20:12:40Z</dcterms:created>
  <dcterms:modified xsi:type="dcterms:W3CDTF">2023-10-06T07:03:39Z</dcterms:modified>
</cp:coreProperties>
</file>