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68" r:id="rId2"/>
    <p:sldId id="294" r:id="rId3"/>
    <p:sldId id="296" r:id="rId4"/>
    <p:sldId id="298" r:id="rId5"/>
    <p:sldId id="300" r:id="rId6"/>
    <p:sldId id="303" r:id="rId7"/>
    <p:sldId id="275" r:id="rId8"/>
    <p:sldId id="289" r:id="rId9"/>
  </p:sldIdLst>
  <p:sldSz cx="12192000" cy="6858000"/>
  <p:notesSz cx="6858000" cy="9144000"/>
  <p:defaultTextStyle>
    <a:defPPr>
      <a:defRPr lang="zh-CN"/>
    </a:defPPr>
    <a:lvl1pPr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9">
          <p15:clr>
            <a:srgbClr val="A4A3A4"/>
          </p15:clr>
        </p15:guide>
        <p15:guide id="2" pos="37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-108" y="-288"/>
      </p:cViewPr>
      <p:guideLst>
        <p:guide orient="horz" pos="2169"/>
        <p:guide pos="37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F884B-2051-41A7-BFED-B17754EA87A3}" type="datetimeFigureOut">
              <a:rPr lang="ru-RU" smtClean="0"/>
              <a:pPr/>
              <a:t>17.06.2025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80324-F07D-40F4-B9EC-B279B91412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618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880324-F07D-40F4-B9EC-B279B914129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7934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7C2CCD0-40B3-DFDB-9BB0-CB1C004CC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B6BD8-0CEE-4000-A751-A0C60C334034}" type="datetime1">
              <a:rPr lang="en-US" altLang="zh-CN"/>
              <a:pPr>
                <a:defRPr/>
              </a:pPr>
              <a:t>6/17/2025</a:t>
            </a:fld>
            <a:endParaRPr lang="ru-RU" altLang="zh-CN" sz="1800">
              <a:solidFill>
                <a:schemeClr val="tx1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BB6AAAE-67D8-E4A4-7307-1F1C4DCB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F00CDEF-4E25-5807-A8EC-C66306136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7F098-C69A-4585-87EE-89580DDCAF5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009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2C3C3AA-8D1A-44E2-B4F4-59CAAEF2F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09464-FE20-454D-8852-107A3C442605}" type="datetime1">
              <a:rPr lang="en-US" altLang="zh-CN"/>
              <a:pPr>
                <a:defRPr/>
              </a:pPr>
              <a:t>6/17/2025</a:t>
            </a:fld>
            <a:endParaRPr lang="ru-RU" altLang="zh-CN" sz="1800">
              <a:solidFill>
                <a:schemeClr val="tx1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B02E85F-DAAC-B015-62DA-D1F01A6E0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8D68535-E160-EA23-F6B2-853DAEFE1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AA8C2-278B-4DE4-B0E6-8F3CD1227A6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528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40763" y="285750"/>
            <a:ext cx="2514600" cy="55832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96963" y="285750"/>
            <a:ext cx="7391400" cy="55832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CFCA517-5369-274A-2991-5060B2D6E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06118-E26C-43AC-BEE2-FA3D5A791D08}" type="datetime1">
              <a:rPr lang="en-US" altLang="zh-CN"/>
              <a:pPr>
                <a:defRPr/>
              </a:pPr>
              <a:t>6/17/2025</a:t>
            </a:fld>
            <a:endParaRPr lang="ru-RU" altLang="zh-CN" sz="1800">
              <a:solidFill>
                <a:schemeClr val="tx1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B20BACD-E693-4028-8EEB-AB60E592D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CDC42DC-D8AD-A56A-AC83-7523923AB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2EF3B-AC3F-40B3-ACA4-640875DBD18F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7604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5750"/>
            <a:ext cx="10058400" cy="14509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96963" y="1846263"/>
            <a:ext cx="10058400" cy="4022725"/>
          </a:xfrm>
        </p:spPr>
        <p:txBody>
          <a:bodyPr/>
          <a:lstStyle/>
          <a:p>
            <a:pPr lvl="0"/>
            <a:endParaRPr lang="ru-RU" noProof="0">
              <a:sym typeface="Calibri" pitchFamily="34" charset="0"/>
            </a:endParaRP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1EC3A4B-B24F-42FE-747A-FBF12F4E7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2E0DB-8B9E-4870-BA07-96EECBB7A2C4}" type="datetime1">
              <a:rPr lang="en-US" altLang="zh-CN"/>
              <a:pPr>
                <a:defRPr/>
              </a:pPr>
              <a:t>6/17/2025</a:t>
            </a:fld>
            <a:endParaRPr lang="ru-RU" altLang="zh-CN" sz="1800">
              <a:solidFill>
                <a:schemeClr val="tx1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2FB292F-8D61-FD2F-4AA7-14C742FF4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DEE84B7-8D92-496D-404C-A14DE8798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D0FF8-4120-4ADF-8718-3DA4329E725F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598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CA7BA36-68F1-A87B-200D-27CCFC4DE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B2D79-5B81-4F30-86DA-7B6AA3F55FB8}" type="datetime1">
              <a:rPr lang="en-US" altLang="zh-CN"/>
              <a:pPr>
                <a:defRPr/>
              </a:pPr>
              <a:t>6/17/2025</a:t>
            </a:fld>
            <a:endParaRPr lang="ru-RU" altLang="zh-CN" sz="1800">
              <a:solidFill>
                <a:schemeClr val="tx1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D7F5F9B-293C-7EAA-EA8D-723EB2DF1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76B15F5-6E7A-2C07-732B-395036571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E8811-8C4C-4C1F-A806-8AA37CB6FC7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647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8597C03-108C-ABFB-A0D6-38BBDEEA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78904-7891-4732-B7A9-B0645829D5D7}" type="datetime1">
              <a:rPr lang="en-US" altLang="zh-CN"/>
              <a:pPr>
                <a:defRPr/>
              </a:pPr>
              <a:t>6/17/2025</a:t>
            </a:fld>
            <a:endParaRPr lang="ru-RU" altLang="zh-CN" sz="1800">
              <a:solidFill>
                <a:schemeClr val="tx1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7498D89-1B0B-0150-7D5C-7529B8BDA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FEA90B6-7D9A-E343-F8B1-9E4AFB42A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91756-A97B-4D7E-A6C3-2C6DE54BC2E7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166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96963" y="1846263"/>
            <a:ext cx="4953000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202363" y="1846263"/>
            <a:ext cx="4953000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47A97BC-341E-6741-2455-C64E53959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DBE91-3590-427A-AA68-B01ECDA047A0}" type="datetime1">
              <a:rPr lang="en-US" altLang="zh-CN"/>
              <a:pPr>
                <a:defRPr/>
              </a:pPr>
              <a:t>6/17/2025</a:t>
            </a:fld>
            <a:endParaRPr lang="ru-RU" altLang="zh-CN" sz="1800">
              <a:solidFill>
                <a:schemeClr val="tx1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E1F305A-AADD-1993-6B7E-CDBEE2736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52A3659-DB4B-7FA6-E5B0-0EF4D000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9AB17-C3C2-440A-AE9D-9982D51009E5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139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7963F12-5CFD-67D6-ED90-9C3673337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BD3B-540E-4329-A570-B51CFC38CCD9}" type="datetime1">
              <a:rPr lang="en-US" altLang="zh-CN"/>
              <a:pPr>
                <a:defRPr/>
              </a:pPr>
              <a:t>6/17/2025</a:t>
            </a:fld>
            <a:endParaRPr lang="ru-RU" altLang="zh-CN" sz="1800">
              <a:solidFill>
                <a:schemeClr val="tx1"/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618C7DF-E2A0-939F-792D-7DADC5FD2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845C7E4-275B-46E1-1D23-C97C8CC5C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A5159-BC2C-4041-95FB-E99C0A0872C3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37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7E14B33-201F-D361-E013-9FF807181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9921E-09B5-4154-99DD-84C01AD98777}" type="datetime1">
              <a:rPr lang="en-US" altLang="zh-CN"/>
              <a:pPr>
                <a:defRPr/>
              </a:pPr>
              <a:t>6/17/2025</a:t>
            </a:fld>
            <a:endParaRPr lang="ru-RU" altLang="zh-CN" sz="1800">
              <a:solidFill>
                <a:schemeClr val="tx1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2F4835F-D989-66E1-6E87-F76584AFA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7E0A00A-21EA-DD12-973F-CA66DDB10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A7264-9E2E-4B69-8993-677776F8C80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89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CA95977-FCC8-043B-BC24-7D80D303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1BC71-D544-49BD-90E7-EBC0E9A07483}" type="datetime1">
              <a:rPr lang="en-US" altLang="zh-CN"/>
              <a:pPr>
                <a:defRPr/>
              </a:pPr>
              <a:t>6/17/2025</a:t>
            </a:fld>
            <a:endParaRPr lang="ru-RU" altLang="zh-CN" sz="1800">
              <a:solidFill>
                <a:schemeClr val="tx1"/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D592974-A0FD-E628-61C6-95AEEED23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1A5043C-78C2-9A06-8206-4A0917E0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E74FC-7D18-4B88-AD35-BF98C7D6DA65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213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59AF104-3A52-C9CF-7D5D-86492B46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2DF07-7BD4-46A6-88D8-F9B1C1C64C20}" type="datetime1">
              <a:rPr lang="en-US" altLang="zh-CN"/>
              <a:pPr>
                <a:defRPr/>
              </a:pPr>
              <a:t>6/17/2025</a:t>
            </a:fld>
            <a:endParaRPr lang="ru-RU" altLang="zh-CN" sz="1800">
              <a:solidFill>
                <a:schemeClr val="tx1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2B83FE6-C583-3697-8B5F-9B221DFFC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B4B55DC-3DEA-A0C2-C3AF-D19A39A6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A7839-7A7A-4A8E-B966-2183B3233EE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875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>
              <a:sym typeface="Calibri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0F1E588-FF87-E418-8C6B-37AAEC43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4EB04-492D-408E-8421-079007566AFA}" type="datetime1">
              <a:rPr lang="en-US" altLang="zh-CN"/>
              <a:pPr>
                <a:defRPr/>
              </a:pPr>
              <a:t>6/17/2025</a:t>
            </a:fld>
            <a:endParaRPr lang="ru-RU" altLang="zh-CN" sz="1800">
              <a:solidFill>
                <a:schemeClr val="tx1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462187E-457A-6D25-D57F-41F3B3C48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5EA77B7-7389-F4F6-6B3D-479CF21B1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56ED-5195-436E-A238-FE9735FCAF93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599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>
            <a:extLst>
              <a:ext uri="{FF2B5EF4-FFF2-40B4-BE49-F238E27FC236}">
                <a16:creationId xmlns:a16="http://schemas.microsoft.com/office/drawing/2014/main" xmlns="" id="{9D8D19F0-933B-C33B-B28B-07A996B12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8">
            <a:extLst>
              <a:ext uri="{FF2B5EF4-FFF2-40B4-BE49-F238E27FC236}">
                <a16:creationId xmlns:a16="http://schemas.microsoft.com/office/drawing/2014/main" xmlns="" id="{3D9CC3B6-580B-0A49-608E-0808E27D5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xmlns="" id="{F7AB14DC-4A18-7BE7-DD7E-38E1359D2BF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096963" y="285750"/>
            <a:ext cx="10058400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libri Light" panose="020F0302020204030204" pitchFamily="34" charset="0"/>
              </a:rPr>
              <a:t>Образец заголовка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xmlns="" id="{8180ABCA-ABE7-9424-0153-08812838A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libri" panose="020F0502020204030204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libri" panose="020F0502020204030204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libri" panose="020F0502020204030204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libri" panose="020F0502020204030204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libri" panose="020F0502020204030204" pitchFamily="34" charset="0"/>
              </a:rPr>
              <a:t>Пятый уровень</a:t>
            </a:r>
          </a:p>
        </p:txBody>
      </p:sp>
      <p:sp>
        <p:nvSpPr>
          <p:cNvPr id="1030" name="Date Placeholder 3">
            <a:extLst>
              <a:ext uri="{FF2B5EF4-FFF2-40B4-BE49-F238E27FC236}">
                <a16:creationId xmlns:a16="http://schemas.microsoft.com/office/drawing/2014/main" xmlns="" id="{A223225C-5FFD-F61F-E664-C1DA561A566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96963" y="6459538"/>
            <a:ext cx="24717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9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6F7D4DA-5CB6-4A8C-B1F0-385D4F00F342}" type="datetime1">
              <a:rPr lang="en-US" altLang="zh-CN"/>
              <a:pPr>
                <a:defRPr/>
              </a:pPr>
              <a:t>6/17/2025</a:t>
            </a:fld>
            <a:endParaRPr lang="ru-RU" altLang="zh-CN"/>
          </a:p>
        </p:txBody>
      </p:sp>
      <p:sp>
        <p:nvSpPr>
          <p:cNvPr id="1031" name="Footer Placeholder 4">
            <a:extLst>
              <a:ext uri="{FF2B5EF4-FFF2-40B4-BE49-F238E27FC236}">
                <a16:creationId xmlns:a16="http://schemas.microsoft.com/office/drawing/2014/main" xmlns="" id="{FCB2BC03-400C-C6E5-B4F0-D80CDBF7E6A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6175" y="6459538"/>
            <a:ext cx="48228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buFont typeface="Arial" pitchFamily="34" charset="0"/>
              <a:buNone/>
              <a:defRPr sz="9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2" name="Slide Number Placeholder 5">
            <a:extLst>
              <a:ext uri="{FF2B5EF4-FFF2-40B4-BE49-F238E27FC236}">
                <a16:creationId xmlns:a16="http://schemas.microsoft.com/office/drawing/2014/main" xmlns="" id="{0FF02D04-63EE-0680-F7C5-5BF4F6C07E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899650" y="6459538"/>
            <a:ext cx="13128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fld id="{1BD73DDE-17C1-41D9-834C-2EF4C4958C97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3" name="Straight Connector 9">
            <a:extLst>
              <a:ext uri="{FF2B5EF4-FFF2-40B4-BE49-F238E27FC236}">
                <a16:creationId xmlns:a16="http://schemas.microsoft.com/office/drawing/2014/main" xmlns="" id="{F9B1C9C7-349F-16F6-2A64-124C6CFFD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3800" y="1738313"/>
            <a:ext cx="9966325" cy="0"/>
          </a:xfrm>
          <a:prstGeom prst="line">
            <a:avLst/>
          </a:prstGeom>
          <a:noFill/>
          <a:ln w="6350" cap="flat" cmpd="sng">
            <a:solidFill>
              <a:srgbClr val="7F7F7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</p:sldLayoutIdLst>
  <p:hf sldNum="0" hdr="0" ftr="0"/>
  <p:txStyles>
    <p:titleStyle>
      <a:lvl1pPr marL="914400" indent="-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3F3F3F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3F3F3F"/>
          </a:solidFill>
          <a:latin typeface="Calibri Light" pitchFamily="34" charset="0"/>
          <a:ea typeface="SimSun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3F3F3F"/>
          </a:solidFill>
          <a:latin typeface="Calibri Light" pitchFamily="34" charset="0"/>
          <a:ea typeface="SimSun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3F3F3F"/>
          </a:solidFill>
          <a:latin typeface="Calibri Light" pitchFamily="34" charset="0"/>
          <a:ea typeface="SimSun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3F3F3F"/>
          </a:solidFill>
          <a:latin typeface="Calibri Light" pitchFamily="34" charset="0"/>
          <a:ea typeface="SimSun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3F3F3F"/>
          </a:solidFill>
          <a:latin typeface="Calibri Light" pitchFamily="34" charset="0"/>
          <a:ea typeface="SimSun" pitchFamily="2" charset="-122"/>
          <a:sym typeface="Calibri Light" pitchFamily="34" charset="0"/>
        </a:defRPr>
      </a:lvl6pPr>
      <a:lvl7pPr marL="1828800" indent="-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3F3F3F"/>
          </a:solidFill>
          <a:latin typeface="Calibri Light" pitchFamily="34" charset="0"/>
          <a:ea typeface="SimSun" pitchFamily="2" charset="-122"/>
          <a:sym typeface="Calibri Light" pitchFamily="34" charset="0"/>
        </a:defRPr>
      </a:lvl7pPr>
      <a:lvl8pPr marL="2286000" indent="-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3F3F3F"/>
          </a:solidFill>
          <a:latin typeface="Calibri Light" pitchFamily="34" charset="0"/>
          <a:ea typeface="SimSun" pitchFamily="2" charset="-122"/>
          <a:sym typeface="Calibri Light" pitchFamily="34" charset="0"/>
        </a:defRPr>
      </a:lvl8pPr>
      <a:lvl9pPr marL="2743200" indent="-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3F3F3F"/>
          </a:solidFill>
          <a:latin typeface="Calibri Light" pitchFamily="34" charset="0"/>
          <a:ea typeface="SimSun" pitchFamily="2" charset="-122"/>
          <a:sym typeface="Calibri Light" pitchFamily="34" charset="0"/>
        </a:defRPr>
      </a:lvl9pPr>
    </p:titleStyle>
    <p:bodyStyle>
      <a:lvl1pPr marL="92075" indent="-92075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>
          <a:solidFill>
            <a:srgbClr val="3F3F3F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384175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>
          <a:solidFill>
            <a:srgbClr val="3F3F3F"/>
          </a:solidFill>
          <a:latin typeface="+mn-lt"/>
          <a:ea typeface="+mn-ea"/>
          <a:sym typeface="Calibri" panose="020F0502020204030204" pitchFamily="34" charset="0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sz="1400">
          <a:solidFill>
            <a:srgbClr val="3F3F3F"/>
          </a:solidFill>
          <a:latin typeface="+mn-lt"/>
          <a:ea typeface="+mn-ea"/>
          <a:sym typeface="Calibri" panose="020F0502020204030204" pitchFamily="34" charset="0"/>
        </a:defRPr>
      </a:lvl3pPr>
      <a:lvl4pPr marL="749300" indent="-180975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sz="1400">
          <a:solidFill>
            <a:srgbClr val="3F3F3F"/>
          </a:solidFill>
          <a:latin typeface="+mn-lt"/>
          <a:ea typeface="+mn-ea"/>
          <a:sym typeface="Calibri" panose="020F0502020204030204" pitchFamily="34" charset="0"/>
        </a:defRPr>
      </a:lvl4pPr>
      <a:lvl5pPr marL="93345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sz="1400">
          <a:solidFill>
            <a:srgbClr val="3F3F3F"/>
          </a:solidFill>
          <a:latin typeface="+mn-lt"/>
          <a:ea typeface="+mn-ea"/>
          <a:sym typeface="Calibri" panose="020F0502020204030204" pitchFamily="34" charset="0"/>
        </a:defRPr>
      </a:lvl5pPr>
      <a:lvl6pPr marL="139065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itchFamily="34" charset="0"/>
        <a:buChar char="◦"/>
        <a:defRPr sz="1400">
          <a:solidFill>
            <a:srgbClr val="3F3F3F"/>
          </a:solidFill>
          <a:latin typeface="+mn-lt"/>
          <a:ea typeface="+mn-ea"/>
          <a:sym typeface="Calibri" pitchFamily="34" charset="0"/>
        </a:defRPr>
      </a:lvl6pPr>
      <a:lvl7pPr marL="184785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itchFamily="34" charset="0"/>
        <a:buChar char="◦"/>
        <a:defRPr sz="1400">
          <a:solidFill>
            <a:srgbClr val="3F3F3F"/>
          </a:solidFill>
          <a:latin typeface="+mn-lt"/>
          <a:ea typeface="+mn-ea"/>
          <a:sym typeface="Calibri" pitchFamily="34" charset="0"/>
        </a:defRPr>
      </a:lvl7pPr>
      <a:lvl8pPr marL="230505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itchFamily="34" charset="0"/>
        <a:buChar char="◦"/>
        <a:defRPr sz="1400">
          <a:solidFill>
            <a:srgbClr val="3F3F3F"/>
          </a:solidFill>
          <a:latin typeface="+mn-lt"/>
          <a:ea typeface="+mn-ea"/>
          <a:sym typeface="Calibri" pitchFamily="34" charset="0"/>
        </a:defRPr>
      </a:lvl8pPr>
      <a:lvl9pPr marL="276225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itchFamily="34" charset="0"/>
        <a:buChar char="◦"/>
        <a:defRPr sz="1400">
          <a:solidFill>
            <a:srgbClr val="3F3F3F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gpi.ru/news/26-09-2024/5" TargetMode="External"/><Relationship Id="rId2" Type="http://schemas.openxmlformats.org/officeDocument/2006/relationships/hyperlink" Target="https://www.tgpi.ru/news/17-09-2024/7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gpi.ru/news/11-10-2024/5" TargetMode="External"/><Relationship Id="rId2" Type="http://schemas.openxmlformats.org/officeDocument/2006/relationships/hyperlink" Target="https://www.tgpi.ru/news/01-10-2024/5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gpi.ru/news/19-11-2024/6" TargetMode="External"/><Relationship Id="rId2" Type="http://schemas.openxmlformats.org/officeDocument/2006/relationships/hyperlink" Target="https://www.tgpi.ru/news/08-11-2024/7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gpi.ru/news/12-12-2024/11" TargetMode="External"/><Relationship Id="rId2" Type="http://schemas.openxmlformats.org/officeDocument/2006/relationships/hyperlink" Target="https://www.tgpi.ru/news/12-12-2024/12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gpi.ru/news/04-02-2025/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tgpi.ru/news/04-04-2025/8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gpi.ru/news/06-05-2025/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xmlns="" id="{57A7ACB1-EA1C-C0A2-6AA6-8EC51FB7A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endParaRPr lang="ru-RU" altLang="en-US"/>
          </a:p>
        </p:txBody>
      </p:sp>
      <p:sp>
        <p:nvSpPr>
          <p:cNvPr id="14339" name="Rectangle 7">
            <a:extLst>
              <a:ext uri="{FF2B5EF4-FFF2-40B4-BE49-F238E27FC236}">
                <a16:creationId xmlns:a16="http://schemas.microsoft.com/office/drawing/2014/main" xmlns="" id="{B7C6A35A-EE6C-1790-F12D-6281F4990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endParaRPr lang="ru-RU" altLang="en-US"/>
          </a:p>
        </p:txBody>
      </p:sp>
      <p:sp>
        <p:nvSpPr>
          <p:cNvPr id="14340" name="Straight Connector 8">
            <a:extLst>
              <a:ext uri="{FF2B5EF4-FFF2-40B4-BE49-F238E27FC236}">
                <a16:creationId xmlns:a16="http://schemas.microsoft.com/office/drawing/2014/main" xmlns="" id="{A24BC742-FA94-2A61-4537-05ADE22D39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8088" y="4343400"/>
            <a:ext cx="9875837" cy="0"/>
          </a:xfrm>
          <a:prstGeom prst="line">
            <a:avLst/>
          </a:prstGeom>
          <a:noFill/>
          <a:ln w="6350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Заголовок 1">
            <a:extLst>
              <a:ext uri="{FF2B5EF4-FFF2-40B4-BE49-F238E27FC236}">
                <a16:creationId xmlns:a16="http://schemas.microsoft.com/office/drawing/2014/main" xmlns="" id="{4D4D1138-76BB-F516-F557-C0070FAEBEC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76275" y="2405063"/>
            <a:ext cx="10479088" cy="1919287"/>
          </a:xfrm>
        </p:spPr>
        <p:txBody>
          <a:bodyPr/>
          <a:lstStyle/>
          <a:p>
            <a:pPr marL="0" indent="0" algn="ctr" eaLnBrk="1" hangingPunct="1"/>
            <a:r>
              <a:rPr lang="ru-RU" altLang="zh-CN" sz="2000" b="1" dirty="0">
                <a:solidFill>
                  <a:srgbClr val="262626"/>
                </a:solidFill>
              </a:rPr>
              <a:t>Министерство науки и высшего образования Российской Федерации</a:t>
            </a:r>
            <a:br>
              <a:rPr lang="ru-RU" altLang="zh-CN" sz="2000" b="1" dirty="0">
                <a:solidFill>
                  <a:srgbClr val="262626"/>
                </a:solidFill>
              </a:rPr>
            </a:br>
            <a:r>
              <a:rPr lang="ru-RU" altLang="zh-CN" sz="2000" b="1" dirty="0">
                <a:solidFill>
                  <a:srgbClr val="262626"/>
                </a:solidFill>
              </a:rPr>
              <a:t>Таганрогский институт имени А. П. Чехова (филиал)  </a:t>
            </a:r>
            <a:br>
              <a:rPr lang="ru-RU" altLang="zh-CN" sz="2000" b="1" dirty="0">
                <a:solidFill>
                  <a:srgbClr val="262626"/>
                </a:solidFill>
              </a:rPr>
            </a:br>
            <a:r>
              <a:rPr lang="ru-RU" altLang="zh-CN" sz="2000" b="1" dirty="0">
                <a:solidFill>
                  <a:srgbClr val="262626"/>
                </a:solidFill>
              </a:rPr>
              <a:t>ФГБОУ ВО «Ростовский государственный экономический  университет (РИНХ)»</a:t>
            </a:r>
            <a:br>
              <a:rPr lang="ru-RU" altLang="zh-CN" sz="2000" b="1" dirty="0">
                <a:solidFill>
                  <a:srgbClr val="262626"/>
                </a:solidFill>
              </a:rPr>
            </a:br>
            <a:r>
              <a:rPr lang="ru-RU" altLang="zh-CN" sz="2000" b="1" dirty="0">
                <a:solidFill>
                  <a:srgbClr val="262626"/>
                </a:solidFill>
              </a:rPr>
              <a:t>   </a:t>
            </a:r>
            <a:r>
              <a:rPr lang="ru-RU" altLang="zh-CN" sz="2000" dirty="0">
                <a:solidFill>
                  <a:srgbClr val="262626"/>
                </a:solidFill>
              </a:rPr>
              <a:t/>
            </a:r>
            <a:br>
              <a:rPr lang="ru-RU" altLang="zh-CN" sz="2000" dirty="0">
                <a:solidFill>
                  <a:srgbClr val="262626"/>
                </a:solidFill>
              </a:rPr>
            </a:br>
            <a:r>
              <a:rPr lang="ru-RU" altLang="zh-CN" sz="2000" dirty="0">
                <a:solidFill>
                  <a:srgbClr val="262626"/>
                </a:solidFill>
              </a:rPr>
              <a:t/>
            </a:r>
            <a:br>
              <a:rPr lang="ru-RU" altLang="zh-CN" sz="2000" dirty="0">
                <a:solidFill>
                  <a:srgbClr val="262626"/>
                </a:solidFill>
              </a:rPr>
            </a:br>
            <a:r>
              <a:rPr lang="ru-RU" altLang="zh-CN" sz="2000" dirty="0">
                <a:solidFill>
                  <a:srgbClr val="262626"/>
                </a:solidFill>
              </a:rPr>
              <a:t/>
            </a:r>
            <a:br>
              <a:rPr lang="ru-RU" altLang="zh-CN" sz="2000" dirty="0">
                <a:solidFill>
                  <a:srgbClr val="262626"/>
                </a:solidFill>
              </a:rPr>
            </a:br>
            <a:r>
              <a:rPr lang="ru-RU" altLang="zh-CN" sz="2000" dirty="0">
                <a:solidFill>
                  <a:srgbClr val="262626"/>
                </a:solidFill>
              </a:rPr>
              <a:t> </a:t>
            </a:r>
            <a:r>
              <a:rPr lang="ru-RU" altLang="zh-CN" sz="2000" b="1" dirty="0">
                <a:solidFill>
                  <a:srgbClr val="262626"/>
                </a:solidFill>
              </a:rPr>
              <a:t>ОТЧЕТ О РАБОТЕ </a:t>
            </a:r>
            <a:r>
              <a:rPr lang="ru-RU" altLang="zh-CN" sz="2000" b="1" dirty="0" smtClean="0">
                <a:solidFill>
                  <a:srgbClr val="262626"/>
                </a:solidFill>
              </a:rPr>
              <a:t>Центра геоэкологического проектирования</a:t>
            </a:r>
            <a:r>
              <a:rPr lang="ru-RU" altLang="zh-CN" sz="2000" b="1" dirty="0">
                <a:solidFill>
                  <a:srgbClr val="262626"/>
                </a:solidFill>
              </a:rPr>
              <a:t/>
            </a:r>
            <a:br>
              <a:rPr lang="ru-RU" altLang="zh-CN" sz="2000" b="1" dirty="0">
                <a:solidFill>
                  <a:srgbClr val="262626"/>
                </a:solidFill>
              </a:rPr>
            </a:br>
            <a:r>
              <a:rPr lang="ru-RU" altLang="zh-CN" sz="2000" dirty="0" smtClean="0">
                <a:solidFill>
                  <a:srgbClr val="262626"/>
                </a:solidFill>
              </a:rPr>
              <a:t>2024-2025 учебный год</a:t>
            </a:r>
            <a:endParaRPr lang="ru-RU" altLang="zh-CN" sz="2000" b="1" dirty="0">
              <a:solidFill>
                <a:srgbClr val="262626"/>
              </a:solidFill>
            </a:endParaRPr>
          </a:p>
        </p:txBody>
      </p:sp>
      <p:sp>
        <p:nvSpPr>
          <p:cNvPr id="14342" name="Прямоугольник 13">
            <a:extLst>
              <a:ext uri="{FF2B5EF4-FFF2-40B4-BE49-F238E27FC236}">
                <a16:creationId xmlns:a16="http://schemas.microsoft.com/office/drawing/2014/main" xmlns="" id="{FA69A976-10DD-47AC-6BBD-941614F48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0" y="2628900"/>
            <a:ext cx="9070975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07000"/>
              </a:lnSpc>
            </a:pPr>
            <a:endParaRPr lang="ru-RU" altLang="zh-CN" sz="3200">
              <a:solidFill>
                <a:srgbClr val="000000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  <a:p>
            <a:pPr algn="ctr" eaLnBrk="1" hangingPunct="1">
              <a:lnSpc>
                <a:spcPct val="107000"/>
              </a:lnSpc>
            </a:pPr>
            <a:r>
              <a:rPr lang="ru-RU" altLang="zh-CN" sz="2800">
                <a:solidFill>
                  <a:srgbClr val="0000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ru-RU" altLang="zh-CN" sz="2800">
              <a:solidFill>
                <a:srgbClr val="000000"/>
              </a:solidFill>
              <a:latin typeface="Calibri" panose="020F0502020204030204" pitchFamily="34" charset="0"/>
              <a:sym typeface="Times New Roman" panose="02020603050405020304" pitchFamily="18" charset="0"/>
            </a:endParaRPr>
          </a:p>
          <a:p>
            <a:pPr algn="ctr" eaLnBrk="1" hangingPunct="1">
              <a:lnSpc>
                <a:spcPct val="107000"/>
              </a:lnSpc>
            </a:pPr>
            <a:r>
              <a:rPr lang="ru-RU" altLang="zh-CN" sz="3200" b="1">
                <a:solidFill>
                  <a:srgbClr val="0000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 </a:t>
            </a:r>
            <a:endParaRPr lang="ru-RU" altLang="zh-CN" sz="3200">
              <a:solidFill>
                <a:srgbClr val="000000"/>
              </a:solidFill>
              <a:latin typeface="Calibri" panose="020F0502020204030204" pitchFamily="34" charset="0"/>
              <a:sym typeface="Times New Roman" panose="02020603050405020304" pitchFamily="18" charset="0"/>
            </a:endParaRPr>
          </a:p>
          <a:p>
            <a:pPr algn="ctr" eaLnBrk="1" hangingPunct="1">
              <a:lnSpc>
                <a:spcPct val="107000"/>
              </a:lnSpc>
            </a:pPr>
            <a:r>
              <a:rPr lang="ru-RU" altLang="zh-CN" sz="2800" b="1">
                <a:solidFill>
                  <a:srgbClr val="00000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endParaRPr lang="ru-RU" altLang="zh-CN" sz="2800">
              <a:solidFill>
                <a:srgbClr val="000000"/>
              </a:solidFill>
              <a:latin typeface="Calibri" panose="020F0502020204030204" pitchFamily="34" charset="0"/>
              <a:sym typeface="Times New Roman" panose="02020603050405020304" pitchFamily="18" charset="0"/>
            </a:endParaRPr>
          </a:p>
        </p:txBody>
      </p:sp>
      <p:pic>
        <p:nvPicPr>
          <p:cNvPr id="14343" name="Рисунок 14">
            <a:extLst>
              <a:ext uri="{FF2B5EF4-FFF2-40B4-BE49-F238E27FC236}">
                <a16:creationId xmlns:a16="http://schemas.microsoft.com/office/drawing/2014/main" xmlns="" id="{604DD88A-87DE-0791-FFC1-372F262A3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975" y="168275"/>
            <a:ext cx="144462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Рисунок 6">
            <a:extLst>
              <a:ext uri="{FF2B5EF4-FFF2-40B4-BE49-F238E27FC236}">
                <a16:creationId xmlns:a16="http://schemas.microsoft.com/office/drawing/2014/main" xmlns="" id="{1CF25F3E-058A-5317-5E1D-2111E1813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15550" y="315913"/>
            <a:ext cx="167481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Прямоугольник 5">
            <a:extLst>
              <a:ext uri="{FF2B5EF4-FFF2-40B4-BE49-F238E27FC236}">
                <a16:creationId xmlns:a16="http://schemas.microsoft.com/office/drawing/2014/main" xmlns="" id="{4384429C-7181-CF1D-08F1-FCC59C7D2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9225" y="4530725"/>
            <a:ext cx="916622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ru-RU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MS PGothic" panose="020B0600070205080204" pitchFamily="34" charset="-128"/>
              </a:rPr>
              <a:t>С.М. Гончарова,</a:t>
            </a:r>
            <a:r>
              <a:rPr lang="ru-RU" altLang="zh-CN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MS PGothic" panose="020B0600070205080204" pitchFamily="34" charset="-128"/>
              </a:rPr>
              <a:t/>
            </a:r>
            <a:br>
              <a:rPr lang="ru-RU" altLang="zh-CN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MS PGothic" panose="020B0600070205080204" pitchFamily="34" charset="-128"/>
              </a:rPr>
            </a:br>
            <a:r>
              <a:rPr lang="ru-RU" altLang="zh-CN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MS PGothic" panose="020B0600070205080204" pitchFamily="34" charset="-128"/>
              </a:rPr>
              <a:t>РУКОВОДИТЕЛЬ </a:t>
            </a:r>
            <a:r>
              <a:rPr lang="ru-RU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MS PGothic" panose="020B0600070205080204" pitchFamily="34" charset="-128"/>
              </a:rPr>
              <a:t>Центра геоэкологического проектирования,</a:t>
            </a:r>
            <a:r>
              <a:rPr lang="ru-RU" altLang="zh-CN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MS PGothic" panose="020B0600070205080204" pitchFamily="34" charset="-128"/>
              </a:rPr>
              <a:t/>
            </a:r>
            <a:br>
              <a:rPr lang="ru-RU" altLang="zh-CN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MS PGothic" panose="020B0600070205080204" pitchFamily="34" charset="-128"/>
              </a:rPr>
            </a:br>
            <a:r>
              <a:rPr lang="ru-RU" altLang="zh-CN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MS PGothic" panose="020B0600070205080204" pitchFamily="34" charset="-128"/>
              </a:rPr>
              <a:t>старший преподаватель КАФЕДРЫ </a:t>
            </a:r>
            <a:r>
              <a:rPr lang="ru-RU" dirty="0" smtClean="0"/>
              <a:t>биолого-географического </a:t>
            </a:r>
            <a:r>
              <a:rPr lang="ru-RU" dirty="0"/>
              <a:t>образования и здоровьесберегающих дисциплин.</a:t>
            </a:r>
          </a:p>
          <a:p>
            <a:pPr eaLnBrk="1" hangingPunct="1"/>
            <a:endParaRPr lang="ru-RU" altLang="zh-CN" dirty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sym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5" name="Group 3">
            <a:extLst>
              <a:ext uri="{FF2B5EF4-FFF2-40B4-BE49-F238E27FC236}">
                <a16:creationId xmlns:a16="http://schemas.microsoft.com/office/drawing/2014/main" xmlns="" id="{3EB266EC-B9C0-DC2C-2F1E-E3466E0E2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2251063"/>
              </p:ext>
            </p:extLst>
          </p:nvPr>
        </p:nvGraphicFramePr>
        <p:xfrm>
          <a:off x="0" y="0"/>
          <a:ext cx="12247417" cy="6859963"/>
        </p:xfrm>
        <a:graphic>
          <a:graphicData uri="http://schemas.openxmlformats.org/drawingml/2006/table">
            <a:tbl>
              <a:tblPr/>
              <a:tblGrid>
                <a:gridCol w="71086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387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98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sym typeface="Times New Roman" pitchFamily="18" charset="0"/>
                        </a:rPr>
                        <a:t>Мероприятия</a:t>
                      </a:r>
                      <a:endParaRPr kumimoji="0" lang="ru-RU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sym typeface="Times New Roman" pitchFamily="18" charset="0"/>
                        </a:rPr>
                        <a:t>Ответственные</a:t>
                      </a:r>
                      <a:endParaRPr kumimoji="0" lang="ru-RU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4599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Участие в онлайн-диктанте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«Антарктический диктант», 17 сентября 2024 г.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(в рамках Московской молодёжной антарктической экспедиции). </a:t>
                      </a:r>
                      <a:endParaRPr kumimoji="0" lang="ru-RU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Студенты 5 курса кафедры экономики гуманитарно-правовых дисциплин подготовки «Педагогическое образование» (профили «География» и «Экономика»), студенты 1 - 3 курсов кафедры биолого-географического образования и здоровьесберегающих дисциплин подготовки «Педагогическое образования» (профили «Биология» и «География»)под руководством руководителя Центра геоэкологического проектирования С.М. Гончаровой.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Сертификаты: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1.Багагозян Сейран Луспаронович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Коренякина Валентина Андреевна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Колесникова Анна Алексеевна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Денисова Анна Сергеевна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Федченко Карина Александровна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Голобородько Юрий Андреевич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Атепалихина Марина Алексеевна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 Куликов Артём Николаевич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Кислица Алина Александровна</a:t>
                      </a:r>
                    </a:p>
                    <a:p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 Абдулаева Ульвия Эльнур кызы</a:t>
                      </a:r>
                    </a:p>
                    <a:p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11. Метлец Анастасия Романовна</a:t>
                      </a:r>
                    </a:p>
                    <a:p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 Кудренко Мария Александровна</a:t>
                      </a:r>
                    </a:p>
                    <a:p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13. Дьяченко Кирилл Алексеевич</a:t>
                      </a:r>
                    </a:p>
                    <a:p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https://www.tgpi.ru/news/17-09-2024/7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ru-RU" sz="1200" b="0" i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054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Участие в международной образовательной акции – экологический диктант «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ЭкоТолк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с 11 по 18 сентября 2024 года в онлайн-формате.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Организаторы мероприятия - Ассоциация граждан и организаций по содействию развитию экологического образования и просвещения «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ЭкоТолк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». Научными партнерами выступили Арктический и антарктический научно-исследовательский институт, и Российская академия наук. Партнёры мероприятия - проектный офис развития Арктики и экологическое движение «ДОМ».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Студенты 5 курса кафедры экономики гуманитарно-правовых дисциплин подготовки «Педагогическое образование» (профили «География» и «Экономика»), студенты 1 - 3 курсов кафедры биолого-географического образования и здоровьесберегающих дисциплин подготовки «Педагогическое образования» (профили «Биология» и «География») под руководством руководителя Центра геоэкологического проектирования С.М. Гончаровой.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Calibri" pitchFamily="34" charset="0"/>
                          <a:hlinkClick r:id="rId3"/>
                        </a:rPr>
                        <a:t>https://www.tgpi.ru/news/26-09-2024/5</a:t>
                      </a:r>
                      <a:r>
                        <a:rPr kumimoji="0" lang="ru-RU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Calibri" pitchFamily="34" charset="0"/>
                        </a:rPr>
                        <a:t> </a:t>
                      </a:r>
                      <a:endParaRPr kumimoji="0" lang="ru-RU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F3F3F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3525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5" name="Group 3">
            <a:extLst>
              <a:ext uri="{FF2B5EF4-FFF2-40B4-BE49-F238E27FC236}">
                <a16:creationId xmlns:a16="http://schemas.microsoft.com/office/drawing/2014/main" xmlns="" id="{3EB266EC-B9C0-DC2C-2F1E-E3466E0E2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54971584"/>
              </p:ext>
            </p:extLst>
          </p:nvPr>
        </p:nvGraphicFramePr>
        <p:xfrm>
          <a:off x="-221674" y="-594360"/>
          <a:ext cx="12413673" cy="7635240"/>
        </p:xfrm>
        <a:graphic>
          <a:graphicData uri="http://schemas.openxmlformats.org/drawingml/2006/table">
            <a:tbl>
              <a:tblPr/>
              <a:tblGrid>
                <a:gridCol w="73997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139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98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sym typeface="Times New Roman" pitchFamily="18" charset="0"/>
                        </a:rPr>
                        <a:t>Мероприятия</a:t>
                      </a:r>
                      <a:endParaRPr kumimoji="0" lang="ru-RU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sym typeface="Times New Roman" pitchFamily="18" charset="0"/>
                        </a:rPr>
                        <a:t>Ответственные</a:t>
                      </a:r>
                      <a:endParaRPr kumimoji="0" lang="ru-RU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32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Подведение итогов конкурса видеороликов «Экопутешествие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 родному краю», 01 октября 2024 год.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kumimoji="0" lang="ru-RU" altLang="zh-CN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Конкурс «Экопутешествие по родному краю проводился в рамках реализации мероприятий Года семьи на базе Центра геоэкологического проектирования Таганрогского института имени А.П.Чехова(под руководством старшего преподавателя Гончаровой С.М.), в период с марта по сентябрь 2024 года.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номинации семейная работа победителем стал Федоров Леонид обучающийся МОБУ лицея №33 г. Таганрога с видеосюжетом на тему «Люблю тебя, мой край Донской!», под руководством учителя биологии Аванесян О.С.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номинации коллективная работа победителями стали обучающиеся МОБУ СОШ №9 с углубленным изучением английского языка: Строгачёв Иван, Буланова Маргарита, Заярная Александра , под руководством советника директора по воспитанию и взаимодействию с общественными объединениями Драгун Д.А.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https://www.tgpi.ru/news/01-10-2024/5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ru-RU" sz="1100" b="0" i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7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cap="all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Студенческий экодесант на территории Алексеевского леса Матвеево-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Курганского района,10 октября 2024 года.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Студенты групп БГ-411 и БГ-421 под руководством доцента кафедры биолого-географического образования и здоровьесберегающих дисциплин, куратора группы БГ-411 Елены Алексеевны Першонковой побывали в Алексеевском лесу, расположенном в Матвеево-Курганском районе, с целью эковолонтерской работы, предполагающей уборку территории.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Calibri" pitchFamily="34" charset="0"/>
                          <a:hlinkClick r:id="rId3"/>
                        </a:rPr>
                        <a:t>https://www.tgpi.ru/news/11-10-2024/5</a:t>
                      </a:r>
                      <a:r>
                        <a:rPr kumimoji="0" lang="ru-RU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Calibri" pitchFamily="34" charset="0"/>
                        </a:rPr>
                        <a:t> </a:t>
                      </a:r>
                      <a:endParaRPr kumimoji="0" lang="ru-RU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F3F3F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0879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xmlns="" id="{60F37B55-D09E-C2D4-63A2-F00330FBEBB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9550" y="285750"/>
            <a:ext cx="11598275" cy="681038"/>
          </a:xfrm>
        </p:spPr>
        <p:txBody>
          <a:bodyPr/>
          <a:lstStyle/>
          <a:p>
            <a:pPr marL="0" indent="0" algn="ctr" eaLnBrk="1" hangingPunct="1"/>
            <a:r>
              <a:rPr lang="ru-RU" altLang="zh-CN" sz="2800" b="1">
                <a:latin typeface="Times New Roman" panose="02020603050405020304" pitchFamily="18" charset="0"/>
                <a:sym typeface="Times New Roman" panose="02020603050405020304" pitchFamily="18" charset="0"/>
              </a:rPr>
              <a:t>УЧЕБНО-МЕТОДИЧЕСКАЯ ДЕЯТЕЛЬНОСТЬ ЛАБОРАТОРИИ</a:t>
            </a:r>
          </a:p>
        </p:txBody>
      </p:sp>
      <p:graphicFrame>
        <p:nvGraphicFramePr>
          <p:cNvPr id="8195" name="Group 3">
            <a:extLst>
              <a:ext uri="{FF2B5EF4-FFF2-40B4-BE49-F238E27FC236}">
                <a16:creationId xmlns:a16="http://schemas.microsoft.com/office/drawing/2014/main" xmlns="" id="{3EB266EC-B9C0-DC2C-2F1E-E3466E0E2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5590266"/>
              </p:ext>
            </p:extLst>
          </p:nvPr>
        </p:nvGraphicFramePr>
        <p:xfrm>
          <a:off x="0" y="27710"/>
          <a:ext cx="12192000" cy="6830291"/>
        </p:xfrm>
        <a:graphic>
          <a:graphicData uri="http://schemas.openxmlformats.org/drawingml/2006/table">
            <a:tbl>
              <a:tblPr/>
              <a:tblGrid>
                <a:gridCol w="7267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243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4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sym typeface="Times New Roman" pitchFamily="18" charset="0"/>
                        </a:rPr>
                        <a:t>Мероприятия</a:t>
                      </a:r>
                      <a:endParaRPr kumimoji="0" lang="ru-RU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sym typeface="Times New Roman" pitchFamily="18" charset="0"/>
                        </a:rPr>
                        <a:t>Ответственные</a:t>
                      </a:r>
                      <a:endParaRPr kumimoji="0" lang="ru-RU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31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Участие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акции «Большой этнографический диктант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организатор акции – Федеральное агентство по делам национальностей), 08 ноября 2024 год.</a:t>
                      </a:r>
                    </a:p>
                    <a:p>
                      <a:endParaRPr kumimoji="0" lang="ru-RU" altLang="zh-CN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Студенты 5 курса, обучающиеся по  направлению подготовки «Педагогическое образование» (профили «География» и «Экономика»), и студенты 1-4 курсов, обучающиеся по направлению подготовки «Педагогическое образования» (профили «Биология» и «География»), под руководством руководителя Центра геоэкологического проектирования С.М. Гончаровой.</a:t>
                      </a:r>
                    </a:p>
                    <a:p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Сертификаты: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1.Рыбкин Дмитрий Дмитриевич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2.Багагозян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Сейран Луспаронович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3.Атепалихина Марина Алексеевна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4.Алёхин Никита Сергеевич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Черных Светлана Андреевна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Колесникова Анна Алексеевна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Багдасарова Алина Геннадьевна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https://www.tgpi.ru/news/08-11-2024/7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endParaRPr lang="ru-RU" sz="1200" b="0" i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99682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 дистанционной площадки и проведение в онлайн-формате Географического диктанта 2024 год, 16 ноября 2024 год</a:t>
                      </a:r>
                    </a:p>
                    <a:p>
                      <a:endParaRPr lang="ru-RU" sz="11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написании  диктанта приняли участие 434 человека: преподаватели и студенты ТИ имени А.П. Чехова, учащиеся школ г. Таганрога (МАОУ СОШ № 25/11, МОБУ СОШ № 24, МОБУ СОШ № 6, МОБУ СОШ №30), МАОУ ТМОЛ №4, МОБУ лицей № 33, МОБУ лицей №7, Таганрогский колледж морского приборостроения; школы Неклиновского района (МБОУ Сухо-Сарматской СОШ, МБОУ Покровская СОШ № 2, МБОУ Натальевская СОШ); ГАПОУ РО «Ростовский колледж технологий машиностроения», школа № 37 г. Ростов-на-Дону, КППО ИРТСУ ЮФУ, Авиационно-технологический колледж ДГТУ, г. Ростов-на-Дону, МБОУ СОШ №5 имени атамана М.И. Платова, г. Зверево, МБОУ Табунщиковская СОШ, Матвеево-Курганский район, Красносулинский район, Воронежская область.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Calibri" pitchFamily="34" charset="0"/>
                          <a:hlinkClick r:id="rId3"/>
                        </a:rPr>
                        <a:t>https://www.tgpi.ru/news/19-11-2024/6</a:t>
                      </a:r>
                      <a:r>
                        <a:rPr kumimoji="0" lang="ru-RU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Calibri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ru-RU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F3F3F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37650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5" name="Group 3">
            <a:extLst>
              <a:ext uri="{FF2B5EF4-FFF2-40B4-BE49-F238E27FC236}">
                <a16:creationId xmlns:a16="http://schemas.microsoft.com/office/drawing/2014/main" xmlns="" id="{3EB266EC-B9C0-DC2C-2F1E-E3466E0E2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1338389"/>
              </p:ext>
            </p:extLst>
          </p:nvPr>
        </p:nvGraphicFramePr>
        <p:xfrm>
          <a:off x="0" y="-2"/>
          <a:ext cx="12192000" cy="6858001"/>
        </p:xfrm>
        <a:graphic>
          <a:graphicData uri="http://schemas.openxmlformats.org/drawingml/2006/table">
            <a:tbl>
              <a:tblPr/>
              <a:tblGrid>
                <a:gridCol w="7267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243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4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sym typeface="Times New Roman" pitchFamily="18" charset="0"/>
                        </a:rPr>
                        <a:t>Мероприятия</a:t>
                      </a:r>
                      <a:endParaRPr kumimoji="0" lang="ru-RU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sym typeface="Times New Roman" pitchFamily="18" charset="0"/>
                        </a:rPr>
                        <a:t>Ответственные</a:t>
                      </a:r>
                      <a:endParaRPr kumimoji="0" lang="ru-RU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42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Участие в 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онлайн-викторине «Севастопольский Колумб: дорогами Ивана Папанина»,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организаторами выступили  Молодежный клуб «Россошь» и Россошанское местное отделение РГО, МКОО ДО «Дом детства и юношества г. Россоши», МБОУ «Подгоренский лицей имени Н.А. Белозорова», соорганизатор – Отдел образования и молодежной политики администрации Россошанского муниципального района и муниципальный координатор проекта «Навигаторы детства» в Россошанском районе С.А. Бугряшова,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12 декабря 2024 год.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altLang="zh-CN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Студентка 5 курса кафедры экономики гуманитарно-правовых дисциплин подготовки «Педагогическое образование» (профили «География» и «Экономика») Атепалихина Марина под руководством руководителя Центра геоэкологического проектирования С.М. Гончаровой победитель интеллектуальной викторины(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грамота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победителя).</a:t>
                      </a:r>
                    </a:p>
                    <a:p>
                      <a:endParaRPr lang="ru-RU" sz="1200" b="0" i="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https://www.tgpi.ru/news/12-12-2024/12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ru-RU" sz="1400" b="0" i="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96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Участие студентов в ежегодном проекте повышения уровня экологической грамотности, в онлайн-диктанте, который проводился с 25 ноября по 8 декабря 2024 года. Мероприятие проходило на портале Экодиктант.рус, организаторами Экодиктанта стали АНО «Равноправие», ООД «Ангел-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ДетствоХранитель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ФГБОУ ДО ФЦДО.</a:t>
                      </a: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1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Студенты БГ-411 кафедры биолого-географического образования и здоровьесберегающих дисциплин подготовки «Педагогическое образования» (профили «Биология» и «География») под руководством руководителя Центра геоэкологического проектирования С.М. Гончаровой.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Calibri" pitchFamily="34" charset="0"/>
                        </a:rPr>
                        <a:t>Сертификаты: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Calibri" pitchFamily="34" charset="0"/>
                        </a:rPr>
                        <a:t>1.Багагозян Сейран Луспаронович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Calibri" pitchFamily="34" charset="0"/>
                        </a:rPr>
                        <a:t>2. Алёхин Никита Сергеевич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Calibri" pitchFamily="34" charset="0"/>
                        </a:rPr>
                        <a:t>3. Федченко Карина Александровна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Calibri" pitchFamily="34" charset="0"/>
                        </a:rPr>
                        <a:t>4. Лысенко Валерия Владимировна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kumimoji="0" lang="ru-RU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Calibri" pitchFamily="34" charset="0"/>
                          <a:hlinkClick r:id="rId3"/>
                        </a:rPr>
                        <a:t>https://www.tgpi.ru/news/12-12-2024/11</a:t>
                      </a:r>
                      <a:r>
                        <a:rPr kumimoji="0" lang="ru-RU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Calibri" pitchFamily="34" charset="0"/>
                        </a:rPr>
                        <a:t> </a:t>
                      </a:r>
                      <a:endParaRPr kumimoji="0" lang="ru-RU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F3F3F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78706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5" name="Group 3">
            <a:extLst>
              <a:ext uri="{FF2B5EF4-FFF2-40B4-BE49-F238E27FC236}">
                <a16:creationId xmlns:a16="http://schemas.microsoft.com/office/drawing/2014/main" xmlns="" id="{3EB266EC-B9C0-DC2C-2F1E-E3466E0E2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322657"/>
              </p:ext>
            </p:extLst>
          </p:nvPr>
        </p:nvGraphicFramePr>
        <p:xfrm>
          <a:off x="0" y="-2"/>
          <a:ext cx="12192000" cy="6858001"/>
        </p:xfrm>
        <a:graphic>
          <a:graphicData uri="http://schemas.openxmlformats.org/drawingml/2006/table">
            <a:tbl>
              <a:tblPr/>
              <a:tblGrid>
                <a:gridCol w="7267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243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4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sym typeface="Times New Roman" pitchFamily="18" charset="0"/>
                        </a:rPr>
                        <a:t>Мероприятия</a:t>
                      </a:r>
                      <a:endParaRPr kumimoji="0" lang="ru-RU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sym typeface="Times New Roman" pitchFamily="18" charset="0"/>
                        </a:rPr>
                        <a:t>Ответственные</a:t>
                      </a:r>
                      <a:endParaRPr kumimoji="0" lang="ru-RU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4258">
                <a:tc>
                  <a:txBody>
                    <a:bodyPr/>
                    <a:lstStyle/>
                    <a:p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Участие во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Всероссийской олимпиаде по экологии, посвященной дню заповедников России «Заповедная олимпиада: от Калининграда до Камчатки».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Организатором выступило Российское научное общество «Future technologies: science and innovations» .«Future technologies: science and innovations», которое  основано в 2018 году ведущими специалистами и учеными из различных областей науки,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04 февраля 2025 год.</a:t>
                      </a:r>
                      <a:endParaRPr kumimoji="0" lang="ru-RU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Студенты 5 курса кафедры экономики гуманитарно-правовых дисциплин направления подготовки «Педагогическое образование» (профили «География» и «Экономика») под руководством руководителя Центра геоэкологического проектирования С.М. Гончаровой – победители Всероссийской олимпиады по экологии.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Коваленко Анастасия Владимировна- диплом  победителя </a:t>
                      </a:r>
                      <a:r>
                        <a:rPr lang="en-US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степени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Баженова Полина Игоревна- диплом победителя </a:t>
                      </a:r>
                      <a:r>
                        <a:rPr lang="en-US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степени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Фендрик Софья Дмитриевна – диплом победителя </a:t>
                      </a:r>
                      <a:r>
                        <a:rPr lang="en-US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степени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https://www.tgpi.ru/news/04-02-2025/5</a:t>
                      </a:r>
                      <a:r>
                        <a:rPr lang="ru-RU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ru-RU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9613">
                <a:tc>
                  <a:txBody>
                    <a:bodyPr/>
                    <a:lstStyle/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Участие в ежегодном онлайн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–чемпионате России по географии.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Чемпионат России по географии проводится с 2018 года. Проект получил Диплом Института ЮНЕСКО по информационным технологиям в образовании в 2020 году,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январь- март 2025 год.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1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Студентка 5 курса кафедры экономики гуманитарно-правовых дисциплин направления подготовки «Педагогическое образование» (профили «География» и «Экономика») Атепалихина Марина под руководством руководителя Центра геоэкологического проектирования, старшего преподавателя кафедры биолого-географического образования и здоровьесберегающих дисциплин С.М. Гончаровой 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Calibri" pitchFamily="34" charset="0"/>
                          <a:hlinkClick r:id="rId4"/>
                        </a:rPr>
                        <a:t>https://www.tgpi.ru/news/04-04-2025/8</a:t>
                      </a:r>
                      <a:r>
                        <a:rPr kumimoji="0" lang="ru-RU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F3F3F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sym typeface="Calibri" pitchFamily="34" charset="0"/>
                        </a:rPr>
                        <a:t> </a:t>
                      </a:r>
                      <a:endParaRPr kumimoji="0" lang="ru-RU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F3F3F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57035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>
            <a:extLst>
              <a:ext uri="{FF2B5EF4-FFF2-40B4-BE49-F238E27FC236}">
                <a16:creationId xmlns:a16="http://schemas.microsoft.com/office/drawing/2014/main" xmlns="" id="{60F37B55-D09E-C2D4-63A2-F00330FBEBB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9550" y="285750"/>
            <a:ext cx="11598275" cy="681038"/>
          </a:xfrm>
        </p:spPr>
        <p:txBody>
          <a:bodyPr/>
          <a:lstStyle/>
          <a:p>
            <a:pPr marL="0" indent="0" algn="ctr" eaLnBrk="1" hangingPunct="1"/>
            <a:r>
              <a:rPr lang="ru-RU" altLang="zh-CN" sz="2800" b="1">
                <a:latin typeface="Times New Roman" panose="02020603050405020304" pitchFamily="18" charset="0"/>
                <a:sym typeface="Times New Roman" panose="02020603050405020304" pitchFamily="18" charset="0"/>
              </a:rPr>
              <a:t>УЧЕБНО-МЕТОДИЧЕСКАЯ ДЕЯТЕЛЬНОСТЬ ЛАБОРАТОРИИ</a:t>
            </a:r>
          </a:p>
        </p:txBody>
      </p:sp>
      <p:graphicFrame>
        <p:nvGraphicFramePr>
          <p:cNvPr id="8195" name="Group 3">
            <a:extLst>
              <a:ext uri="{FF2B5EF4-FFF2-40B4-BE49-F238E27FC236}">
                <a16:creationId xmlns:a16="http://schemas.microsoft.com/office/drawing/2014/main" xmlns="" id="{3EB266EC-B9C0-DC2C-2F1E-E3466E0E2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0485959"/>
              </p:ext>
            </p:extLst>
          </p:nvPr>
        </p:nvGraphicFramePr>
        <p:xfrm>
          <a:off x="177800" y="153985"/>
          <a:ext cx="11833225" cy="4188908"/>
        </p:xfrm>
        <a:graphic>
          <a:graphicData uri="http://schemas.openxmlformats.org/drawingml/2006/table">
            <a:tbl>
              <a:tblPr/>
              <a:tblGrid>
                <a:gridCol w="70537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794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13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sym typeface="Times New Roman" pitchFamily="18" charset="0"/>
                        </a:rPr>
                        <a:t>Мероприятия</a:t>
                      </a:r>
                      <a:endParaRPr kumimoji="0" lang="ru-RU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sym typeface="Times New Roman" pitchFamily="18" charset="0"/>
                        </a:rPr>
                        <a:t>Ответственные</a:t>
                      </a:r>
                      <a:endParaRPr kumimoji="0" lang="ru-RU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653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Подведение итогов конкурса исследовательских работ «География Победы» на факультете педагогики и методики дошкольного, начального и дополнительного образования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 апреля 2025 года в рамках плана мероприятий, приуроченных к 80-летию Великой Победы.</a:t>
                      </a:r>
                      <a:endParaRPr lang="ru-RU" sz="12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рамках плана мероприятий, приуроченных к 80-летию Великой Победы в Великой Отечественной войне и Году защитника Отечества, на факультете педагогики и методики дошкольного, начального и дополнительного образования были подведены итоги конкурса исследовательских работ «География Победы».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Состав конкурсной комиссии: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Подберезный В.В.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заведующий кафедрой биолого-географического образования и здоровьесберегающих дисциплин, доктор ветеринарных наук, кандидат педагогических наук, профессор.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Першонкова Е.А.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доцент кафедры биолого-географического образования и здоровьесберегающих дисциплин, кандидат педагогических наук.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Гончарова С.М.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старший преподаватель кафедры биолого-географического образования и здоровьесберегающих дисциплин.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мероприятии приняли участие студенты Таганрогского института имени А.П. Чехова, обучающиеся МАОУ СОШ №10, Таганрогского колледжа морского приборостроения.</a:t>
                      </a:r>
                    </a:p>
                    <a:p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https://www.tgpi.ru/news/06-05-2025/2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endParaRPr kumimoji="0" lang="ru-RU" altLang="zh-CN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  <a:sym typeface="Times New Roman" pitchFamily="18" charset="0"/>
                      </a:endParaRPr>
                    </a:p>
                  </a:txBody>
                  <a:tcPr marL="68578" marR="6857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8DCFFF"/>
                        </a:gs>
                        <a:gs pos="50000">
                          <a:srgbClr val="BAE0FF"/>
                        </a:gs>
                        <a:gs pos="100000">
                          <a:srgbClr val="DDEF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>
            <a:extLst>
              <a:ext uri="{FF2B5EF4-FFF2-40B4-BE49-F238E27FC236}">
                <a16:creationId xmlns:a16="http://schemas.microsoft.com/office/drawing/2014/main" xmlns="" id="{37F8CBB0-5FC4-945C-35CF-BFDCD1E7E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285751"/>
            <a:ext cx="10058400" cy="781050"/>
          </a:xfrm>
        </p:spPr>
        <p:txBody>
          <a:bodyPr/>
          <a:lstStyle/>
          <a:p>
            <a:pPr algn="ctr"/>
            <a:r>
              <a:rPr lang="ru-RU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(направления) развития</a:t>
            </a:r>
          </a:p>
        </p:txBody>
      </p:sp>
      <p:sp>
        <p:nvSpPr>
          <p:cNvPr id="21507" name="Содержимое 2">
            <a:extLst>
              <a:ext uri="{FF2B5EF4-FFF2-40B4-BE49-F238E27FC236}">
                <a16:creationId xmlns:a16="http://schemas.microsoft.com/office/drawing/2014/main" xmlns="" id="{B53B1EEF-0E80-6E45-DA30-4E86BCC9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176867"/>
            <a:ext cx="10058400" cy="469212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altLang="en-US" dirty="0"/>
              <a:t>1. </a:t>
            </a:r>
            <a:r>
              <a:rPr lang="ru-RU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мероприятия по  более активному вовлечению в деятельность </a:t>
            </a:r>
            <a:r>
              <a:rPr lang="ru-RU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</a:t>
            </a:r>
            <a:r>
              <a:rPr lang="ru-RU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</a:t>
            </a:r>
            <a:r>
              <a:rPr lang="ru-RU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кафедры биолого-географического образования и здоровьесберегающих дисциплин, образовательных учреждений г. Таганрога и Ростовской области в </a:t>
            </a:r>
            <a:r>
              <a:rPr lang="ru-RU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Центра.</a:t>
            </a:r>
            <a:endParaRPr lang="ru-RU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Повысить публикационную активность студентов по направлениям деятельности </a:t>
            </a:r>
            <a:r>
              <a:rPr lang="ru-RU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Центра.</a:t>
            </a:r>
            <a:endParaRPr lang="ru-RU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Расширить взаимодействие </a:t>
            </a:r>
            <a:r>
              <a:rPr lang="ru-RU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</a:t>
            </a:r>
            <a:r>
              <a:rPr lang="ru-RU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подобными структурами других вузов.</a:t>
            </a:r>
          </a:p>
        </p:txBody>
      </p:sp>
      <p:sp>
        <p:nvSpPr>
          <p:cNvPr id="21508" name="Дата 3">
            <a:extLst>
              <a:ext uri="{FF2B5EF4-FFF2-40B4-BE49-F238E27FC236}">
                <a16:creationId xmlns:a16="http://schemas.microsoft.com/office/drawing/2014/main" xmlns="" id="{4ED3357D-D7E4-9534-A2AA-0B55731C1C8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endParaRPr lang="ru-RU" altLang="zh-CN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">
      <a:dk1>
        <a:srgbClr val="000000"/>
      </a:dk1>
      <a:lt1>
        <a:srgbClr val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FFFFFF"/>
      </a:accent3>
      <a:accent4>
        <a:srgbClr val="000000"/>
      </a:accent4>
      <a:accent5>
        <a:srgbClr val="ABD3EF"/>
      </a:accent5>
      <a:accent6>
        <a:srgbClr val="2176B3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/>
        <a:ea typeface="SimSun"/>
        <a:cs typeface=""/>
      </a:majorFont>
      <a:minorFont>
        <a:latin typeface="Calibri"/>
        <a:ea typeface="SimSun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Pages>0</Pages>
  <Words>1052</Words>
  <Characters>0</Characters>
  <Application>Microsoft Office PowerPoint</Application>
  <DocSecurity>0</DocSecurity>
  <PresentationFormat>Произвольный</PresentationFormat>
  <Lines>0</Lines>
  <Paragraphs>132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Ретро</vt:lpstr>
      <vt:lpstr>Министерство науки и высшего образования Российской Федерации Таганрогский институт имени А. П. Чехова (филиал)   ФГБОУ ВО «Ростовский государственный экономический  университет (РИНХ)»        ОТЧЕТ О РАБОТЕ Центра геоэкологического проектирования 2024-2025 учебный год</vt:lpstr>
      <vt:lpstr>Слайд 2</vt:lpstr>
      <vt:lpstr>Слайд 3</vt:lpstr>
      <vt:lpstr>УЧЕБНО-МЕТОДИЧЕСКАЯ ДЕЯТЕЛЬНОСТЬ ЛАБОРАТОРИИ</vt:lpstr>
      <vt:lpstr>Слайд 5</vt:lpstr>
      <vt:lpstr>Слайд 6</vt:lpstr>
      <vt:lpstr>УЧЕБНО-МЕТОДИЧЕСКАЯ ДЕЯТЕЛЬНОСТЬ ЛАБОРАТОРИИ</vt:lpstr>
      <vt:lpstr>Перспективы (направления) развития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Окказиональное употребление фразеологизмов в рассказах А.П. Чехова</dc:title>
  <dc:creator>Андрей Нарушевич</dc:creator>
  <cp:lastModifiedBy>savchenko</cp:lastModifiedBy>
  <cp:revision>166</cp:revision>
  <dcterms:created xsi:type="dcterms:W3CDTF">2020-05-10T17:12:00Z</dcterms:created>
  <dcterms:modified xsi:type="dcterms:W3CDTF">2025-06-17T06:37:04Z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1033-9.1.0.4550</vt:lpwstr>
  </property>
</Properties>
</file>