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8" r:id="rId2"/>
    <p:sldId id="294" r:id="rId3"/>
    <p:sldId id="296" r:id="rId4"/>
    <p:sldId id="298" r:id="rId5"/>
    <p:sldId id="275" r:id="rId6"/>
    <p:sldId id="287" r:id="rId7"/>
    <p:sldId id="289" r:id="rId8"/>
  </p:sldIdLst>
  <p:sldSz cx="12192000" cy="6858000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9">
          <p15:clr>
            <a:srgbClr val="A4A3A4"/>
          </p15:clr>
        </p15:guide>
        <p15:guide id="2" pos="37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-108" y="-288"/>
      </p:cViewPr>
      <p:guideLst>
        <p:guide orient="horz" pos="2169"/>
        <p:guide pos="37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7C2CCD0-40B3-DFDB-9BB0-CB1C004C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B6BD8-0CEE-4000-A751-A0C60C334034}" type="datetime1">
              <a:rPr lang="en-US" altLang="zh-CN"/>
              <a:pPr>
                <a:defRPr/>
              </a:pPr>
              <a:t>5/19/2023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BB6AAAE-67D8-E4A4-7307-1F1C4DCB5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F00CDEF-4E25-5807-A8EC-C66306136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7F098-C69A-4585-87EE-89580DDCAF56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09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2C3C3AA-8D1A-44E2-B4F4-59CAAEF2F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09464-FE20-454D-8852-107A3C442605}" type="datetime1">
              <a:rPr lang="en-US" altLang="zh-CN"/>
              <a:pPr>
                <a:defRPr/>
              </a:pPr>
              <a:t>5/19/2023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B02E85F-DAAC-B015-62DA-D1F01A6E0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8D68535-E160-EA23-F6B2-853DAEFE1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AA8C2-278B-4DE4-B0E6-8F3CD1227A6D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528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40763" y="285750"/>
            <a:ext cx="2514600" cy="55832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96963" y="285750"/>
            <a:ext cx="7391400" cy="55832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CFCA517-5369-274A-2991-5060B2D6E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06118-E26C-43AC-BEE2-FA3D5A791D08}" type="datetime1">
              <a:rPr lang="en-US" altLang="zh-CN"/>
              <a:pPr>
                <a:defRPr/>
              </a:pPr>
              <a:t>5/19/2023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B20BACD-E693-4028-8EEB-AB60E592D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CDC42DC-D8AD-A56A-AC83-7523923AB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2EF3B-AC3F-40B3-ACA4-640875DBD18F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7604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285750"/>
            <a:ext cx="10058400" cy="14509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96963" y="1846263"/>
            <a:ext cx="10058400" cy="4022725"/>
          </a:xfrm>
        </p:spPr>
        <p:txBody>
          <a:bodyPr/>
          <a:lstStyle/>
          <a:p>
            <a:pPr lvl="0"/>
            <a:endParaRPr lang="ru-RU" noProof="0">
              <a:sym typeface="Calibri" pitchFamily="34" charset="0"/>
            </a:endParaRP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1EC3A4B-B24F-42FE-747A-FBF12F4E7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2E0DB-8B9E-4870-BA07-96EECBB7A2C4}" type="datetime1">
              <a:rPr lang="en-US" altLang="zh-CN"/>
              <a:pPr>
                <a:defRPr/>
              </a:pPr>
              <a:t>5/19/2023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2FB292F-8D61-FD2F-4AA7-14C742FF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DEE84B7-8D92-496D-404C-A14DE8798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D0FF8-4120-4ADF-8718-3DA4329E725F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598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CA7BA36-68F1-A87B-200D-27CCFC4DE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B2D79-5B81-4F30-86DA-7B6AA3F55FB8}" type="datetime1">
              <a:rPr lang="en-US" altLang="zh-CN"/>
              <a:pPr>
                <a:defRPr/>
              </a:pPr>
              <a:t>5/19/2023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D7F5F9B-293C-7EAA-EA8D-723EB2DF1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76B15F5-6E7A-2C07-732B-395036571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E8811-8C4C-4C1F-A806-8AA37CB6FC76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647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8597C03-108C-ABFB-A0D6-38BBDEEA0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78904-7891-4732-B7A9-B0645829D5D7}" type="datetime1">
              <a:rPr lang="en-US" altLang="zh-CN"/>
              <a:pPr>
                <a:defRPr/>
              </a:pPr>
              <a:t>5/19/2023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7498D89-1B0B-0150-7D5C-7529B8BDA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FEA90B6-7D9A-E343-F8B1-9E4AFB42A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91756-A97B-4D7E-A6C3-2C6DE54BC2E7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166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96963" y="1846263"/>
            <a:ext cx="4953000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02363" y="1846263"/>
            <a:ext cx="4953000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47A97BC-341E-6741-2455-C64E53959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DBE91-3590-427A-AA68-B01ECDA047A0}" type="datetime1">
              <a:rPr lang="en-US" altLang="zh-CN"/>
              <a:pPr>
                <a:defRPr/>
              </a:pPr>
              <a:t>5/19/2023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E1F305A-AADD-1993-6B7E-CDBEE2736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52A3659-DB4B-7FA6-E5B0-0EF4D000A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9AB17-C3C2-440A-AE9D-9982D51009E5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139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7963F12-5CFD-67D6-ED90-9C3673337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BD3B-540E-4329-A570-B51CFC38CCD9}" type="datetime1">
              <a:rPr lang="en-US" altLang="zh-CN"/>
              <a:pPr>
                <a:defRPr/>
              </a:pPr>
              <a:t>5/19/2023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618C7DF-E2A0-939F-792D-7DADC5FD2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845C7E4-275B-46E1-1D23-C97C8CC5C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A5159-BC2C-4041-95FB-E99C0A0872C3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37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7E14B33-201F-D361-E013-9FF807181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9921E-09B5-4154-99DD-84C01AD98777}" type="datetime1">
              <a:rPr lang="en-US" altLang="zh-CN"/>
              <a:pPr>
                <a:defRPr/>
              </a:pPr>
              <a:t>5/19/2023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2F4835F-D989-66E1-6E87-F76584AFA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7E0A00A-21EA-DD12-973F-CA66DDB10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A7264-9E2E-4B69-8993-677776F8C80A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89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CA95977-FCC8-043B-BC24-7D80D303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BC71-D544-49BD-90E7-EBC0E9A07483}" type="datetime1">
              <a:rPr lang="en-US" altLang="zh-CN"/>
              <a:pPr>
                <a:defRPr/>
              </a:pPr>
              <a:t>5/19/2023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D592974-A0FD-E628-61C6-95AEEED23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1A5043C-78C2-9A06-8206-4A0917E0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E74FC-7D18-4B88-AD35-BF98C7D6DA65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213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59AF104-3A52-C9CF-7D5D-86492B462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2DF07-7BD4-46A6-88D8-F9B1C1C64C20}" type="datetime1">
              <a:rPr lang="en-US" altLang="zh-CN"/>
              <a:pPr>
                <a:defRPr/>
              </a:pPr>
              <a:t>5/19/2023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2B83FE6-C583-3697-8B5F-9B221DFFC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B4B55DC-3DEA-A0C2-C3AF-D19A39A6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A7839-7A7A-4A8E-B966-2183B3233EE6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875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Calibri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0F1E588-FF87-E418-8C6B-37AAEC43E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4EB04-492D-408E-8421-079007566AFA}" type="datetime1">
              <a:rPr lang="en-US" altLang="zh-CN"/>
              <a:pPr>
                <a:defRPr/>
              </a:pPr>
              <a:t>5/19/2023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462187E-457A-6D25-D57F-41F3B3C48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5EA77B7-7389-F4F6-6B3D-479CF21B1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956ED-5195-436E-A238-FE9735FCAF93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599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>
            <a:extLst>
              <a:ext uri="{FF2B5EF4-FFF2-40B4-BE49-F238E27FC236}">
                <a16:creationId xmlns:a16="http://schemas.microsoft.com/office/drawing/2014/main" xmlns="" id="{9D8D19F0-933B-C33B-B28B-07A996B12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8">
            <a:extLst>
              <a:ext uri="{FF2B5EF4-FFF2-40B4-BE49-F238E27FC236}">
                <a16:creationId xmlns:a16="http://schemas.microsoft.com/office/drawing/2014/main" xmlns="" id="{3D9CC3B6-580B-0A49-608E-0808E27D5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8" name="Title Placeholder 1">
            <a:extLst>
              <a:ext uri="{FF2B5EF4-FFF2-40B4-BE49-F238E27FC236}">
                <a16:creationId xmlns:a16="http://schemas.microsoft.com/office/drawing/2014/main" xmlns="" id="{F7AB14DC-4A18-7BE7-DD7E-38E1359D2BF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96963" y="285750"/>
            <a:ext cx="100584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libri Light" panose="020F0302020204030204" pitchFamily="34" charset="0"/>
              </a:rPr>
              <a:t>Образец заголовка</a:t>
            </a:r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xmlns="" id="{8180ABCA-ABE7-9424-0153-08812838A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libri" panose="020F0502020204030204" pitchFamily="34" charset="0"/>
              </a:rPr>
              <a:t>Образец текста</a:t>
            </a:r>
          </a:p>
          <a:p>
            <a:pPr lvl="1"/>
            <a:r>
              <a:rPr lang="ru-RU" altLang="zh-CN">
                <a:sym typeface="Calibri" panose="020F0502020204030204" pitchFamily="34" charset="0"/>
              </a:rPr>
              <a:t>Второй уровень</a:t>
            </a:r>
          </a:p>
          <a:p>
            <a:pPr lvl="2"/>
            <a:r>
              <a:rPr lang="ru-RU" altLang="zh-CN">
                <a:sym typeface="Calibri" panose="020F0502020204030204" pitchFamily="34" charset="0"/>
              </a:rPr>
              <a:t>Третий уровень</a:t>
            </a:r>
          </a:p>
          <a:p>
            <a:pPr lvl="3"/>
            <a:r>
              <a:rPr lang="ru-RU" altLang="zh-CN">
                <a:sym typeface="Calibri" panose="020F0502020204030204" pitchFamily="34" charset="0"/>
              </a:rPr>
              <a:t>Четвертый уровень</a:t>
            </a:r>
          </a:p>
          <a:p>
            <a:pPr lvl="4"/>
            <a:r>
              <a:rPr lang="ru-RU" altLang="zh-CN">
                <a:sym typeface="Calibri" panose="020F0502020204030204" pitchFamily="34" charset="0"/>
              </a:rPr>
              <a:t>Пятый уровень</a:t>
            </a:r>
          </a:p>
        </p:txBody>
      </p:sp>
      <p:sp>
        <p:nvSpPr>
          <p:cNvPr id="1030" name="Date Placeholder 3">
            <a:extLst>
              <a:ext uri="{FF2B5EF4-FFF2-40B4-BE49-F238E27FC236}">
                <a16:creationId xmlns:a16="http://schemas.microsoft.com/office/drawing/2014/main" xmlns="" id="{A223225C-5FFD-F61F-E664-C1DA561A566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96963" y="6459538"/>
            <a:ext cx="24717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9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6F7D4DA-5CB6-4A8C-B1F0-385D4F00F342}" type="datetime1">
              <a:rPr lang="en-US" altLang="zh-CN"/>
              <a:pPr>
                <a:defRPr/>
              </a:pPr>
              <a:t>5/19/2023</a:t>
            </a:fld>
            <a:endParaRPr lang="ru-RU" altLang="zh-CN"/>
          </a:p>
        </p:txBody>
      </p:sp>
      <p:sp>
        <p:nvSpPr>
          <p:cNvPr id="1031" name="Footer Placeholder 4">
            <a:extLst>
              <a:ext uri="{FF2B5EF4-FFF2-40B4-BE49-F238E27FC236}">
                <a16:creationId xmlns:a16="http://schemas.microsoft.com/office/drawing/2014/main" xmlns="" id="{FCB2BC03-400C-C6E5-B4F0-D80CDBF7E6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6175" y="6459538"/>
            <a:ext cx="4822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buFont typeface="Arial" pitchFamily="34" charset="0"/>
              <a:buNone/>
              <a:defRPr sz="9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2" name="Slide Number Placeholder 5">
            <a:extLst>
              <a:ext uri="{FF2B5EF4-FFF2-40B4-BE49-F238E27FC236}">
                <a16:creationId xmlns:a16="http://schemas.microsoft.com/office/drawing/2014/main" xmlns="" id="{0FF02D04-63EE-0680-F7C5-5BF4F6C07E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99650" y="6459538"/>
            <a:ext cx="1312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1BD73DDE-17C1-41D9-834C-2EF4C4958C97}" type="slidenum">
              <a:rPr lang="ru-RU" altLang="zh-CN"/>
              <a:pPr/>
              <a:t>‹#›</a:t>
            </a:fld>
            <a:endParaRPr lang="ru-RU" altLang="zh-CN"/>
          </a:p>
        </p:txBody>
      </p:sp>
      <p:sp>
        <p:nvSpPr>
          <p:cNvPr id="1033" name="Straight Connector 9">
            <a:extLst>
              <a:ext uri="{FF2B5EF4-FFF2-40B4-BE49-F238E27FC236}">
                <a16:creationId xmlns:a16="http://schemas.microsoft.com/office/drawing/2014/main" xmlns="" id="{F9B1C9C7-349F-16F6-2A64-124C6CFFD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3800" y="1738313"/>
            <a:ext cx="9966325" cy="0"/>
          </a:xfrm>
          <a:prstGeom prst="line">
            <a:avLst/>
          </a:prstGeom>
          <a:noFill/>
          <a:ln w="6350" cap="flat" cmpd="sng">
            <a:solidFill>
              <a:srgbClr val="7F7F7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</p:sldLayoutIdLst>
  <p:hf sldNum="0" hdr="0" ftr="0"/>
  <p:txStyles>
    <p:titleStyle>
      <a:lvl1pPr marL="914400" indent="-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itchFamily="34" charset="0"/>
          <a:ea typeface="SimSun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itchFamily="34" charset="0"/>
          <a:ea typeface="SimSun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itchFamily="34" charset="0"/>
          <a:ea typeface="SimSun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itchFamily="34" charset="0"/>
          <a:ea typeface="SimSun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itchFamily="34" charset="0"/>
          <a:ea typeface="SimSun" pitchFamily="2" charset="-122"/>
          <a:sym typeface="Calibri Light" pitchFamily="34" charset="0"/>
        </a:defRPr>
      </a:lvl6pPr>
      <a:lvl7pPr marL="1828800" indent="-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itchFamily="34" charset="0"/>
          <a:ea typeface="SimSun" pitchFamily="2" charset="-122"/>
          <a:sym typeface="Calibri Light" pitchFamily="34" charset="0"/>
        </a:defRPr>
      </a:lvl7pPr>
      <a:lvl8pPr marL="2286000" indent="-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itchFamily="34" charset="0"/>
          <a:ea typeface="SimSun" pitchFamily="2" charset="-122"/>
          <a:sym typeface="Calibri Light" pitchFamily="34" charset="0"/>
        </a:defRPr>
      </a:lvl8pPr>
      <a:lvl9pPr marL="2743200" indent="-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itchFamily="34" charset="0"/>
          <a:ea typeface="SimSun" pitchFamily="2" charset="-122"/>
          <a:sym typeface="Calibri Light" pitchFamily="34" charset="0"/>
        </a:defRPr>
      </a:lvl9pPr>
    </p:titleStyle>
    <p:bodyStyle>
      <a:lvl1pPr marL="92075" indent="-92075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>
          <a:solidFill>
            <a:srgbClr val="3F3F3F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384175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sz="1400"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3pPr>
      <a:lvl4pPr marL="749300" indent="-18097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sz="1400"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4pPr>
      <a:lvl5pPr marL="93345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sz="1400"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5pPr>
      <a:lvl6pPr marL="139065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itchFamily="34" charset="0"/>
        <a:buChar char="◦"/>
        <a:defRPr sz="1400">
          <a:solidFill>
            <a:srgbClr val="3F3F3F"/>
          </a:solidFill>
          <a:latin typeface="+mn-lt"/>
          <a:ea typeface="+mn-ea"/>
          <a:sym typeface="Calibri" pitchFamily="34" charset="0"/>
        </a:defRPr>
      </a:lvl6pPr>
      <a:lvl7pPr marL="184785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itchFamily="34" charset="0"/>
        <a:buChar char="◦"/>
        <a:defRPr sz="1400">
          <a:solidFill>
            <a:srgbClr val="3F3F3F"/>
          </a:solidFill>
          <a:latin typeface="+mn-lt"/>
          <a:ea typeface="+mn-ea"/>
          <a:sym typeface="Calibri" pitchFamily="34" charset="0"/>
        </a:defRPr>
      </a:lvl7pPr>
      <a:lvl8pPr marL="230505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itchFamily="34" charset="0"/>
        <a:buChar char="◦"/>
        <a:defRPr sz="1400">
          <a:solidFill>
            <a:srgbClr val="3F3F3F"/>
          </a:solidFill>
          <a:latin typeface="+mn-lt"/>
          <a:ea typeface="+mn-ea"/>
          <a:sym typeface="Calibri" pitchFamily="34" charset="0"/>
        </a:defRPr>
      </a:lvl8pPr>
      <a:lvl9pPr marL="276225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itchFamily="34" charset="0"/>
        <a:buChar char="◦"/>
        <a:defRPr sz="1400">
          <a:solidFill>
            <a:srgbClr val="3F3F3F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ibrary.ru/title_about_new.asp?id=63530" TargetMode="External"/><Relationship Id="rId2" Type="http://schemas.openxmlformats.org/officeDocument/2006/relationships/hyperlink" Target="http://nauko-sfera.ru/ens/archiv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xmlns="" id="{57A7ACB1-EA1C-C0A2-6AA6-8EC51FB7A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14339" name="Rectangle 7">
            <a:extLst>
              <a:ext uri="{FF2B5EF4-FFF2-40B4-BE49-F238E27FC236}">
                <a16:creationId xmlns:a16="http://schemas.microsoft.com/office/drawing/2014/main" xmlns="" id="{B7C6A35A-EE6C-1790-F12D-6281F4990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14340" name="Straight Connector 8">
            <a:extLst>
              <a:ext uri="{FF2B5EF4-FFF2-40B4-BE49-F238E27FC236}">
                <a16:creationId xmlns:a16="http://schemas.microsoft.com/office/drawing/2014/main" xmlns="" id="{A24BC742-FA94-2A61-4537-05ADE22D3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8088" y="4343400"/>
            <a:ext cx="9875837" cy="0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Заголовок 1">
            <a:extLst>
              <a:ext uri="{FF2B5EF4-FFF2-40B4-BE49-F238E27FC236}">
                <a16:creationId xmlns:a16="http://schemas.microsoft.com/office/drawing/2014/main" xmlns="" id="{4D4D1138-76BB-F516-F557-C0070FAEBEC8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76275" y="2405063"/>
            <a:ext cx="10479088" cy="1919287"/>
          </a:xfrm>
        </p:spPr>
        <p:txBody>
          <a:bodyPr/>
          <a:lstStyle/>
          <a:p>
            <a:pPr marL="0" indent="0" algn="ctr" eaLnBrk="1" hangingPunct="1"/>
            <a:r>
              <a:rPr lang="ru-RU" altLang="zh-CN" sz="2000" b="1" dirty="0">
                <a:solidFill>
                  <a:srgbClr val="262626"/>
                </a:solidFill>
              </a:rPr>
              <a:t>Министерство науки и высшего образования Российской Федерации</a:t>
            </a:r>
            <a:br>
              <a:rPr lang="ru-RU" altLang="zh-CN" sz="2000" b="1" dirty="0">
                <a:solidFill>
                  <a:srgbClr val="262626"/>
                </a:solidFill>
              </a:rPr>
            </a:br>
            <a:r>
              <a:rPr lang="ru-RU" altLang="zh-CN" sz="2000" b="1" dirty="0">
                <a:solidFill>
                  <a:srgbClr val="262626"/>
                </a:solidFill>
              </a:rPr>
              <a:t>Таганрогский институт имени А. П. Чехова (филиал)  </a:t>
            </a:r>
            <a:br>
              <a:rPr lang="ru-RU" altLang="zh-CN" sz="2000" b="1" dirty="0">
                <a:solidFill>
                  <a:srgbClr val="262626"/>
                </a:solidFill>
              </a:rPr>
            </a:br>
            <a:r>
              <a:rPr lang="ru-RU" altLang="zh-CN" sz="2000" b="1" dirty="0">
                <a:solidFill>
                  <a:srgbClr val="262626"/>
                </a:solidFill>
              </a:rPr>
              <a:t>ФГБОУ ВО «Ростовский государственный экономический  университет (РИНХ)»</a:t>
            </a:r>
            <a:br>
              <a:rPr lang="ru-RU" altLang="zh-CN" sz="2000" b="1" dirty="0">
                <a:solidFill>
                  <a:srgbClr val="262626"/>
                </a:solidFill>
              </a:rPr>
            </a:br>
            <a:r>
              <a:rPr lang="ru-RU" altLang="zh-CN" sz="2000" b="1" dirty="0">
                <a:solidFill>
                  <a:srgbClr val="262626"/>
                </a:solidFill>
              </a:rPr>
              <a:t>   </a:t>
            </a:r>
            <a:r>
              <a:rPr lang="ru-RU" altLang="zh-CN" sz="2000" dirty="0">
                <a:solidFill>
                  <a:srgbClr val="262626"/>
                </a:solidFill>
              </a:rPr>
              <a:t/>
            </a:r>
            <a:br>
              <a:rPr lang="ru-RU" altLang="zh-CN" sz="2000" dirty="0">
                <a:solidFill>
                  <a:srgbClr val="262626"/>
                </a:solidFill>
              </a:rPr>
            </a:br>
            <a:r>
              <a:rPr lang="ru-RU" altLang="zh-CN" sz="2000" dirty="0">
                <a:solidFill>
                  <a:srgbClr val="262626"/>
                </a:solidFill>
              </a:rPr>
              <a:t/>
            </a:r>
            <a:br>
              <a:rPr lang="ru-RU" altLang="zh-CN" sz="2000" dirty="0">
                <a:solidFill>
                  <a:srgbClr val="262626"/>
                </a:solidFill>
              </a:rPr>
            </a:br>
            <a:r>
              <a:rPr lang="ru-RU" altLang="zh-CN" sz="2000" dirty="0">
                <a:solidFill>
                  <a:srgbClr val="262626"/>
                </a:solidFill>
              </a:rPr>
              <a:t/>
            </a:r>
            <a:br>
              <a:rPr lang="ru-RU" altLang="zh-CN" sz="2000" dirty="0">
                <a:solidFill>
                  <a:srgbClr val="262626"/>
                </a:solidFill>
              </a:rPr>
            </a:br>
            <a:r>
              <a:rPr lang="ru-RU" altLang="zh-CN" sz="2000" dirty="0">
                <a:solidFill>
                  <a:srgbClr val="262626"/>
                </a:solidFill>
              </a:rPr>
              <a:t> </a:t>
            </a:r>
            <a:r>
              <a:rPr lang="ru-RU" altLang="zh-CN" sz="2000" b="1" dirty="0">
                <a:solidFill>
                  <a:srgbClr val="262626"/>
                </a:solidFill>
              </a:rPr>
              <a:t>ОТЧЕТ О РАБОТЕ </a:t>
            </a:r>
            <a:r>
              <a:rPr lang="ru-RU" altLang="zh-CN" sz="2000" b="1" dirty="0" smtClean="0">
                <a:solidFill>
                  <a:srgbClr val="262626"/>
                </a:solidFill>
              </a:rPr>
              <a:t>Центра геоэкологического проектирования</a:t>
            </a:r>
            <a:r>
              <a:rPr lang="ru-RU" altLang="zh-CN" sz="2000" b="1" dirty="0">
                <a:solidFill>
                  <a:srgbClr val="262626"/>
                </a:solidFill>
              </a:rPr>
              <a:t/>
            </a:r>
            <a:br>
              <a:rPr lang="ru-RU" altLang="zh-CN" sz="2000" b="1" dirty="0">
                <a:solidFill>
                  <a:srgbClr val="262626"/>
                </a:solidFill>
              </a:rPr>
            </a:br>
            <a:r>
              <a:rPr lang="ru-RU" altLang="zh-CN" sz="2000" dirty="0">
                <a:solidFill>
                  <a:srgbClr val="262626"/>
                </a:solidFill>
              </a:rPr>
              <a:t>с </a:t>
            </a:r>
            <a:r>
              <a:rPr lang="ru-RU" altLang="zh-CN" sz="2000" dirty="0" smtClean="0">
                <a:solidFill>
                  <a:srgbClr val="262626"/>
                </a:solidFill>
              </a:rPr>
              <a:t>10 февраля 2023 года по 12 мая 2023 года</a:t>
            </a:r>
            <a:endParaRPr lang="ru-RU" altLang="zh-CN" sz="2000" b="1" dirty="0">
              <a:solidFill>
                <a:srgbClr val="262626"/>
              </a:solidFill>
            </a:endParaRPr>
          </a:p>
        </p:txBody>
      </p:sp>
      <p:sp>
        <p:nvSpPr>
          <p:cNvPr id="14342" name="Прямоугольник 13">
            <a:extLst>
              <a:ext uri="{FF2B5EF4-FFF2-40B4-BE49-F238E27FC236}">
                <a16:creationId xmlns:a16="http://schemas.microsoft.com/office/drawing/2014/main" xmlns="" id="{FA69A976-10DD-47AC-6BBD-941614F48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600" y="2628900"/>
            <a:ext cx="9070975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07000"/>
              </a:lnSpc>
            </a:pPr>
            <a:endParaRPr lang="ru-RU" altLang="zh-CN" sz="320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ctr" eaLnBrk="1" hangingPunct="1">
              <a:lnSpc>
                <a:spcPct val="107000"/>
              </a:lnSpc>
            </a:pPr>
            <a:r>
              <a:rPr lang="ru-RU" altLang="zh-CN" sz="280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ru-RU" altLang="zh-CN" sz="2800">
              <a:solidFill>
                <a:srgbClr val="000000"/>
              </a:solidFill>
              <a:latin typeface="Calibri" panose="020F0502020204030204" pitchFamily="34" charset="0"/>
              <a:sym typeface="Times New Roman" panose="02020603050405020304" pitchFamily="18" charset="0"/>
            </a:endParaRPr>
          </a:p>
          <a:p>
            <a:pPr algn="ctr" eaLnBrk="1" hangingPunct="1">
              <a:lnSpc>
                <a:spcPct val="107000"/>
              </a:lnSpc>
            </a:pPr>
            <a:r>
              <a:rPr lang="ru-RU" altLang="zh-CN" sz="3200" b="1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 </a:t>
            </a:r>
            <a:endParaRPr lang="ru-RU" altLang="zh-CN" sz="3200">
              <a:solidFill>
                <a:srgbClr val="000000"/>
              </a:solidFill>
              <a:latin typeface="Calibri" panose="020F0502020204030204" pitchFamily="34" charset="0"/>
              <a:sym typeface="Times New Roman" panose="02020603050405020304" pitchFamily="18" charset="0"/>
            </a:endParaRPr>
          </a:p>
          <a:p>
            <a:pPr algn="ctr" eaLnBrk="1" hangingPunct="1">
              <a:lnSpc>
                <a:spcPct val="107000"/>
              </a:lnSpc>
            </a:pPr>
            <a:r>
              <a:rPr lang="ru-RU" altLang="zh-CN" sz="2800" b="1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ru-RU" altLang="zh-CN" sz="2800">
              <a:solidFill>
                <a:srgbClr val="000000"/>
              </a:solidFill>
              <a:latin typeface="Calibri" panose="020F0502020204030204" pitchFamily="34" charset="0"/>
              <a:sym typeface="Times New Roman" panose="02020603050405020304" pitchFamily="18" charset="0"/>
            </a:endParaRPr>
          </a:p>
        </p:txBody>
      </p:sp>
      <p:pic>
        <p:nvPicPr>
          <p:cNvPr id="14343" name="Рисунок 14">
            <a:extLst>
              <a:ext uri="{FF2B5EF4-FFF2-40B4-BE49-F238E27FC236}">
                <a16:creationId xmlns:a16="http://schemas.microsoft.com/office/drawing/2014/main" xmlns="" id="{604DD88A-87DE-0791-FFC1-372F262A3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975" y="168275"/>
            <a:ext cx="14446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Рисунок 6">
            <a:extLst>
              <a:ext uri="{FF2B5EF4-FFF2-40B4-BE49-F238E27FC236}">
                <a16:creationId xmlns:a16="http://schemas.microsoft.com/office/drawing/2014/main" xmlns="" id="{1CF25F3E-058A-5317-5E1D-2111E1813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15550" y="315913"/>
            <a:ext cx="167481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Прямоугольник 5">
            <a:extLst>
              <a:ext uri="{FF2B5EF4-FFF2-40B4-BE49-F238E27FC236}">
                <a16:creationId xmlns:a16="http://schemas.microsoft.com/office/drawing/2014/main" xmlns="" id="{4384429C-7181-CF1D-08F1-FCC59C7D2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9225" y="4530725"/>
            <a:ext cx="9166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ru-RU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MS PGothic" panose="020B0600070205080204" pitchFamily="34" charset="-128"/>
              </a:rPr>
              <a:t>С.М. Гончарова,</a:t>
            </a:r>
            <a:r>
              <a:rPr lang="ru-RU" altLang="zh-CN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MS PGothic" panose="020B0600070205080204" pitchFamily="34" charset="-128"/>
              </a:rPr>
              <a:t/>
            </a:r>
            <a:br>
              <a:rPr lang="ru-RU" altLang="zh-CN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MS PGothic" panose="020B0600070205080204" pitchFamily="34" charset="-128"/>
              </a:rPr>
            </a:br>
            <a:r>
              <a:rPr lang="ru-RU" altLang="zh-CN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MS PGothic" panose="020B0600070205080204" pitchFamily="34" charset="-128"/>
              </a:rPr>
              <a:t>РУКОВОДИТЕЛЬ </a:t>
            </a:r>
            <a:r>
              <a:rPr lang="ru-RU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MS PGothic" panose="020B0600070205080204" pitchFamily="34" charset="-128"/>
              </a:rPr>
              <a:t>Центра геоэкологического проектирования,</a:t>
            </a:r>
            <a:r>
              <a:rPr lang="ru-RU" altLang="zh-CN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MS PGothic" panose="020B0600070205080204" pitchFamily="34" charset="-128"/>
              </a:rPr>
              <a:t/>
            </a:r>
            <a:br>
              <a:rPr lang="ru-RU" altLang="zh-CN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MS PGothic" panose="020B0600070205080204" pitchFamily="34" charset="-128"/>
              </a:rPr>
            </a:br>
            <a:r>
              <a:rPr lang="ru-RU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MS PGothic" panose="020B0600070205080204" pitchFamily="34" charset="-128"/>
              </a:rPr>
              <a:t>старший преподаватель КАФЕДРЫ </a:t>
            </a:r>
            <a:r>
              <a:rPr lang="ru-RU" altLang="zh-CN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MS PGothic" panose="020B0600070205080204" pitchFamily="34" charset="-128"/>
              </a:rPr>
              <a:t>ЭКОНОМИКИ И ГУМАНИТАРНО-ПРАВОВЫХ ДИСЦИПЛИН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xmlns="" id="{60F37B55-D09E-C2D4-63A2-F00330FBEBB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9550" y="285750"/>
            <a:ext cx="11598275" cy="681038"/>
          </a:xfrm>
        </p:spPr>
        <p:txBody>
          <a:bodyPr/>
          <a:lstStyle/>
          <a:p>
            <a:pPr marL="0" indent="0" algn="ctr" eaLnBrk="1" hangingPunct="1"/>
            <a:r>
              <a:rPr lang="ru-RU" altLang="zh-CN" sz="2800" b="1">
                <a:latin typeface="Times New Roman" panose="02020603050405020304" pitchFamily="18" charset="0"/>
                <a:sym typeface="Times New Roman" panose="02020603050405020304" pitchFamily="18" charset="0"/>
              </a:rPr>
              <a:t>УЧЕБНО-МЕТОДИЧЕСКАЯ ДЕЯТЕЛЬНОСТЬ ЛАБОРАТОРИИ</a:t>
            </a:r>
          </a:p>
        </p:txBody>
      </p:sp>
      <p:graphicFrame>
        <p:nvGraphicFramePr>
          <p:cNvPr id="8195" name="Group 3">
            <a:extLst>
              <a:ext uri="{FF2B5EF4-FFF2-40B4-BE49-F238E27FC236}">
                <a16:creationId xmlns:a16="http://schemas.microsoft.com/office/drawing/2014/main" xmlns="" id="{3EB266EC-B9C0-DC2C-2F1E-E3466E0E2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3267187"/>
              </p:ext>
            </p:extLst>
          </p:nvPr>
        </p:nvGraphicFramePr>
        <p:xfrm>
          <a:off x="177800" y="153988"/>
          <a:ext cx="11833225" cy="6092719"/>
        </p:xfrm>
        <a:graphic>
          <a:graphicData uri="http://schemas.openxmlformats.org/drawingml/2006/table">
            <a:tbl>
              <a:tblPr/>
              <a:tblGrid>
                <a:gridCol w="70537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794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2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sym typeface="Times New Roman" pitchFamily="18" charset="0"/>
                        </a:rPr>
                        <a:t>Мероприятия</a:t>
                      </a:r>
                      <a:endParaRPr kumimoji="0" lang="ru-RU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sym typeface="Times New Roman" pitchFamily="18" charset="0"/>
                        </a:rPr>
                        <a:t>Ответственные</a:t>
                      </a:r>
                      <a:endParaRPr kumimoji="0" lang="ru-RU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0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cap="all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в онлайн-викторине «ИСТОРИЯ И ГЕОГРАФИЯ КРЫМСКОГО ПОЛУОСТРОВА». Организаторы – Молодежный клуб РГО «Крым».18 марта 2023 г.</a:t>
                      </a:r>
                    </a:p>
                    <a:p>
                      <a:endParaRPr kumimoji="0" lang="ru-RU" altLang="zh-CN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Студенты 4 курса кафедры экономики и гуманитарно-правовых дисциплин направления подготовки «Педагогическое образование (с двумя профилями)» (профили «География» и «Экономика») под руководством преподавателя кафедры экономики и гуманитарно-правовых дисциплин С.М. Гончаровой.</a:t>
                      </a:r>
                      <a:endParaRPr kumimoji="0" lang="ru-RU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Calibri" pitchFamily="34" charset="0"/>
                      </a:endParaRPr>
                    </a:p>
                    <a:p>
                      <a:endParaRPr lang="ru-RU" sz="11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1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5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cap="all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Участие</a:t>
                      </a:r>
                      <a:r>
                        <a:rPr lang="ru-RU" sz="1100" b="0" i="0" kern="1200" cap="all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во всероссийской научной конференции, секция «Проблемы биологии. Экологии и географии».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30 марта 2023 года .</a:t>
                      </a:r>
                      <a:endParaRPr lang="ru-RU" sz="1100" b="0" i="0" kern="1200" cap="all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1.Панова В.А., доцент кафедры биолого-географического образования и здоровьесберегающих дисциплин. </a:t>
                      </a:r>
                    </a:p>
                    <a:p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2.Ковярова</a:t>
                      </a:r>
                      <a:r>
                        <a:rPr lang="ru-RU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В.А., студентка ГЭ-641,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 географии МАОУ СОШ №25/11 г. Таганрога.</a:t>
                      </a:r>
                    </a:p>
                    <a:p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3.Гончарова С.М., старший преподаватель кафедры экономики и гуманитарно-правовых дисциплин, руководитель Центра.</a:t>
                      </a:r>
                    </a:p>
                    <a:p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Шмидько Г.А.,педагог дополнительного образования Станции юных натуралистов г. Таганрога .</a:t>
                      </a:r>
                      <a:r>
                        <a:rPr kumimoji="0" lang="ru-RU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Times New Roman" pitchFamily="18" charset="0"/>
                        </a:rPr>
                        <a:t> 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5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cap="all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ПРОФОРИЕНТАЦИОННОЕ МЕРОПРИЯТИЕ В НИКОЛАЕВСКОЙ СРЕДНЕЙ ОБЩЕОБРАЗОВАТЕЛЬНОЙ ШКОЛЕ ИМЕНИ П.Д. НАГОРНОГО НЕКЛИНОВСКОГО РАЙОНА.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апреля 2023 г.(на площадке Николаевской средней общеобразовательной школы Неклиновского района )</a:t>
                      </a:r>
                      <a:endParaRPr lang="ru-RU" sz="1100" b="0" i="0" kern="1200" cap="all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1.Заведующий кафедрой биолого-географического образования и здоровьесберегающих дисциплин профессор Подберезный В.В.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Старший преподаватель, руководитель Центра Гончарова С.М.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Кандидат экономических наук кафедры биолого-географического образования и здоровьесберегающих дисциплин  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Паничкина М.В.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Студенты 2 курса кафедры биолого-географического образования и здоровьесберегающих дисциплин (профили «Биология и География») Ангелина Шарпило и Светлана Ченцова. </a:t>
                      </a:r>
                      <a:endParaRPr kumimoji="0" lang="ru-RU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5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cap="all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СТАРТ ПРОЕКТА «АЛЕКСЕЕВСКИЙ ЛЕС КАК ОБЪЕКТ ПРИРОДНОГО И КУЛЬТУРНО-ИСТОРИЧЕСКОГО НАСЛЕДИЯ».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 апреля 2023 г. </a:t>
                      </a:r>
                      <a:endParaRPr lang="ru-RU" sz="1100" b="0" i="0" kern="1200" cap="all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1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1.Руководитель Центра Гончарова С.М.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Сердюкова Ю.А., зав. кафедрой экономики и гуманитарно-правовых дисциплин 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Немашкалова Е.В., глава Алексеевского сельского поселения Матвеево-Курганского района.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Голобородько</a:t>
                      </a:r>
                      <a:r>
                        <a:rPr lang="ru-RU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Ю.А., студент ГЭ-631.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5.Шарафаненко Е.А., МДОП -411.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3525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xmlns="" id="{60F37B55-D09E-C2D4-63A2-F00330FBEBB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9550" y="285750"/>
            <a:ext cx="11598275" cy="681038"/>
          </a:xfrm>
        </p:spPr>
        <p:txBody>
          <a:bodyPr/>
          <a:lstStyle/>
          <a:p>
            <a:pPr marL="0" indent="0" algn="ctr" eaLnBrk="1" hangingPunct="1"/>
            <a:r>
              <a:rPr lang="ru-RU" altLang="zh-CN" sz="2800" b="1">
                <a:latin typeface="Times New Roman" panose="02020603050405020304" pitchFamily="18" charset="0"/>
                <a:sym typeface="Times New Roman" panose="02020603050405020304" pitchFamily="18" charset="0"/>
              </a:rPr>
              <a:t>УЧЕБНО-МЕТОДИЧЕСКАЯ ДЕЯТЕЛЬНОСТЬ ЛАБОРАТОРИИ</a:t>
            </a:r>
          </a:p>
        </p:txBody>
      </p:sp>
      <p:graphicFrame>
        <p:nvGraphicFramePr>
          <p:cNvPr id="8195" name="Group 3">
            <a:extLst>
              <a:ext uri="{FF2B5EF4-FFF2-40B4-BE49-F238E27FC236}">
                <a16:creationId xmlns:a16="http://schemas.microsoft.com/office/drawing/2014/main" xmlns="" id="{3EB266EC-B9C0-DC2C-2F1E-E3466E0E2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4230866"/>
              </p:ext>
            </p:extLst>
          </p:nvPr>
        </p:nvGraphicFramePr>
        <p:xfrm>
          <a:off x="177800" y="153988"/>
          <a:ext cx="11833225" cy="5913120"/>
        </p:xfrm>
        <a:graphic>
          <a:graphicData uri="http://schemas.openxmlformats.org/drawingml/2006/table">
            <a:tbl>
              <a:tblPr/>
              <a:tblGrid>
                <a:gridCol w="70537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794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2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sym typeface="Times New Roman" pitchFamily="18" charset="0"/>
                        </a:rPr>
                        <a:t>Мероприятия</a:t>
                      </a:r>
                      <a:endParaRPr kumimoji="0" lang="ru-RU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sym typeface="Times New Roman" pitchFamily="18" charset="0"/>
                        </a:rPr>
                        <a:t>Ответственные</a:t>
                      </a:r>
                      <a:endParaRPr kumimoji="0" lang="ru-RU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0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cap="all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В МЕЖДУНАРОДНОМ ГЕОГРАФИЧЕСКОМ ОНЛАЙН-ТУРНИРЕ «МЕРИДИАН ОТКРЫТИЙ».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14 апреля 2023 г., на базе БГПУ имени М. Танка (Республика Беларусь) и объединившем студентов-географов из Минска, Витебска, Гомеля, Новосибирска, Уфы, Оренбурга и Таганрога.</a:t>
                      </a:r>
                    </a:p>
                    <a:p>
                      <a:endParaRPr kumimoji="0" lang="ru-RU" altLang="zh-CN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Студенты двух факультетов: педагогики и методики дошкольного, начального и дополнительного образования (кафедра биолого-географического образования и здоровьесберегающих дисциплин) и факультета экономики и права (кафедра экономики и гуманитарно-правовых дисциплин),команда «Геоэкологи» -Шарпило Ангелина, Забайрачная Виктория (БГ-421), Дьяченко Кирилл (БГ-411), Екатерина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Закатко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(ББЖ-431),Голобородько Юрий, Атепалихина Марина (ГЭ-631).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подготовке команды и проведении игры приняли участие заведующий кафедрой биолого-географического образования и здоровьесберегающих дисциплин Владимир Васильевич Подберезный, руководитель Центра геоэкологического проектирования Светлана Михайловна Гончарова, доценты кафедры биолого-географического образования и здоровьесберегающих дисциплин Римма Викторовна Зарубина и Елена Алексеевна Першонкова.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Calibri" pitchFamily="34" charset="0"/>
                      </a:endParaRPr>
                    </a:p>
                    <a:p>
                      <a:endParaRPr lang="ru-RU" sz="11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5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cap="all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ПОДВЕДЕНИЕ ИТОГОВ КОНКУРСА ПРОЕКТОВ «МОЯ ЭКСКУРСИЯ»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апреля 2023 года 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мероприятии приняли участие декан факультета экономики и права Ирина Александровна Стеценко, руководитель Центра геоэкологического проектирования Светлана Михайловна Гончарова, координатор конкурса доцент кафедры биолого-географического образования и здоровьесберегающих дисциплин Елена Алексеевна Першонкова, методист конкурса заместитель директора по УВР Станции юных натуралистов г. Таганрога Екатерина Николаевна Аболмасова, член жюри конкурса доцент кафедры экономики и гуманитарно-правовых дисциплин Анастасия Александровна Веселая, руководители конкурсных работ и обучающиеся образовательных учреждений, предоставившие конкурсные материалы.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конкурсе приняли участие обучающиеся образовательных учреждений г. Таганрога (МАОУ СОШ № 25/11, МАОУ лицей № 28, МОБУ лицей № 7, МОБУ лицей № 33, МОБУ СОШ № 6, Станция юных натуралистов г. Таганрога), учитель географии Табунщиковской СОШ Красносулинского района Ростовской области Лупан Наталья Владимировна (диплом I степени в номинации экотуристический маршрут, проект «Экскурсия в Горненский заповедник»).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0879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xmlns="" id="{60F37B55-D09E-C2D4-63A2-F00330FBEBB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9550" y="285750"/>
            <a:ext cx="11598275" cy="681038"/>
          </a:xfrm>
        </p:spPr>
        <p:txBody>
          <a:bodyPr/>
          <a:lstStyle/>
          <a:p>
            <a:pPr marL="0" indent="0" algn="ctr" eaLnBrk="1" hangingPunct="1"/>
            <a:r>
              <a:rPr lang="ru-RU" altLang="zh-CN" sz="2800" b="1">
                <a:latin typeface="Times New Roman" panose="02020603050405020304" pitchFamily="18" charset="0"/>
                <a:sym typeface="Times New Roman" panose="02020603050405020304" pitchFamily="18" charset="0"/>
              </a:rPr>
              <a:t>УЧЕБНО-МЕТОДИЧЕСКАЯ ДЕЯТЕЛЬНОСТЬ ЛАБОРАТОРИИ</a:t>
            </a:r>
          </a:p>
        </p:txBody>
      </p:sp>
      <p:graphicFrame>
        <p:nvGraphicFramePr>
          <p:cNvPr id="8195" name="Group 3">
            <a:extLst>
              <a:ext uri="{FF2B5EF4-FFF2-40B4-BE49-F238E27FC236}">
                <a16:creationId xmlns:a16="http://schemas.microsoft.com/office/drawing/2014/main" xmlns="" id="{3EB266EC-B9C0-DC2C-2F1E-E3466E0E2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9693747"/>
              </p:ext>
            </p:extLst>
          </p:nvPr>
        </p:nvGraphicFramePr>
        <p:xfrm>
          <a:off x="177800" y="153988"/>
          <a:ext cx="11833225" cy="6153679"/>
        </p:xfrm>
        <a:graphic>
          <a:graphicData uri="http://schemas.openxmlformats.org/drawingml/2006/table">
            <a:tbl>
              <a:tblPr/>
              <a:tblGrid>
                <a:gridCol w="70537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794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5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sym typeface="Times New Roman" pitchFamily="18" charset="0"/>
                        </a:rPr>
                        <a:t>Мероприятия</a:t>
                      </a:r>
                      <a:endParaRPr kumimoji="0" lang="ru-RU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sym typeface="Times New Roman" pitchFamily="18" charset="0"/>
                        </a:rPr>
                        <a:t>Ответственные</a:t>
                      </a:r>
                      <a:endParaRPr kumimoji="0" lang="ru-RU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228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cap="all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В МЕЖДУНАРОДНОЙ НАУЧНО-ПРАКТИЧЕСКОЙ КОНФЕРЕНЦИИ «СОВРЕМЕННЫЕ ТЕНДЕНЦИИ В СИСТЕМЕ НЕПРЕРЫВНОГО ЕСТЕСТВЕННОНАУЧНОГО ОБРАЗОВАНИЯ» (РЕСПУБЛИКА БЕЛАРУСЬ).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19 апреля 2023 г.</a:t>
                      </a:r>
                      <a:endParaRPr lang="ru-RU" sz="1100" b="0" i="0" kern="1200" cap="all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kumimoji="0" lang="ru-RU" altLang="zh-CN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Студентка группы ГЭ-641 Виталина Ковярова (научный руководитель –  старший преподаватель кафедры экономики и гуманитарно-правовых дисциплин, руководитель Центра геоэкологического проектирования С.М. Гончарова).</a:t>
                      </a:r>
                    </a:p>
                    <a:p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итогам работы конференции будет опубликован сборник материалов с индексацией в РИНЦ, в который войдут статьи студентов Таганрогского института имени А.П. Чехова.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Calibri" pitchFamily="34" charset="0"/>
                      </a:endParaRPr>
                    </a:p>
                    <a:p>
                      <a:endParaRPr lang="ru-RU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04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cap="all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КРУГЛЫЙ СТОЛ «ОТ МОЛОДОГО СПЕЦИАЛИСТА К УСПЕШНОМУ ПЕДАГОГУ. УЧИТЕЛЬ ГЕОГРАФИИ И БИОЛОГИИ В СОВРЕМЕННОЙ ШКОЛЕ».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21 апреля 2023 г.</a:t>
                      </a:r>
                      <a:endParaRPr kumimoji="0" lang="ru-RU" altLang="zh-C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kern="1200" cap="all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Times New Roman" pitchFamily="18" charset="0"/>
                        </a:rPr>
                        <a:t>Руководители: Стеценко И.А.. Подберезный В.В., Гончарова </a:t>
                      </a:r>
                      <a:r>
                        <a:rPr kumimoji="0" lang="ru-RU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Times New Roman" pitchFamily="18" charset="0"/>
                        </a:rPr>
                        <a:t>С.М.,Веселая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Times New Roman" pitchFamily="18" charset="0"/>
                        </a:rPr>
                        <a:t> А.А.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Times New Roman" pitchFamily="18" charset="0"/>
                        </a:rPr>
                        <a:t>Участники;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Голобородько Юрий, Ковярова Виталина, Семибратова Александра, Брацилова Юлия (кафедра экономики гуманитарно-правовых дисциплин подготовки «Педагогическое образование» (профили «География» и «Экономика»); студенты кафедры биолого- географического образования и здоровьесберегающих дисциплин Камбулова Татьяна и Боцманов Лев.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004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ПРОБНОЕ ТЕСТИРОВАНИЕ ПО ГЕОГРАФИИ(ПО МАТЕРИАЛАМ ОГЭ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ДЛЯ УЧАЩИХСЯ 9 КЛАССОВ.</a:t>
                      </a: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 апреля 2023 г.</a:t>
                      </a: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Times New Roman" pitchFamily="18" charset="0"/>
                        </a:rPr>
                        <a:t>Руководители: Гончарова С.М.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Times New Roman" pitchFamily="18" charset="0"/>
                        </a:rPr>
                        <a:t>Участники: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учащиеся 9 классов города Таганрога и Неклиновского района. </a:t>
                      </a:r>
                      <a:endParaRPr kumimoji="0" lang="ru-RU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562835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37650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xmlns="" id="{60F37B55-D09E-C2D4-63A2-F00330FBEBB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9550" y="285750"/>
            <a:ext cx="11598275" cy="681038"/>
          </a:xfrm>
        </p:spPr>
        <p:txBody>
          <a:bodyPr/>
          <a:lstStyle/>
          <a:p>
            <a:pPr marL="0" indent="0" algn="ctr" eaLnBrk="1" hangingPunct="1"/>
            <a:r>
              <a:rPr lang="ru-RU" altLang="zh-CN" sz="2800" b="1">
                <a:latin typeface="Times New Roman" panose="02020603050405020304" pitchFamily="18" charset="0"/>
                <a:sym typeface="Times New Roman" panose="02020603050405020304" pitchFamily="18" charset="0"/>
              </a:rPr>
              <a:t>УЧЕБНО-МЕТОДИЧЕСКАЯ ДЕЯТЕЛЬНОСТЬ ЛАБОРАТОРИИ</a:t>
            </a:r>
          </a:p>
        </p:txBody>
      </p:sp>
      <p:graphicFrame>
        <p:nvGraphicFramePr>
          <p:cNvPr id="8195" name="Group 3">
            <a:extLst>
              <a:ext uri="{FF2B5EF4-FFF2-40B4-BE49-F238E27FC236}">
                <a16:creationId xmlns:a16="http://schemas.microsoft.com/office/drawing/2014/main" xmlns="" id="{3EB266EC-B9C0-DC2C-2F1E-E3466E0E2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1188911"/>
              </p:ext>
            </p:extLst>
          </p:nvPr>
        </p:nvGraphicFramePr>
        <p:xfrm>
          <a:off x="177800" y="153985"/>
          <a:ext cx="11833225" cy="3187838"/>
        </p:xfrm>
        <a:graphic>
          <a:graphicData uri="http://schemas.openxmlformats.org/drawingml/2006/table">
            <a:tbl>
              <a:tblPr/>
              <a:tblGrid>
                <a:gridCol w="70537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794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13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sym typeface="Times New Roman" pitchFamily="18" charset="0"/>
                        </a:rPr>
                        <a:t>Мероприятия</a:t>
                      </a:r>
                      <a:endParaRPr kumimoji="0" lang="ru-RU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sym typeface="Times New Roman" pitchFamily="18" charset="0"/>
                        </a:rPr>
                        <a:t>Ответственные</a:t>
                      </a:r>
                      <a:endParaRPr kumimoji="0" lang="ru-RU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6530">
                <a:tc>
                  <a:txBody>
                    <a:bodyPr/>
                    <a:lstStyle/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ПОЕЗДКА НА ФАКУЛЬТЕТ </a:t>
                      </a:r>
                      <a:r>
                        <a:rPr lang="ru-RU" sz="1100" b="0" i="0" kern="1200" cap="all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ЕСТЕСТВОЗНАНИЯ БЕЛОРУССКОГО ГОСУДАРСТВЕННОГО ПЕДАГОГИЧЕСКОГО УНИВЕРСИТЕТА ИМЕНИ МАКСИМА ТАНКА(Республика Беларусь).</a:t>
                      </a:r>
                    </a:p>
                    <a:p>
                      <a:r>
                        <a:rPr lang="ru-RU" sz="1100" b="0" i="0" kern="1200" cap="all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3-4 мая  2023 г.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Times New Roman" pitchFamily="18" charset="0"/>
                        </a:rPr>
                        <a:t>Руководители: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биолого-географического образования и здоровьесберегающих дисциплин Елена Алексеевна Першонкова, руководитель Центра геоэкологического проектирования, старший преподаватель кафедры экономики и гуманитарно-правовых дисциплин Светлана Михайловна Гончарова, студент группы ГЭ-631 Юрий Голобородько и студентка группы ББЖ-431 Екатерина </a:t>
                      </a:r>
                      <a:r>
                        <a:rPr lang="ru-RU" sz="11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Закатко</a:t>
                      </a:r>
                      <a:endParaRPr kumimoji="0" lang="ru-RU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Дата 3">
            <a:extLst>
              <a:ext uri="{FF2B5EF4-FFF2-40B4-BE49-F238E27FC236}">
                <a16:creationId xmlns:a16="http://schemas.microsoft.com/office/drawing/2014/main" xmlns="" id="{83359AAD-E993-3B85-F43A-B4B7FBF361E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fld id="{29C90DB0-7173-41CD-A966-5047A1546A0C}" type="datetime1">
              <a:rPr lang="en-US" altLang="zh-CN" smtClean="0">
                <a:solidFill>
                  <a:srgbClr val="FFFFFF"/>
                </a:solidFill>
              </a:rPr>
              <a:pPr eaLnBrk="1" hangingPunct="1"/>
              <a:t>5/19/2023</a:t>
            </a:fld>
            <a:endParaRPr lang="ru-RU" altLang="zh-CN" sz="180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8AF96B56-156E-43FF-1296-887D62A6D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2565032"/>
              </p:ext>
            </p:extLst>
          </p:nvPr>
        </p:nvGraphicFramePr>
        <p:xfrm>
          <a:off x="238125" y="1092199"/>
          <a:ext cx="11731625" cy="3462867"/>
        </p:xfrm>
        <a:graphic>
          <a:graphicData uri="http://schemas.openxmlformats.org/drawingml/2006/table">
            <a:tbl>
              <a:tblPr/>
              <a:tblGrid>
                <a:gridCol w="2314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7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897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027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Ф.И.О.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студента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(соавтор\ научный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руководитель)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Название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статьи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Выходные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2063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данные 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6011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Голобородько Юрий Андреевич, ГЭ-631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Шарафаненко Евгения Александровна, МДОП-411 (научный руководитель Гончарова С.М)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Проблемы и значимость объекта природного и культурно-исторического наследия- Алексеевского леса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«Наукосфера»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— мультидисциплинарный научный интернет-журнал №3(2), 2023 г.</a:t>
                      </a:r>
                    </a:p>
                    <a:p>
                      <a:r>
                        <a:rPr lang="ru-RU" sz="14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http://nauko-sfera.ru/ens/archive/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4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https://www.elibrary.ru/title_about_new.asp?id=63530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9485" name="Прямоугольник 5">
            <a:extLst>
              <a:ext uri="{FF2B5EF4-FFF2-40B4-BE49-F238E27FC236}">
                <a16:creationId xmlns:a16="http://schemas.microsoft.com/office/drawing/2014/main" xmlns="" id="{20DF574E-866E-B4F0-6B82-1E7C07A39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42875"/>
            <a:ext cx="6096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 студентов, выполненные на базе </a:t>
            </a:r>
            <a:r>
              <a:rPr lang="ru-RU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</a:t>
            </a:r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г.</a:t>
            </a:r>
            <a:endParaRPr lang="ru-RU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>
            <a:extLst>
              <a:ext uri="{FF2B5EF4-FFF2-40B4-BE49-F238E27FC236}">
                <a16:creationId xmlns:a16="http://schemas.microsoft.com/office/drawing/2014/main" xmlns="" id="{37F8CBB0-5FC4-945C-35CF-BFDCD1E7E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5751"/>
            <a:ext cx="10058400" cy="781050"/>
          </a:xfrm>
        </p:spPr>
        <p:txBody>
          <a:bodyPr/>
          <a:lstStyle/>
          <a:p>
            <a:pPr algn="ctr"/>
            <a:r>
              <a:rPr lang="ru-RU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(направления) развития</a:t>
            </a:r>
          </a:p>
        </p:txBody>
      </p:sp>
      <p:sp>
        <p:nvSpPr>
          <p:cNvPr id="21507" name="Содержимое 2">
            <a:extLst>
              <a:ext uri="{FF2B5EF4-FFF2-40B4-BE49-F238E27FC236}">
                <a16:creationId xmlns:a16="http://schemas.microsoft.com/office/drawing/2014/main" xmlns="" id="{B53B1EEF-0E80-6E45-DA30-4E86BCC94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1176867"/>
            <a:ext cx="10058400" cy="469212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altLang="en-US" dirty="0"/>
              <a:t>1. </a:t>
            </a: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мероприятия по  более активному вовлечению в деятельность </a:t>
            </a:r>
            <a:r>
              <a:rPr lang="ru-RU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</a:t>
            </a: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 </a:t>
            </a:r>
            <a:r>
              <a:rPr lang="ru-RU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биолого-географического образования и здоровьесберегающих дисциплин, кафедры экономики и гуманитарно-правовых дисциплин, станции юных натуралистов, образовательных учреждений г. Таганрога и Ростовской области в </a:t>
            </a: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Центра.</a:t>
            </a:r>
            <a:endParaRPr lang="ru-RU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Повысить публикационную активность студентов по направлениям деятельности </a:t>
            </a:r>
            <a:r>
              <a:rPr lang="ru-RU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Центра.</a:t>
            </a:r>
            <a:endParaRPr lang="ru-RU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Расширить взаимодействие </a:t>
            </a:r>
            <a:r>
              <a:rPr lang="ru-RU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</a:t>
            </a: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подобными структурами других вузов.</a:t>
            </a:r>
          </a:p>
        </p:txBody>
      </p:sp>
      <p:sp>
        <p:nvSpPr>
          <p:cNvPr id="21508" name="Дата 3">
            <a:extLst>
              <a:ext uri="{FF2B5EF4-FFF2-40B4-BE49-F238E27FC236}">
                <a16:creationId xmlns:a16="http://schemas.microsoft.com/office/drawing/2014/main" xmlns="" id="{4ED3357D-D7E4-9534-A2AA-0B55731C1C8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fld id="{B34569A5-C1DA-460C-8591-C128E564CDD3}" type="datetime1">
              <a:rPr lang="en-US" altLang="zh-CN" smtClean="0">
                <a:solidFill>
                  <a:srgbClr val="FFFFFF"/>
                </a:solidFill>
              </a:rPr>
              <a:pPr eaLnBrk="1" hangingPunct="1"/>
              <a:t>5/19/2023</a:t>
            </a:fld>
            <a:endParaRPr lang="ru-RU" altLang="zh-CN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FFFFFF"/>
      </a:accent3>
      <a:accent4>
        <a:srgbClr val="000000"/>
      </a:accent4>
      <a:accent5>
        <a:srgbClr val="ABD3EF"/>
      </a:accent5>
      <a:accent6>
        <a:srgbClr val="2176B3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SimSun"/>
        <a:cs typeface=""/>
      </a:majorFont>
      <a:minorFont>
        <a:latin typeface="Calibri"/>
        <a:ea typeface="SimSun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</TotalTime>
  <Pages>0</Pages>
  <Words>949</Words>
  <Characters>0</Characters>
  <Application>Microsoft Office PowerPoint</Application>
  <DocSecurity>0</DocSecurity>
  <PresentationFormat>Произвольный</PresentationFormat>
  <Lines>0</Lines>
  <Paragraphs>83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Ретро</vt:lpstr>
      <vt:lpstr>Министерство науки и высшего образования Российской Федерации Таганрогский институт имени А. П. Чехова (филиал)   ФГБОУ ВО «Ростовский государственный экономический  университет (РИНХ)»        ОТЧЕТ О РАБОТЕ Центра геоэкологического проектирования с 10 февраля 2023 года по 12 мая 2023 года</vt:lpstr>
      <vt:lpstr>УЧЕБНО-МЕТОДИЧЕСКАЯ ДЕЯТЕЛЬНОСТЬ ЛАБОРАТОРИИ</vt:lpstr>
      <vt:lpstr>УЧЕБНО-МЕТОДИЧЕСКАЯ ДЕЯТЕЛЬНОСТЬ ЛАБОРАТОРИИ</vt:lpstr>
      <vt:lpstr>УЧЕБНО-МЕТОДИЧЕСКАЯ ДЕЯТЕЛЬНОСТЬ ЛАБОРАТОРИИ</vt:lpstr>
      <vt:lpstr>УЧЕБНО-МЕТОДИЧЕСКАЯ ДЕЯТЕЛЬНОСТЬ ЛАБОРАТОРИИ</vt:lpstr>
      <vt:lpstr>Слайд 6</vt:lpstr>
      <vt:lpstr>Перспективы (направления) развития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Окказиональное употребление фразеологизмов в рассказах А.П. Чехова</dc:title>
  <dc:creator>Андрей Нарушевич</dc:creator>
  <cp:lastModifiedBy>savchenko</cp:lastModifiedBy>
  <cp:revision>147</cp:revision>
  <dcterms:created xsi:type="dcterms:W3CDTF">2020-05-10T17:12:00Z</dcterms:created>
  <dcterms:modified xsi:type="dcterms:W3CDTF">2023-05-19T05:37:17Z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1033-9.1.0.4550</vt:lpwstr>
  </property>
</Properties>
</file>