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8" r:id="rId2"/>
    <p:sldId id="275" r:id="rId3"/>
    <p:sldId id="276" r:id="rId4"/>
    <p:sldId id="269" r:id="rId5"/>
    <p:sldId id="288" r:id="rId6"/>
    <p:sldId id="289" r:id="rId7"/>
    <p:sldId id="298" r:id="rId8"/>
    <p:sldId id="270" r:id="rId9"/>
    <p:sldId id="290" r:id="rId10"/>
    <p:sldId id="299" r:id="rId11"/>
    <p:sldId id="277" r:id="rId12"/>
    <p:sldId id="293" r:id="rId13"/>
    <p:sldId id="280" r:id="rId14"/>
    <p:sldId id="281" r:id="rId15"/>
    <p:sldId id="26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1532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087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38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436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2122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117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146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84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536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C7FD09D-01CC-41FE-9723-7AA8D07CF9AF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350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932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C7FD09D-01CC-41FE-9723-7AA8D07CF9AF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8163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2B213C-CFAC-4797-A05E-209C192385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405449"/>
            <a:ext cx="10058400" cy="19196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dirty="0"/>
              <a:t>Министерство науки и высшего образования Российской Федерации</a:t>
            </a:r>
            <a:br>
              <a:rPr lang="ru-RU" sz="1600" b="1" dirty="0"/>
            </a:br>
            <a:r>
              <a:rPr lang="ru-RU" sz="1600" b="1" dirty="0"/>
              <a:t>Таганрогский институт имени А. П. Чехова (филиал)  </a:t>
            </a:r>
            <a:br>
              <a:rPr lang="ru-RU" sz="1600" b="1" dirty="0"/>
            </a:br>
            <a:r>
              <a:rPr lang="ru-RU" sz="1600" b="1" dirty="0"/>
              <a:t>ФГБОУ ВО «Ростовский государственный экономический  университет (РИНХ)»</a:t>
            </a:r>
            <a:br>
              <a:rPr lang="ru-RU" sz="1600" b="1" dirty="0"/>
            </a:br>
            <a:r>
              <a:rPr lang="ru-RU" sz="4400" b="1" dirty="0"/>
              <a:t>   </a:t>
            </a:r>
            <a:br>
              <a:rPr lang="ru-RU" sz="4400" dirty="0"/>
            </a:br>
            <a:br>
              <a:rPr lang="ru-RU" dirty="0"/>
            </a:br>
            <a:br>
              <a:rPr lang="ru-RU" sz="4000" dirty="0"/>
            </a:br>
            <a:r>
              <a:rPr lang="ru-RU" sz="4000" dirty="0"/>
              <a:t> ОТЧЕТ О РАБОТЕ </a:t>
            </a:r>
            <a:br>
              <a:rPr lang="ru-RU" sz="4000" dirty="0"/>
            </a:br>
            <a:r>
              <a:rPr lang="ru-RU" sz="4000" b="1" dirty="0"/>
              <a:t>НАУЧНО-ПРОСВЕТИТЕЛЬСКОГО</a:t>
            </a:r>
            <a:br>
              <a:rPr lang="ru-RU" sz="4000" dirty="0"/>
            </a:br>
            <a:r>
              <a:rPr lang="ru-RU" sz="4000" b="1" dirty="0"/>
              <a:t>ЦЕНТРА ИЗУЧЕНИЯ РУССКОГО ЯЗЫКА И ЛИТЕРАТУРЫ ИМЕНИ А.П. ЧЕХОВА </a:t>
            </a:r>
            <a:br>
              <a:rPr lang="ru-RU" sz="4000" b="1" dirty="0"/>
            </a:br>
            <a:r>
              <a:rPr lang="ru-RU" sz="4000" dirty="0"/>
              <a:t>ЗА 2023-2024 уч. год</a:t>
            </a:r>
            <a:br>
              <a:rPr lang="ru-RU" sz="4000" dirty="0"/>
            </a:br>
            <a:endParaRPr lang="ru-RU" sz="4400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59FC2C69-F34C-4AEE-915F-359B5B7CCA1D}"/>
              </a:ext>
            </a:extLst>
          </p:cNvPr>
          <p:cNvSpPr/>
          <p:nvPr/>
        </p:nvSpPr>
        <p:spPr>
          <a:xfrm>
            <a:off x="1625599" y="2628653"/>
            <a:ext cx="9070109" cy="2045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5E4C2646-D00B-4149-B25C-DCA71CD9116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0722" y="168430"/>
            <a:ext cx="1444877" cy="165825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D317D9E-007A-4776-9F85-87E2FB1A8BC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116353" y="316033"/>
            <a:ext cx="1673864" cy="151065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418492" y="4528682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О.А. ЯКОВЛЕВА,</a:t>
            </a:r>
            <a:br>
              <a:rPr lang="ru-RU" dirty="0"/>
            </a:br>
            <a:r>
              <a:rPr lang="ru-RU" dirty="0"/>
              <a:t>РУКОВОДИТЕЛЬ НАУЧНО-ПРОСВЕТИТЕЛЬСКОГО ЦЕНТРА ИЗУЧЕНИЯ РУССКОГО ЯЗЫКА И ЛИТЕРАТУРЫ,</a:t>
            </a:r>
            <a:br>
              <a:rPr lang="ru-RU" dirty="0"/>
            </a:br>
            <a:r>
              <a:rPr lang="ru-RU" dirty="0"/>
              <a:t>КАНД. ФИЛОЛ. НАУК, ДОЦЕНТ КАФЕДРЫ РУССКОГО ЯЗЫКА И ЛИТЕРАТУРЫ</a:t>
            </a:r>
          </a:p>
        </p:txBody>
      </p:sp>
    </p:spTree>
    <p:extLst>
      <p:ext uri="{BB962C8B-B14F-4D97-AF65-F5344CB8AC3E}">
        <p14:creationId xmlns:p14="http://schemas.microsoft.com/office/powerpoint/2010/main" val="1407043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91F3C5-C91F-4703-B3B4-701343406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14228"/>
          </a:xfrm>
        </p:spPr>
        <p:txBody>
          <a:bodyPr/>
          <a:lstStyle/>
          <a:p>
            <a:pPr algn="ctr"/>
            <a:r>
              <a:rPr kumimoji="0" lang="ru-RU" sz="3600" b="1" i="0" u="none" strike="noStrike" kern="1200" cap="none" spc="-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КУЛЬТУРНО-ПРОСВЕТИТЕЛЬСКАЯ ДЕЯТЕЛЬНОСТЬ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6B8290-477C-44C9-AFB7-B98419C85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100832"/>
            <a:ext cx="10058400" cy="4768262"/>
          </a:xfrm>
        </p:spPr>
        <p:txBody>
          <a:bodyPr/>
          <a:lstStyle/>
          <a:p>
            <a:r>
              <a:rPr lang="ru-RU" dirty="0"/>
              <a:t>19. Организация участия студентов в литературном часе «Писатель и "хранитель" русской словесности», посвящённом творческому и научному пути Владимира Ивановича Даля.</a:t>
            </a:r>
          </a:p>
          <a:p>
            <a:r>
              <a:rPr lang="ru-RU" dirty="0"/>
              <a:t>20. Организация посещения студентами литературно-музыкального спектакля «Улыбка Пушкина» (Литературный музей А.П. Чехова, апрель 2024 г.).</a:t>
            </a:r>
          </a:p>
          <a:p>
            <a:r>
              <a:rPr lang="ru-RU" dirty="0"/>
              <a:t>21. Организация участия студентов в работе литературной гостиной «В окопах землю подпирал плечом», состоявшейся в библиотеке имени И.М. Бондаренко (апрель 2024 г.). </a:t>
            </a:r>
          </a:p>
          <a:p>
            <a:r>
              <a:rPr lang="ru-RU" dirty="0"/>
              <a:t>22. Организация участия студентов факультета истории и филологии в открытии выставки «Стойкость и сила «слабых» (апрель 2024 г.).</a:t>
            </a:r>
          </a:p>
          <a:p>
            <a:r>
              <a:rPr lang="ru-RU" dirty="0"/>
              <a:t>23. Организация участия студентов и преподавателей в событиях </a:t>
            </a:r>
            <a:r>
              <a:rPr lang="en-US" dirty="0"/>
              <a:t>XVII</a:t>
            </a:r>
            <a:r>
              <a:rPr lang="ru-RU" dirty="0"/>
              <a:t> Чеховского книжного фестиваля (май 2024 г.).</a:t>
            </a:r>
          </a:p>
        </p:txBody>
      </p:sp>
    </p:spTree>
    <p:extLst>
      <p:ext uri="{BB962C8B-B14F-4D97-AF65-F5344CB8AC3E}">
        <p14:creationId xmlns:p14="http://schemas.microsoft.com/office/powerpoint/2010/main" val="3541004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2779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РУКОВОДСТВО НИРС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145219"/>
            <a:ext cx="10058400" cy="5139671"/>
          </a:xfrm>
        </p:spPr>
        <p:txBody>
          <a:bodyPr>
            <a:normAutofit/>
          </a:bodyPr>
          <a:lstStyle/>
          <a:p>
            <a:r>
              <a:rPr lang="ru-RU" dirty="0"/>
              <a:t>1. Подготовка докладчиков на Международную научно-практическую конференцию «</a:t>
            </a:r>
            <a:r>
              <a:rPr lang="ru-RU" dirty="0" err="1"/>
              <a:t>Нургалиевские</a:t>
            </a:r>
            <a:r>
              <a:rPr lang="ru-RU" dirty="0"/>
              <a:t> чтения X</a:t>
            </a:r>
            <a:r>
              <a:rPr lang="en-US" dirty="0"/>
              <a:t>I</a:t>
            </a:r>
            <a:r>
              <a:rPr lang="ru-RU" dirty="0"/>
              <a:t>I</a:t>
            </a:r>
            <a:r>
              <a:rPr lang="en-US" dirty="0"/>
              <a:t>I</a:t>
            </a:r>
            <a:r>
              <a:rPr lang="ru-RU" dirty="0"/>
              <a:t>: Научное сообщество студентов XXI столетия. Филологические науки» (март 2024 г.)</a:t>
            </a:r>
          </a:p>
          <a:p>
            <a:r>
              <a:rPr lang="ru-RU" dirty="0"/>
              <a:t> 2. Подготовка докладчиков на 67-ую </a:t>
            </a:r>
            <a:r>
              <a:rPr lang="ru-RU" dirty="0" err="1"/>
              <a:t>внутривузовскую</a:t>
            </a:r>
            <a:r>
              <a:rPr lang="ru-RU" dirty="0"/>
              <a:t> студенческую конференцию (апрель 2024 г.).</a:t>
            </a:r>
          </a:p>
          <a:p>
            <a:r>
              <a:rPr lang="ru-RU" dirty="0"/>
              <a:t>3. Подготовка докладчиков на </a:t>
            </a:r>
            <a:r>
              <a:rPr lang="en-US" dirty="0"/>
              <a:t>XVI</a:t>
            </a:r>
            <a:r>
              <a:rPr lang="ru-RU" dirty="0"/>
              <a:t> Международную научную конференцию «Молодежные Чеховские чтения в Таганроге» (2</a:t>
            </a:r>
            <a:r>
              <a:rPr lang="en-US" dirty="0"/>
              <a:t>5</a:t>
            </a:r>
            <a:r>
              <a:rPr lang="ru-RU" dirty="0"/>
              <a:t>-2</a:t>
            </a:r>
            <a:r>
              <a:rPr lang="en-US" dirty="0"/>
              <a:t>6</a:t>
            </a:r>
            <a:r>
              <a:rPr lang="ru-RU" dirty="0"/>
              <a:t> апреля 202</a:t>
            </a:r>
            <a:r>
              <a:rPr lang="en-US" dirty="0"/>
              <a:t>4 </a:t>
            </a:r>
            <a:r>
              <a:rPr lang="ru-RU" dirty="0"/>
              <a:t>г.).</a:t>
            </a:r>
          </a:p>
          <a:p>
            <a:r>
              <a:rPr lang="ru-RU" dirty="0"/>
              <a:t>4. Подготовка докладчиков на  региональный форум «Литература и память. Донские писатели о Великой Отечественной войне» (июнь 2024 г.)</a:t>
            </a:r>
          </a:p>
          <a:p>
            <a:pPr algn="just"/>
            <a:r>
              <a:rPr lang="ru-RU" dirty="0"/>
              <a:t>5. Подготовка студентов к участию во </a:t>
            </a:r>
            <a:r>
              <a:rPr lang="ru-RU" dirty="0" err="1"/>
              <a:t>Внутривузовском</a:t>
            </a:r>
            <a:r>
              <a:rPr lang="ru-RU" dirty="0"/>
              <a:t> конкурсе на лучшие научные работы студентов в Ростовском государственном экономическом университете (РИНХ).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4558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2BA422-D9EA-4678-8AEF-5B55D84F3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7402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ПОДГОТОВКА УЧЕБНЫХ ПОСОБИЙ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9E7C7C-1AD0-4747-BFA2-8537C33B9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48900"/>
            <a:ext cx="10058400" cy="4120193"/>
          </a:xfrm>
        </p:spPr>
        <p:txBody>
          <a:bodyPr/>
          <a:lstStyle/>
          <a:p>
            <a:pPr algn="just"/>
            <a:r>
              <a:rPr lang="ru-RU" dirty="0"/>
              <a:t>1. Ким Н.М., Яковлева О.А. Средства выразительности русского языка. Курс лекций </a:t>
            </a:r>
            <a:r>
              <a:rPr lang="en-US" dirty="0"/>
              <a:t>[</a:t>
            </a:r>
            <a:r>
              <a:rPr lang="ru-RU" dirty="0"/>
              <a:t>Электронный ресурс</a:t>
            </a:r>
            <a:r>
              <a:rPr lang="en-US" dirty="0"/>
              <a:t>]</a:t>
            </a:r>
            <a:r>
              <a:rPr lang="ru-RU" dirty="0"/>
              <a:t>. – </a:t>
            </a:r>
            <a:r>
              <a:rPr lang="ru-RU" dirty="0" err="1"/>
              <a:t>Ростов</a:t>
            </a:r>
            <a:r>
              <a:rPr lang="ru-RU" dirty="0"/>
              <a:t>-на-Дону: Издательско-полиграфический комплекс РГЭУ (РИНХ), 2023.</a:t>
            </a:r>
          </a:p>
        </p:txBody>
      </p:sp>
    </p:spTree>
    <p:extLst>
      <p:ext uri="{BB962C8B-B14F-4D97-AF65-F5344CB8AC3E}">
        <p14:creationId xmlns:p14="http://schemas.microsoft.com/office/powerpoint/2010/main" val="975287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4976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ПРОВЕДЕНИЕ УЧЕБНЫХ И НАУЧНО-ИССЛЕДОВАТЕЛЬСКИХ ПРАКТИК СТУДЕНТОВ И МАГИСТРАНТОВ 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CD4770C-12DD-4694-BAC9-06F9C3E8D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340528"/>
            <a:ext cx="10058400" cy="4528566"/>
          </a:xfrm>
        </p:spPr>
        <p:txBody>
          <a:bodyPr/>
          <a:lstStyle/>
          <a:p>
            <a:pPr algn="ctr"/>
            <a:r>
              <a:rPr lang="ru-RU" dirty="0"/>
              <a:t>Бакалавриат  ОФО 2023 – 2024 учебный год</a:t>
            </a:r>
          </a:p>
          <a:p>
            <a:pPr algn="ctr"/>
            <a:endParaRPr lang="ru-RU" dirty="0"/>
          </a:p>
          <a:p>
            <a:endParaRPr lang="ru-RU" dirty="0"/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4E9B7F54-23BC-47D7-8C6A-708A7A16D4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861690"/>
              </p:ext>
            </p:extLst>
          </p:nvPr>
        </p:nvGraphicFramePr>
        <p:xfrm>
          <a:off x="727969" y="1733516"/>
          <a:ext cx="5282213" cy="4538140"/>
        </p:xfrm>
        <a:graphic>
          <a:graphicData uri="http://schemas.openxmlformats.org/drawingml/2006/table">
            <a:tbl>
              <a:tblPr firstRow="1" firstCol="1" bandRow="1"/>
              <a:tblGrid>
                <a:gridCol w="1943219">
                  <a:extLst>
                    <a:ext uri="{9D8B030D-6E8A-4147-A177-3AD203B41FA5}">
                      <a16:colId xmlns:a16="http://schemas.microsoft.com/office/drawing/2014/main" val="1358991377"/>
                    </a:ext>
                  </a:extLst>
                </a:gridCol>
                <a:gridCol w="511028">
                  <a:extLst>
                    <a:ext uri="{9D8B030D-6E8A-4147-A177-3AD203B41FA5}">
                      <a16:colId xmlns:a16="http://schemas.microsoft.com/office/drawing/2014/main" val="3811206398"/>
                    </a:ext>
                  </a:extLst>
                </a:gridCol>
                <a:gridCol w="544459">
                  <a:extLst>
                    <a:ext uri="{9D8B030D-6E8A-4147-A177-3AD203B41FA5}">
                      <a16:colId xmlns:a16="http://schemas.microsoft.com/office/drawing/2014/main" val="1506629286"/>
                    </a:ext>
                  </a:extLst>
                </a:gridCol>
                <a:gridCol w="1184438">
                  <a:extLst>
                    <a:ext uri="{9D8B030D-6E8A-4147-A177-3AD203B41FA5}">
                      <a16:colId xmlns:a16="http://schemas.microsoft.com/office/drawing/2014/main" val="996599318"/>
                    </a:ext>
                  </a:extLst>
                </a:gridCol>
                <a:gridCol w="1099069">
                  <a:extLst>
                    <a:ext uri="{9D8B030D-6E8A-4147-A177-3AD203B41FA5}">
                      <a16:colId xmlns:a16="http://schemas.microsoft.com/office/drawing/2014/main" val="2925055593"/>
                    </a:ext>
                  </a:extLst>
                </a:gridCol>
              </a:tblGrid>
              <a:tr h="6745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Профиль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Курс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Название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Сроки практики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8483944"/>
                  </a:ext>
                </a:extLst>
              </a:tr>
              <a:tr h="9635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 и литература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РЯЛ-221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Учебная (по профилю Русский язык)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01.09 – 12.01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4752130"/>
                  </a:ext>
                </a:extLst>
              </a:tr>
              <a:tr h="9635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 и иностранный язык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РИЯ-221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Учебная (по профилю Русский язык)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01.09 – 09.01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2948160"/>
                  </a:ext>
                </a:extLst>
              </a:tr>
              <a:tr h="9635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 и литература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РЯЛ-241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НИР(по профилю Русский язык)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01.09 – 13.01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9541874"/>
                  </a:ext>
                </a:extLst>
              </a:tr>
              <a:tr h="9635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 и иностранный язык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РИЯ-241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НИР(по профилю Русский язык)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01.09 – 30.12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213756"/>
                  </a:ext>
                </a:extLst>
              </a:tr>
            </a:tbl>
          </a:graphicData>
        </a:graphic>
      </p:graphicFrame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423C8055-A203-4989-B702-85B85BF54C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644291"/>
              </p:ext>
            </p:extLst>
          </p:nvPr>
        </p:nvGraphicFramePr>
        <p:xfrm>
          <a:off x="6294267" y="1733518"/>
          <a:ext cx="4962619" cy="4528567"/>
        </p:xfrm>
        <a:graphic>
          <a:graphicData uri="http://schemas.openxmlformats.org/drawingml/2006/table">
            <a:tbl>
              <a:tblPr firstRow="1" firstCol="1" bandRow="1"/>
              <a:tblGrid>
                <a:gridCol w="1875196">
                  <a:extLst>
                    <a:ext uri="{9D8B030D-6E8A-4147-A177-3AD203B41FA5}">
                      <a16:colId xmlns:a16="http://schemas.microsoft.com/office/drawing/2014/main" val="2756706420"/>
                    </a:ext>
                  </a:extLst>
                </a:gridCol>
                <a:gridCol w="472524">
                  <a:extLst>
                    <a:ext uri="{9D8B030D-6E8A-4147-A177-3AD203B41FA5}">
                      <a16:colId xmlns:a16="http://schemas.microsoft.com/office/drawing/2014/main" val="2115209264"/>
                    </a:ext>
                  </a:extLst>
                </a:gridCol>
                <a:gridCol w="503439">
                  <a:extLst>
                    <a:ext uri="{9D8B030D-6E8A-4147-A177-3AD203B41FA5}">
                      <a16:colId xmlns:a16="http://schemas.microsoft.com/office/drawing/2014/main" val="627865984"/>
                    </a:ext>
                  </a:extLst>
                </a:gridCol>
                <a:gridCol w="1095198">
                  <a:extLst>
                    <a:ext uri="{9D8B030D-6E8A-4147-A177-3AD203B41FA5}">
                      <a16:colId xmlns:a16="http://schemas.microsoft.com/office/drawing/2014/main" val="3627040678"/>
                    </a:ext>
                  </a:extLst>
                </a:gridCol>
                <a:gridCol w="1016262">
                  <a:extLst>
                    <a:ext uri="{9D8B030D-6E8A-4147-A177-3AD203B41FA5}">
                      <a16:colId xmlns:a16="http://schemas.microsoft.com/office/drawing/2014/main" val="2732827123"/>
                    </a:ext>
                  </a:extLst>
                </a:gridCol>
              </a:tblGrid>
              <a:tr h="448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Профиль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Курс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Название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Сроки практики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0498382"/>
                  </a:ext>
                </a:extLst>
              </a:tr>
              <a:tr h="623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 и лит-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РЯЛ-221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Учебная (по профилю Литература)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05.02 – 18.05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4765285"/>
                  </a:ext>
                </a:extLst>
              </a:tr>
              <a:tr h="623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 и ин-яз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РИЯ-221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05.02 – 17.05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6937635"/>
                  </a:ext>
                </a:extLst>
              </a:tr>
              <a:tr h="623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 и лит-ра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РЯЛ-241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НИР Учебная (по профилю Литература)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03.04 – 15.06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8823333"/>
                  </a:ext>
                </a:extLst>
              </a:tr>
              <a:tr h="811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 и ин-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яз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РИЯ-241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03.04 – 19.06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4869488"/>
                  </a:ext>
                </a:extLst>
              </a:tr>
              <a:tr h="623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 и лит-ра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РЯЛ-251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Преддипломн.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22.04 – 21.05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5602452"/>
                  </a:ext>
                </a:extLst>
              </a:tr>
              <a:tr h="776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 и ин-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яз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РИЯ-251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22.04 – 21.05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5298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2869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1416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ПРОВЕДЕНИЕ УЧЕБНЫХ И НАУЧНО-ИССЛЕДОВАТЕЛЬСКИХ ПРАКТИК СТУДЕНТОВ И МАГИСТРАНТОВ 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3E297E0-1003-4BA7-9EFC-4DAF72CB4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300766"/>
            <a:ext cx="10058400" cy="4568328"/>
          </a:xfrm>
        </p:spPr>
        <p:txBody>
          <a:bodyPr/>
          <a:lstStyle/>
          <a:p>
            <a:pPr algn="ctr"/>
            <a:r>
              <a:rPr lang="ru-RU" dirty="0"/>
              <a:t>Бакалавриат и магистратура ЗФО 2023 – 2024 учебный год</a:t>
            </a:r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AB700428-C6CD-4E1B-A953-8BB53F2128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858433"/>
              </p:ext>
            </p:extLst>
          </p:nvPr>
        </p:nvGraphicFramePr>
        <p:xfrm>
          <a:off x="1180730" y="1775534"/>
          <a:ext cx="4915270" cy="4208016"/>
        </p:xfrm>
        <a:graphic>
          <a:graphicData uri="http://schemas.openxmlformats.org/drawingml/2006/table">
            <a:tbl>
              <a:tblPr firstRow="1" firstCol="1" bandRow="1"/>
              <a:tblGrid>
                <a:gridCol w="541195">
                  <a:extLst>
                    <a:ext uri="{9D8B030D-6E8A-4147-A177-3AD203B41FA5}">
                      <a16:colId xmlns:a16="http://schemas.microsoft.com/office/drawing/2014/main" val="4164959938"/>
                    </a:ext>
                  </a:extLst>
                </a:gridCol>
                <a:gridCol w="1093667">
                  <a:extLst>
                    <a:ext uri="{9D8B030D-6E8A-4147-A177-3AD203B41FA5}">
                      <a16:colId xmlns:a16="http://schemas.microsoft.com/office/drawing/2014/main" val="2322213997"/>
                    </a:ext>
                  </a:extLst>
                </a:gridCol>
                <a:gridCol w="1947594">
                  <a:extLst>
                    <a:ext uri="{9D8B030D-6E8A-4147-A177-3AD203B41FA5}">
                      <a16:colId xmlns:a16="http://schemas.microsoft.com/office/drawing/2014/main" val="440338410"/>
                    </a:ext>
                  </a:extLst>
                </a:gridCol>
                <a:gridCol w="1332814">
                  <a:extLst>
                    <a:ext uri="{9D8B030D-6E8A-4147-A177-3AD203B41FA5}">
                      <a16:colId xmlns:a16="http://schemas.microsoft.com/office/drawing/2014/main" val="4086070143"/>
                    </a:ext>
                  </a:extLst>
                </a:gridCol>
              </a:tblGrid>
              <a:tr h="4258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Курс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4" marR="6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4" marR="6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Название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4" marR="6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Сроки практики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4" marR="6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5258011"/>
                  </a:ext>
                </a:extLst>
              </a:tr>
              <a:tr h="280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4" marR="6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РЯЛ</a:t>
                      </a: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-231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4" marR="6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Учебная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4" marR="6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06.11 – 02.12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4" marR="6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2223721"/>
                  </a:ext>
                </a:extLst>
              </a:tr>
              <a:tr h="280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4" marR="6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РИЯ</a:t>
                      </a: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-231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4" marR="6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Учебная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4" marR="6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06.11 – 02.12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4" marR="6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0051962"/>
                  </a:ext>
                </a:extLst>
              </a:tr>
              <a:tr h="365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4" marR="6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РЯЛ</a:t>
                      </a: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Z-251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4" marR="6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4" marR="6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04.12 – 30.12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4" marR="6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3741966"/>
                  </a:ext>
                </a:extLst>
              </a:tr>
              <a:tr h="365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4" marR="6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РЯЛ</a:t>
                      </a: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-261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4" marR="6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Преддипломная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4" marR="6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.11 – 1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4" marR="6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3425053"/>
                  </a:ext>
                </a:extLst>
              </a:tr>
              <a:tr h="365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4" marR="6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РЯЛ</a:t>
                      </a: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ZS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4" marR="6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Учебная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4" marR="6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04.12 – 30.12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4" marR="6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7514075"/>
                  </a:ext>
                </a:extLst>
              </a:tr>
              <a:tr h="365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4" marR="6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РЯЛ</a:t>
                      </a: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ZS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-231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4" marR="6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4" marR="6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06.11 – 02.12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4" marR="6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365245"/>
                  </a:ext>
                </a:extLst>
              </a:tr>
              <a:tr h="365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4" marR="68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РЯЛ</a:t>
                      </a: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ZS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-241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4" marR="6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4" marR="6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06.11 – 02.12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4" marR="6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4729660"/>
                  </a:ext>
                </a:extLst>
              </a:tr>
              <a:tr h="365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4" marR="6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РЯЛ</a:t>
                      </a: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ZS-251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4" marR="6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Преддипломная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4" marR="6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.11 –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4" marR="6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7415442"/>
                  </a:ext>
                </a:extLst>
              </a:tr>
              <a:tr h="2796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4" marR="6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РЯ</a:t>
                      </a: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GZ-221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4" marR="6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4" marR="6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04.12 – 30.12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4" marR="6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81450"/>
                  </a:ext>
                </a:extLst>
              </a:tr>
              <a:tr h="7493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4" marR="6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РЯ</a:t>
                      </a: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GZ-231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ЛИТ</a:t>
                      </a: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GZ-231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4" marR="6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Преддипломная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4" marR="6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7.10 –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8.12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4" marR="6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2887819"/>
                  </a:ext>
                </a:extLst>
              </a:tr>
            </a:tbl>
          </a:graphicData>
        </a:graphic>
      </p:graphicFrame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CB33502C-904B-45FA-AC21-4D93C56288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460513"/>
              </p:ext>
            </p:extLst>
          </p:nvPr>
        </p:nvGraphicFramePr>
        <p:xfrm>
          <a:off x="6179450" y="1775534"/>
          <a:ext cx="5059679" cy="4208016"/>
        </p:xfrm>
        <a:graphic>
          <a:graphicData uri="http://schemas.openxmlformats.org/drawingml/2006/table">
            <a:tbl>
              <a:tblPr firstRow="1" firstCol="1" bandRow="1"/>
              <a:tblGrid>
                <a:gridCol w="1898733">
                  <a:extLst>
                    <a:ext uri="{9D8B030D-6E8A-4147-A177-3AD203B41FA5}">
                      <a16:colId xmlns:a16="http://schemas.microsoft.com/office/drawing/2014/main" val="1124870799"/>
                    </a:ext>
                  </a:extLst>
                </a:gridCol>
                <a:gridCol w="365418">
                  <a:extLst>
                    <a:ext uri="{9D8B030D-6E8A-4147-A177-3AD203B41FA5}">
                      <a16:colId xmlns:a16="http://schemas.microsoft.com/office/drawing/2014/main" val="3347522396"/>
                    </a:ext>
                  </a:extLst>
                </a:gridCol>
                <a:gridCol w="657135">
                  <a:extLst>
                    <a:ext uri="{9D8B030D-6E8A-4147-A177-3AD203B41FA5}">
                      <a16:colId xmlns:a16="http://schemas.microsoft.com/office/drawing/2014/main" val="3426793699"/>
                    </a:ext>
                  </a:extLst>
                </a:gridCol>
                <a:gridCol w="1043169">
                  <a:extLst>
                    <a:ext uri="{9D8B030D-6E8A-4147-A177-3AD203B41FA5}">
                      <a16:colId xmlns:a16="http://schemas.microsoft.com/office/drawing/2014/main" val="1703021259"/>
                    </a:ext>
                  </a:extLst>
                </a:gridCol>
                <a:gridCol w="1095224">
                  <a:extLst>
                    <a:ext uri="{9D8B030D-6E8A-4147-A177-3AD203B41FA5}">
                      <a16:colId xmlns:a16="http://schemas.microsoft.com/office/drawing/2014/main" val="1225224434"/>
                    </a:ext>
                  </a:extLst>
                </a:gridCol>
              </a:tblGrid>
              <a:tr h="458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Профиль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Курс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Название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Сроки практики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0795960"/>
                  </a:ext>
                </a:extLst>
              </a:tr>
              <a:tr h="535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 и литература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РЯЛ</a:t>
                      </a: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Учебная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03.05 – 31.05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6704656"/>
                  </a:ext>
                </a:extLst>
              </a:tr>
              <a:tr h="535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 и ин. язык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РИЯ</a:t>
                      </a: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03.05 – 31.05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8431455"/>
                  </a:ext>
                </a:extLst>
              </a:tr>
              <a:tr h="535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 и литература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РЯЛ</a:t>
                      </a: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ZS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Учебная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03.05 – 31.05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5540803"/>
                  </a:ext>
                </a:extLst>
              </a:tr>
              <a:tr h="5361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РЯ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GZ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Учебная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29.03 – 11.04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5562970"/>
                  </a:ext>
                </a:extLst>
              </a:tr>
              <a:tr h="5361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РЯ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GZ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12.04 – 11.05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9687157"/>
                  </a:ext>
                </a:extLst>
              </a:tr>
              <a:tr h="5361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РЯ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GZ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15.05 – 11.06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2292533"/>
                  </a:ext>
                </a:extLst>
              </a:tr>
              <a:tr h="535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РЯGZ-221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НИР</a:t>
                      </a:r>
                      <a:endParaRPr lang="ru-RU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15.05 – 11.06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59183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487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366AB4-980C-4052-BF47-ABF1989A5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B9AF39-1402-42BD-B3FC-BA4DD459C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pPr algn="ctr"/>
            <a:r>
              <a:rPr lang="ru-RU" sz="7200" b="1" dirty="0">
                <a:solidFill>
                  <a:srgbClr val="FF0000"/>
                </a:solidFill>
              </a:rPr>
              <a:t>Спасибо за внимание!</a:t>
            </a:r>
            <a:endParaRPr lang="ru-RU" sz="7200" dirty="0">
              <a:solidFill>
                <a:srgbClr val="FF0000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2175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373487"/>
            <a:ext cx="10058400" cy="94015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ЗАДАЧИ ЦЕНТРА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ru-RU" sz="3600" dirty="0"/>
              <a:t>изучение творчества и популяризация имен выдающихся русских поэтов и писателей, в частности А.П. Чехова;</a:t>
            </a:r>
          </a:p>
          <a:p>
            <a:pPr algn="ctr"/>
            <a:r>
              <a:rPr lang="ru-RU" sz="3600" dirty="0"/>
              <a:t> проведение научных филологических исследований;</a:t>
            </a:r>
          </a:p>
          <a:p>
            <a:pPr algn="ctr"/>
            <a:r>
              <a:rPr lang="ru-RU" sz="3600" dirty="0"/>
              <a:t> проведение научной, учебной, культурно-просветительской, воспитательной работы для обучающихся; </a:t>
            </a:r>
          </a:p>
          <a:p>
            <a:pPr algn="ctr"/>
            <a:r>
              <a:rPr lang="ru-RU" sz="3600" dirty="0"/>
              <a:t>формирование и развития научно-познавательного интереса к русскому языку и творческому наследию русских поэтов и писателей;</a:t>
            </a:r>
          </a:p>
          <a:p>
            <a:pPr algn="ctr"/>
            <a:r>
              <a:rPr lang="ru-RU" sz="3600" dirty="0"/>
              <a:t> внедрение результатов научно-исследовательских работ в практику учебного процесса.</a:t>
            </a:r>
          </a:p>
        </p:txBody>
      </p:sp>
    </p:spTree>
    <p:extLst>
      <p:ext uri="{BB962C8B-B14F-4D97-AF65-F5344CB8AC3E}">
        <p14:creationId xmlns:p14="http://schemas.microsoft.com/office/powerpoint/2010/main" val="733670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65679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ОСНОВНЫЕ НАПРАВЛЕНИЯ ДЕЯТЕЛЬНОСТИ ЦЕНТРА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352282"/>
            <a:ext cx="10058400" cy="4971244"/>
          </a:xfrm>
        </p:spPr>
        <p:txBody>
          <a:bodyPr>
            <a:normAutofit fontScale="62500" lnSpcReduction="20000"/>
          </a:bodyPr>
          <a:lstStyle/>
          <a:p>
            <a:r>
              <a:rPr lang="ru-RU" sz="2600" dirty="0"/>
              <a:t>1. 	Осуществление научно-просветительской работы в культурно-образовательном и научном направлениях.</a:t>
            </a:r>
          </a:p>
          <a:p>
            <a:r>
              <a:rPr lang="ru-RU" sz="2600" dirty="0"/>
              <a:t>2.	Организация и проведение филологических исследований и внедрение их результатов в образовательный процесс Института и других вузов на договорной основе в соответствии с действующим законодательством.</a:t>
            </a:r>
          </a:p>
          <a:p>
            <a:r>
              <a:rPr lang="ru-RU" sz="2600" dirty="0"/>
              <a:t>3.	Разработка содержания филологического компонента профессиональной подготовки педагогических и научно-педагогических кадров и его внедрение в учебный процесс.</a:t>
            </a:r>
          </a:p>
          <a:p>
            <a:r>
              <a:rPr lang="ru-RU" sz="2600" dirty="0"/>
              <a:t>4.	Организация и проведение конференций, семинаров, круглых столов, тренингов по основным направлениям исследовательской работы центра, в том числе с широким использованием телекоммуникационных технологий.</a:t>
            </a:r>
          </a:p>
          <a:p>
            <a:r>
              <a:rPr lang="ru-RU" sz="2600" dirty="0"/>
              <a:t>5.	Организация работы по подготовке и изданию научно-методической литературы филологического профиля.</a:t>
            </a:r>
          </a:p>
          <a:p>
            <a:r>
              <a:rPr lang="ru-RU" sz="2600" dirty="0"/>
              <a:t>6.	Проведение культурно-просветительских, учебно-методических, информационных мероприятий, их документирование.</a:t>
            </a:r>
          </a:p>
          <a:p>
            <a:r>
              <a:rPr lang="ru-RU" sz="2600" dirty="0"/>
              <a:t>7.	Взаимодействие с научными организациями и образовательными учреждениями.</a:t>
            </a:r>
          </a:p>
          <a:p>
            <a:r>
              <a:rPr lang="ru-RU" sz="2600" dirty="0"/>
              <a:t>8.	Содействие в организации и проведении учебной практики, практики по получению первичных профессиональных умений и навыков, НИР практики, преддипломной практики обучающихся.</a:t>
            </a:r>
          </a:p>
          <a:p>
            <a:r>
              <a:rPr lang="ru-RU" sz="2600" dirty="0"/>
              <a:t>9.	Оказание методической помощи учителям школ и культурно-просветительским работникам города Таганрога и Ростовской области в организации работы по изучению русского языка и литературы.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6704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28789"/>
            <a:ext cx="10058400" cy="100455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НАУЧНО-ИССЛЕДОВАТЕЛЬСКАЯ ДЕЯТЕЛЬНОСТЬ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8795" y="1133340"/>
            <a:ext cx="10483402" cy="5112914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1. Участие преподавателей кафедры в работе 68-й научно-теоретической конференции ТИ имени А.П. Чехова (филиала) РГЭУ (РИНХ) (февраль, 2024 г.).</a:t>
            </a:r>
          </a:p>
          <a:p>
            <a:r>
              <a:rPr lang="ru-RU" dirty="0"/>
              <a:t>2. Участие преподавателей, студентов и магистрантов в работе  Международной научно-практической конференции «</a:t>
            </a:r>
            <a:r>
              <a:rPr lang="ru-RU" dirty="0" err="1"/>
              <a:t>Нургалиевские</a:t>
            </a:r>
            <a:r>
              <a:rPr lang="ru-RU" dirty="0"/>
              <a:t> чтения-Х</a:t>
            </a:r>
            <a:r>
              <a:rPr lang="en-US" dirty="0"/>
              <a:t>III</a:t>
            </a:r>
            <a:r>
              <a:rPr lang="ru-RU" dirty="0"/>
              <a:t>: научное сообщество молодых ученых XXI столетия. Филологические науки» в Евразийском национальном университете имени Л.Н. Гумилева (март, 202</a:t>
            </a:r>
            <a:r>
              <a:rPr lang="en-US" dirty="0"/>
              <a:t>4</a:t>
            </a:r>
            <a:r>
              <a:rPr lang="ru-RU" dirty="0"/>
              <a:t> г., Казахстан).</a:t>
            </a:r>
          </a:p>
          <a:p>
            <a:r>
              <a:rPr lang="ru-RU" dirty="0"/>
              <a:t>3. Участие преподавателей кафедры русского языка и литературы ТИ имени А.П. Чехова в работе Международной научно-практической онлайн-конференции «Язык и коммуникация в контексте культуры» (апрель, 202</a:t>
            </a:r>
            <a:r>
              <a:rPr lang="en-US" dirty="0"/>
              <a:t>4</a:t>
            </a:r>
            <a:r>
              <a:rPr lang="ru-RU" dirty="0"/>
              <a:t> г.).</a:t>
            </a:r>
          </a:p>
          <a:p>
            <a:r>
              <a:rPr lang="ru-RU" dirty="0"/>
              <a:t>4. Подготовка и проведение </a:t>
            </a:r>
            <a:r>
              <a:rPr lang="en-US" dirty="0"/>
              <a:t>XVI</a:t>
            </a:r>
            <a:r>
              <a:rPr lang="ru-RU" dirty="0"/>
              <a:t> Международной научной конференции «Молодежные Чеховские чтения в Таганроге» (2</a:t>
            </a:r>
            <a:r>
              <a:rPr lang="en-US" dirty="0"/>
              <a:t>5</a:t>
            </a:r>
            <a:r>
              <a:rPr lang="ru-RU" dirty="0"/>
              <a:t>-2</a:t>
            </a:r>
            <a:r>
              <a:rPr lang="en-US" dirty="0"/>
              <a:t>6</a:t>
            </a:r>
            <a:r>
              <a:rPr lang="ru-RU" dirty="0"/>
              <a:t> апреля 202</a:t>
            </a:r>
            <a:r>
              <a:rPr lang="en-US" dirty="0"/>
              <a:t>4</a:t>
            </a:r>
            <a:r>
              <a:rPr lang="ru-RU" dirty="0"/>
              <a:t> г.).</a:t>
            </a:r>
          </a:p>
          <a:p>
            <a:r>
              <a:rPr lang="ru-RU" dirty="0"/>
              <a:t>5. Участие преподавателей кафедры в Четвертом </a:t>
            </a:r>
            <a:r>
              <a:rPr lang="ru-RU" dirty="0" err="1"/>
              <a:t>Костомаровском</a:t>
            </a:r>
            <a:r>
              <a:rPr lang="ru-RU" dirty="0"/>
              <a:t> форуме (22-24 мая 2024 г., г. Москва).</a:t>
            </a:r>
          </a:p>
          <a:p>
            <a:r>
              <a:rPr lang="ru-RU" dirty="0"/>
              <a:t>6.Подготовка и проведение </a:t>
            </a:r>
            <a:r>
              <a:rPr lang="en-US" dirty="0"/>
              <a:t>V </a:t>
            </a:r>
            <a:r>
              <a:rPr lang="ru-RU" dirty="0"/>
              <a:t>регионального форума «Литература и память. Донские писатели о Великой Отечественной войне» совместно с </a:t>
            </a:r>
            <a:r>
              <a:rPr lang="ru-RU" dirty="0" err="1"/>
              <a:t>Раздорским</a:t>
            </a:r>
            <a:r>
              <a:rPr lang="ru-RU" dirty="0"/>
              <a:t> этнографическим музеем-заповедником (июнь, 2024 г.).</a:t>
            </a:r>
          </a:p>
          <a:p>
            <a:r>
              <a:rPr lang="ru-RU" dirty="0"/>
              <a:t>7. Организация и проведение конкурса творческих и научно-исследовательских работ «Здравствуйте, г-н Чехов!», приуроченного к 164-ой годовщине со дня рождения А.П. Чехова.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2444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11919E-17F4-44CE-9B21-10AF3A983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5627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НАУЧНО-ИССЛЕДОВАТЕЛЬСКАЯ ДЕЯТЕЛЬНОСТЬ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E41C59-B25C-4707-80BA-3EBE7AC38C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242875"/>
            <a:ext cx="10058400" cy="462622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8. Подготовка и проведение Всероссийской научно-практической конференции «Язык и речь в междисциплинарных исследованиях», посвященная 100-летию со дня рождения доктора филологических наук, профессора, заслуженного деятеля науки Российской Федерации П.В. Чеснокова.</a:t>
            </a:r>
          </a:p>
          <a:p>
            <a:r>
              <a:rPr lang="ru-RU" dirty="0"/>
              <a:t>9. Подготовка и проведение научно-практического семинара «У истоков русской сатиры», посвященного 315-ой годовщине со дня рождения А.Д. Кантемира (сентябрь 2023 г.).</a:t>
            </a:r>
          </a:p>
          <a:p>
            <a:r>
              <a:rPr lang="ru-RU" dirty="0"/>
              <a:t>10. Разработка и реализация проекта «Личная библиотека ученого-филолога», посвященного 100-летию со дня рождения профессора П.В. Чеснокова (сентябрь – ноябрь 2023 г.).</a:t>
            </a:r>
          </a:p>
          <a:p>
            <a:r>
              <a:rPr lang="ru-RU" dirty="0"/>
              <a:t>11. Подготовка и проведение открытой лекции  зав. кафедрой русского языка и литературы канд. филол. наук Т.М. Субботиной «Чеховский Таганрог в произведениях И.Д. Василенко»(январь 2024 г.).</a:t>
            </a:r>
          </a:p>
          <a:p>
            <a:r>
              <a:rPr lang="ru-RU" dirty="0"/>
              <a:t>12. Участие студентов и преподавателей в проведении телемоста «Таганрог – Дебрецен (Венгрия)» (февраль 2024 г.).</a:t>
            </a:r>
          </a:p>
          <a:p>
            <a:r>
              <a:rPr lang="ru-RU" dirty="0"/>
              <a:t>13. Подготовка и проведение публичной лекции доцента кафедры русского языка и литературы А.В. Ваганова «</a:t>
            </a:r>
            <a:r>
              <a:rPr lang="ru-RU" dirty="0" err="1"/>
              <a:t>Метафорфозы</a:t>
            </a:r>
            <a:r>
              <a:rPr lang="ru-RU" dirty="0"/>
              <a:t> научного термина: лингвистическая терминология в художественных произведениях </a:t>
            </a:r>
            <a:r>
              <a:rPr lang="ru-RU" dirty="0" err="1"/>
              <a:t>А.П.Чехова</a:t>
            </a:r>
            <a:r>
              <a:rPr lang="ru-RU" dirty="0"/>
              <a:t>» (февраль 2024 г.).</a:t>
            </a:r>
          </a:p>
          <a:p>
            <a:r>
              <a:rPr lang="ru-RU" dirty="0"/>
              <a:t>14. Подготовка и проведение публичной лекции доцента кафедры русского языка и литературы А.В. Ваганова ко Дню славянской письменности и культуры «Отражение “Слова о полку Игореве” в поэзии начала 20 века» (май 2024 г.).</a:t>
            </a:r>
          </a:p>
        </p:txBody>
      </p:sp>
    </p:spTree>
    <p:extLst>
      <p:ext uri="{BB962C8B-B14F-4D97-AF65-F5344CB8AC3E}">
        <p14:creationId xmlns:p14="http://schemas.microsoft.com/office/powerpoint/2010/main" val="84038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66A3D8-4FD7-4E65-96D4-25F535419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2310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УЧЕБНО-МЕТОДИЧЕСКАЯ ДЕЯТЕЛЬНОСТЬ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2CFD72-1404-4D33-8B65-5DB346A181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269506"/>
            <a:ext cx="10058400" cy="4962618"/>
          </a:xfrm>
        </p:spPr>
        <p:txBody>
          <a:bodyPr>
            <a:normAutofit lnSpcReduction="10000"/>
          </a:bodyPr>
          <a:lstStyle/>
          <a:p>
            <a:r>
              <a:rPr lang="ru-RU" sz="2100" dirty="0"/>
              <a:t>1. Проведение учебно-методического семинара «Подготовка и создание научно-исследовательской работы» для студентов-филологов (сентябрь, 2024 г.).</a:t>
            </a:r>
          </a:p>
          <a:p>
            <a:r>
              <a:rPr lang="ru-RU" sz="2100" dirty="0"/>
              <a:t>2. Проведение флешмоба ко Дню учителя «Вместе с классиком: пишем повесть об учителе» на факультете истории и филологии (октябрь 2023 г.).</a:t>
            </a:r>
          </a:p>
          <a:p>
            <a:r>
              <a:rPr lang="ru-RU" sz="2100" dirty="0"/>
              <a:t>3. Организация посещения первокурсниками ФИиФ библиотечной выставки «Размышления о русском языке».</a:t>
            </a:r>
          </a:p>
          <a:p>
            <a:r>
              <a:rPr lang="ru-RU" sz="2100" dirty="0"/>
              <a:t>4. Подготовка и проведение доцентом кафедры русского языка Н.М. Ким лекции для учителей русского языка и литературы МАОУ лицея № 4 г. Таганрога (октябрь 2023 г.)</a:t>
            </a:r>
          </a:p>
          <a:p>
            <a:r>
              <a:rPr lang="ru-RU" sz="2100" dirty="0"/>
              <a:t>5. Подготовка и проведением доцентом кафедры З.Г. Стародубцевой занятия по русской диалектологии в библиотеке (декабрь 2023 г.).</a:t>
            </a:r>
          </a:p>
          <a:p>
            <a:r>
              <a:rPr lang="ru-RU" sz="2100" dirty="0"/>
              <a:t>6. Проведение занятий в Филологической школе, действующей при кафедре русского языка и литературы (руководитель – д-р филол. наук, проф. С.Г. Букаренко). </a:t>
            </a:r>
          </a:p>
          <a:p>
            <a:r>
              <a:rPr lang="ru-RU" sz="2100" dirty="0"/>
              <a:t>7. Подготовка и проведение Олимпиады по литературе для школьников (декабрь 2023 г.).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7380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678283-6005-44D0-AE88-3D1D9AE42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87595"/>
          </a:xfrm>
        </p:spPr>
        <p:txBody>
          <a:bodyPr/>
          <a:lstStyle/>
          <a:p>
            <a:pPr algn="ctr"/>
            <a:r>
              <a:rPr kumimoji="0" lang="ru-RU" sz="3600" b="1" i="0" u="none" strike="noStrike" kern="1200" cap="none" spc="-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УЧЕБНО-МЕТОДИЧЕСКАЯ ДЕЯТЕЛЬНОСТЬ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154521-83A0-48AE-90C7-82C583572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180730"/>
            <a:ext cx="10058400" cy="4688364"/>
          </a:xfrm>
        </p:spPr>
        <p:txBody>
          <a:bodyPr/>
          <a:lstStyle/>
          <a:p>
            <a:r>
              <a:rPr lang="ru-RU" dirty="0"/>
              <a:t>7. Подготовка и проведение Олимпиады по литературе для школьников (декабрь 2023 г.).</a:t>
            </a:r>
          </a:p>
          <a:p>
            <a:r>
              <a:rPr lang="ru-RU" dirty="0"/>
              <a:t>8. Подготовка и проведение Методического семинара «Учебник «Русский родной язык» в действии», посвященного памяти А.Г. </a:t>
            </a:r>
            <a:r>
              <a:rPr lang="ru-RU" dirty="0" err="1"/>
              <a:t>Нарушевича</a:t>
            </a:r>
            <a:r>
              <a:rPr lang="ru-RU" dirty="0"/>
              <a:t> (декабрь 2023 г.).</a:t>
            </a:r>
          </a:p>
          <a:p>
            <a:r>
              <a:rPr lang="ru-RU" dirty="0"/>
              <a:t>9. Подготовка и проведение доцентом кафедры Н.М. Ким лекции для обучающихся МАОУ лицей № 4 «Фельетоны А.П. Чехова», приуроченной ко дню рождения писателя (январь 2024 г.). </a:t>
            </a:r>
          </a:p>
          <a:p>
            <a:r>
              <a:rPr lang="ru-RU" dirty="0"/>
              <a:t>10. Участие руководителя Чеховского центра О.А. Яковлевой в жюри городского конкурса юных экскурсоводов «А.П. Чехов и Таганрог», посвященного 164-ой годовщине со дня рождения А.П. Чехова (январь 2024 г.).</a:t>
            </a:r>
          </a:p>
          <a:p>
            <a:r>
              <a:rPr lang="ru-RU" dirty="0"/>
              <a:t>11. Подготовка и проведение доцентом кафедры русского языка и литературы Н.М. Ким лекции «Письма А.П. Чехова в восприятии современных читателей» для обучающихся МАОУ лицея № 4 (февраль 2024 г.).</a:t>
            </a:r>
          </a:p>
          <a:p>
            <a:r>
              <a:rPr lang="ru-RU" dirty="0"/>
              <a:t>12.Организация и проведение Олимпиады по русскому языку (февраль 2024 г.).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7476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57577"/>
            <a:ext cx="10058400" cy="718967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КУЛЬТУРНО-ПРОСВЕТИТЕЛЬСКАЯ ДЕЯТЕЛЬНОСТЬ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2458" y="976544"/>
            <a:ext cx="10373070" cy="5623879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1. Организация посещения студентами факультета истории и филологии выставки «Мир знаний открывает книга» в Международный день распространения грамотности (библиотека ТИ имени А.П. Чехова, сентябрь 2023 г.).</a:t>
            </a:r>
          </a:p>
          <a:p>
            <a:r>
              <a:rPr lang="ru-RU" dirty="0"/>
              <a:t>2. Организация посещения студентами факультета истории и филологии презентации книги Е.А. Шапочка «Таганрог от Петра Великого до Чехова»(сентябрь 2023 г.).</a:t>
            </a:r>
          </a:p>
          <a:p>
            <a:r>
              <a:rPr lang="ru-RU" dirty="0"/>
              <a:t>3. Реализация проекта «</a:t>
            </a:r>
            <a:r>
              <a:rPr lang="en-US" dirty="0"/>
              <a:t>PRO</a:t>
            </a:r>
            <a:r>
              <a:rPr lang="ru-RU" dirty="0"/>
              <a:t>литературу» (ежемесячный выпуск одноименной литературной газеты) (сентябрь 2023 г. – июнь 2024 г.)</a:t>
            </a:r>
          </a:p>
          <a:p>
            <a:r>
              <a:rPr lang="ru-RU" dirty="0"/>
              <a:t>4. Реализация проекта «Личная библиотека ученого-филолога», посвященного 100-летию со дня рождения профессора П.В. Чеснокова (сентябрь – октябрь 2023 г.). </a:t>
            </a:r>
          </a:p>
          <a:p>
            <a:r>
              <a:rPr lang="ru-RU" dirty="0"/>
              <a:t>5. Организация посещения студентами выставки «Размышления о русском языке» в библиотеке имени И.М. Бондаренко (октябрь 2023 г.).</a:t>
            </a:r>
          </a:p>
          <a:p>
            <a:r>
              <a:rPr lang="ru-RU" dirty="0"/>
              <a:t>6. Организация участия студентов в открытии II Научно-просветительского фестиваля «История с нами» (октябрь 2023 г.).</a:t>
            </a:r>
          </a:p>
          <a:p>
            <a:r>
              <a:rPr lang="ru-RU" dirty="0"/>
              <a:t>7. Организация участия студентов в поэтическом вечере «Если душа родилась крылатой…», посвященном творчеству М. Цветаевой (октябрь 2023 г.).</a:t>
            </a:r>
          </a:p>
          <a:p>
            <a:r>
              <a:rPr lang="ru-RU" dirty="0"/>
              <a:t>8. Организация участия студентов в литературном часе «"Им снился зелёный луг" (творческое чтение повести И.М. Бондаренко)» (библиотека имени И.М. Бондаренко, октябрь 2023 г.).</a:t>
            </a:r>
          </a:p>
          <a:p>
            <a:r>
              <a:rPr lang="ru-RU" dirty="0"/>
              <a:t>9. Организация участия студентов ФИиФ в квесте-экскурсии в Литературном музее (октябрь 2023 г.).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2149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980B4B-2249-4272-A6A1-FEDB9D585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9647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КУЛЬТУРНО-ПРОСВЕТИТЕЛЬСКАЯ ДЕЯТЕЛЬНОСТЬ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BC6512-6F33-4F39-8C09-435C3B79D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154097"/>
            <a:ext cx="10058400" cy="524670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10. Организация и проведение квеста «Путешествие в страну книги» для первокурсников    факультета истории и филологии (ноябрь 2023 г.).</a:t>
            </a:r>
          </a:p>
          <a:p>
            <a:r>
              <a:rPr lang="ru-RU" dirty="0"/>
              <a:t>11. Организация работы киноклуба на факультете истории и филологии (руководитель – С.Н. Зотов) (декабрь 2023 г. – май 2024 г.).</a:t>
            </a:r>
          </a:p>
          <a:p>
            <a:r>
              <a:rPr lang="ru-RU" dirty="0"/>
              <a:t>12. Посещение студентами литературно-музыкальный вечера «История одного актера» (моноспектакль С. Баринова в Литературном музее, ноябрь 2023 г.).</a:t>
            </a:r>
          </a:p>
          <a:p>
            <a:r>
              <a:rPr lang="ru-RU" dirty="0"/>
              <a:t>13. Участие студентов ФИИФ в литературном вечере   «Поездка А.П. Чехова: от Мелихово до  Сахалина» (январь 2024 г.).</a:t>
            </a:r>
          </a:p>
          <a:p>
            <a:r>
              <a:rPr lang="ru-RU" dirty="0"/>
              <a:t>14. Посещение студентами открытия выставки «Пушкин. Вне времени», посвященной 225-летию со дня рождения А.С. Пушкина) (февраль 2024 г.). </a:t>
            </a:r>
          </a:p>
          <a:p>
            <a:r>
              <a:rPr lang="ru-RU" dirty="0"/>
              <a:t>15. Организация участия студентов в конкурсе «Здравствуйте, г-н Чехов!» (январь 2024 г.).</a:t>
            </a:r>
          </a:p>
          <a:p>
            <a:r>
              <a:rPr lang="ru-RU" dirty="0"/>
              <a:t>16. Посещение студентами литературно-музыкального вечера-концерта «Рыцарские баллады», (Литературный музей А.П. Чехова, февраль 2024 г.).</a:t>
            </a:r>
          </a:p>
          <a:p>
            <a:r>
              <a:rPr lang="ru-RU" dirty="0"/>
              <a:t>17. Организация и проведение онлайн-акции «Читаем письма и дневники А.П. Чехова», приуроченной к 164-ой годовщине со дня рождения А.П. Чехова.</a:t>
            </a:r>
          </a:p>
          <a:p>
            <a:r>
              <a:rPr lang="ru-RU" dirty="0"/>
              <a:t>18. Организация участия студентов в литературном часе «Волшебный поэтический мир Натальи Образцовой»«(март 2024 г.).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9665656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2174</TotalTime>
  <Words>2247</Words>
  <Application>Microsoft Office PowerPoint</Application>
  <PresentationFormat>Широкоэкранный</PresentationFormat>
  <Paragraphs>243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Ретро</vt:lpstr>
      <vt:lpstr>Министерство науки и высшего образования Российской Федерации Таганрогский институт имени А. П. Чехова (филиал)   ФГБОУ ВО «Ростовский государственный экономический  университет (РИНХ)»        ОТЧЕТ О РАБОТЕ  НАУЧНО-ПРОСВЕТИТЕЛЬСКОГО ЦЕНТРА ИЗУЧЕНИЯ РУССКОГО ЯЗЫКА И ЛИТЕРАТУРЫ ИМЕНИ А.П. ЧЕХОВА  ЗА 2023-2024 уч. год </vt:lpstr>
      <vt:lpstr>ЗАДАЧИ ЦЕНТРА</vt:lpstr>
      <vt:lpstr>ОСНОВНЫЕ НАПРАВЛЕНИЯ ДЕЯТЕЛЬНОСТИ ЦЕНТРА</vt:lpstr>
      <vt:lpstr>НАУЧНО-ИССЛЕДОВАТЕЛЬСКАЯ ДЕЯТЕЛЬНОСТЬ</vt:lpstr>
      <vt:lpstr>НАУЧНО-ИССЛЕДОВАТЕЛЬСКАЯ ДЕЯТЕЛЬНОСТЬ</vt:lpstr>
      <vt:lpstr>УЧЕБНО-МЕТОДИЧЕСКАЯ ДЕЯТЕЛЬНОСТЬ</vt:lpstr>
      <vt:lpstr>УЧЕБНО-МЕТОДИЧЕСКАЯ ДЕЯТЕЛЬНОСТЬ</vt:lpstr>
      <vt:lpstr>КУЛЬТУРНО-ПРОСВЕТИТЕЛЬСКАЯ ДЕЯТЕЛЬНОСТЬ</vt:lpstr>
      <vt:lpstr>КУЛЬТУРНО-ПРОСВЕТИТЕЛЬСКАЯ ДЕЯТЕЛЬНОСТЬ</vt:lpstr>
      <vt:lpstr>КУЛЬТУРНО-ПРОСВЕТИТЕЛЬСКАЯ ДЕЯТЕЛЬНОСТЬ</vt:lpstr>
      <vt:lpstr>РУКОВОДСТВО НИРС</vt:lpstr>
      <vt:lpstr>ПОДГОТОВКА УЧЕБНЫХ ПОСОБИЙ</vt:lpstr>
      <vt:lpstr>ПРОВЕДЕНИЕ УЧЕБНЫХ И НАУЧНО-ИССЛЕДОВАТЕЛЬСКИХ ПРАКТИК СТУДЕНТОВ И МАГИСТРАНТОВ </vt:lpstr>
      <vt:lpstr>ПРОВЕДЕНИЕ УЧЕБНЫХ И НАУЧНО-ИССЛЕДОВАТЕЛЬСКИХ ПРАКТИК СТУДЕНТОВ И МАГИСТРАНТОВ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Окказиональное употребление фразеологизмов в рассказах А.П. Чехова</dc:title>
  <dc:creator>Андрей Нарушевич</dc:creator>
  <cp:lastModifiedBy>Olga</cp:lastModifiedBy>
  <cp:revision>189</cp:revision>
  <dcterms:created xsi:type="dcterms:W3CDTF">2020-05-10T20:12:40Z</dcterms:created>
  <dcterms:modified xsi:type="dcterms:W3CDTF">2024-06-07T11:48:36Z</dcterms:modified>
</cp:coreProperties>
</file>