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75" r:id="rId3"/>
    <p:sldId id="276" r:id="rId4"/>
    <p:sldId id="269" r:id="rId5"/>
    <p:sldId id="288" r:id="rId6"/>
    <p:sldId id="291" r:id="rId7"/>
    <p:sldId id="289" r:id="rId8"/>
    <p:sldId id="270" r:id="rId9"/>
    <p:sldId id="290" r:id="rId10"/>
    <p:sldId id="277" r:id="rId11"/>
    <p:sldId id="282" r:id="rId12"/>
    <p:sldId id="293" r:id="rId13"/>
    <p:sldId id="294" r:id="rId14"/>
    <p:sldId id="295" r:id="rId15"/>
    <p:sldId id="296" r:id="rId16"/>
    <p:sldId id="280" r:id="rId17"/>
    <p:sldId id="281" r:id="rId18"/>
    <p:sldId id="297" r:id="rId19"/>
    <p:sldId id="26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84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153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08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3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44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821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11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4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28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953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735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493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7FD09D-01CC-41FE-9723-7AA8D07CF9AF}" type="datetimeFigureOut">
              <a:rPr lang="ru-RU" smtClean="0"/>
              <a:pPr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4B436A-77C4-4A10-A0FC-CFD714E389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816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2B213C-CFAC-4797-A05E-209C19238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05449"/>
            <a:ext cx="10058400" cy="19196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/>
              <a:t>Министерство науки и высшего образования Российской Федерации</a:t>
            </a:r>
            <a:br>
              <a:rPr lang="ru-RU" sz="1600" b="1" dirty="0"/>
            </a:br>
            <a:r>
              <a:rPr lang="ru-RU" sz="1600" b="1" dirty="0"/>
              <a:t>Таганрогский институт имени А. П. Чехова (филиал)  </a:t>
            </a:r>
            <a:br>
              <a:rPr lang="ru-RU" sz="1600" b="1" dirty="0"/>
            </a:br>
            <a:r>
              <a:rPr lang="ru-RU" sz="1600" b="1" dirty="0"/>
              <a:t>ФГБОУ ВО «Ростовский государственный экономический  университет (РИНХ)»</a:t>
            </a:r>
            <a:br>
              <a:rPr lang="ru-RU" sz="1600" b="1" dirty="0"/>
            </a:br>
            <a:r>
              <a:rPr lang="ru-RU" sz="4400" b="1" dirty="0"/>
              <a:t>  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/>
              <a:t> ОТЧЕТ О РАБОТЕ </a:t>
            </a:r>
            <a:br>
              <a:rPr lang="ru-RU" sz="4000" dirty="0"/>
            </a:br>
            <a:r>
              <a:rPr lang="ru-RU" sz="4000" b="1" dirty="0"/>
              <a:t>НАУЧНО-ПРОСВЕТИТЕЛЬСКОГО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ЦЕНТРА ИЗУЧЕНИЯ РУССКОГО ЯЗЫКА И ЛИТЕРАТУРЫ ИМЕНИ А.П. ЧЕХОВА </a:t>
            </a:r>
            <a:br>
              <a:rPr lang="ru-RU" sz="4000" b="1" dirty="0"/>
            </a:br>
            <a:r>
              <a:rPr lang="ru-RU" sz="4000" dirty="0"/>
              <a:t>ЗА 2022-2023 уч. год</a:t>
            </a:r>
            <a:br>
              <a:rPr lang="ru-RU" sz="4000" dirty="0"/>
            </a:br>
            <a:endParaRPr lang="ru-RU" sz="440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9FC2C69-F34C-4AEE-915F-359B5B7CCA1D}"/>
              </a:ext>
            </a:extLst>
          </p:cNvPr>
          <p:cNvSpPr/>
          <p:nvPr/>
        </p:nvSpPr>
        <p:spPr>
          <a:xfrm>
            <a:off x="1625599" y="2628653"/>
            <a:ext cx="9070109" cy="2045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5E4C2646-D00B-4149-B25C-DCA71CD911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722" y="168430"/>
            <a:ext cx="1444877" cy="165825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2D317D9E-007A-4776-9F85-87E2FB1A8BC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16353" y="316033"/>
            <a:ext cx="1673864" cy="15106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418492" y="452868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О.А. ЯКОВЛЕВА,</a:t>
            </a:r>
            <a:br>
              <a:rPr lang="ru-RU" dirty="0"/>
            </a:br>
            <a:r>
              <a:rPr lang="ru-RU" dirty="0"/>
              <a:t>РУКОВОДИТЕЛЬ НАУЧНО-ПРОСВЕТИТЕЛЬСКОГО ЦЕНТРА ИЗУЧЕНИЯ РУССКОГО ЯЗЫКА И ЛИТЕРАТУРЫ,</a:t>
            </a:r>
            <a:br>
              <a:rPr lang="ru-RU" dirty="0"/>
            </a:br>
            <a:r>
              <a:rPr lang="ru-RU" dirty="0"/>
              <a:t>КАНД. ФИЛОЛ. НАУК, ДОЦЕНТ КАФЕДРЫ РУССКОГО ЯЗЫКА И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140704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РУКОВОДСТВО НИРС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45219"/>
            <a:ext cx="10058400" cy="51396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Подготовка докладчиков на Международную научно-практическую конференцию «</a:t>
            </a:r>
            <a:r>
              <a:rPr lang="ru-RU" dirty="0" err="1"/>
              <a:t>Нургалиевские</a:t>
            </a:r>
            <a:r>
              <a:rPr lang="ru-RU" dirty="0"/>
              <a:t> чтения X</a:t>
            </a:r>
            <a:r>
              <a:rPr lang="en-US" dirty="0"/>
              <a:t>I</a:t>
            </a:r>
            <a:r>
              <a:rPr lang="ru-RU" dirty="0"/>
              <a:t>I: Научное сообщество студентов XXI столетия. Филологические науки» (23-24 февраля 2023 г.)</a:t>
            </a:r>
          </a:p>
          <a:p>
            <a:r>
              <a:rPr lang="ru-RU" dirty="0"/>
              <a:t> 2. Подготовка докладчиков на 66-ую </a:t>
            </a:r>
            <a:r>
              <a:rPr lang="ru-RU" dirty="0" err="1"/>
              <a:t>внутривузовскую</a:t>
            </a:r>
            <a:r>
              <a:rPr lang="ru-RU" dirty="0"/>
              <a:t> студенческую конференцию (апрель 2023 г.).</a:t>
            </a:r>
          </a:p>
          <a:p>
            <a:r>
              <a:rPr lang="ru-RU" dirty="0"/>
              <a:t>3. Подготовка докладчиков на </a:t>
            </a:r>
            <a:r>
              <a:rPr lang="en-US" dirty="0"/>
              <a:t>XV</a:t>
            </a:r>
            <a:r>
              <a:rPr lang="ru-RU" dirty="0"/>
              <a:t> Международную научную конференцию «Молодежные Чеховские чтения в Таганроге» (27-28 апреля 2023).</a:t>
            </a:r>
          </a:p>
          <a:p>
            <a:r>
              <a:rPr lang="ru-RU" dirty="0"/>
              <a:t>4. Подготовка докладчиков на  региональный форум «Литература и память. Донские писатели о Великой Отечественной войне» (июнь 2023 г.)</a:t>
            </a:r>
          </a:p>
          <a:p>
            <a:pPr algn="just"/>
            <a:r>
              <a:rPr lang="ru-RU" dirty="0"/>
              <a:t>5. Подготовка студентов к участию в V Межрегиональном конкурсе студенческих научно-исследовательских работ по отечественной филологии «Земли родной язык», посвящённый Международному дню родного языка (ГОУ ВПО «</a:t>
            </a:r>
            <a:r>
              <a:rPr lang="ru-RU" dirty="0" err="1"/>
              <a:t>Горловский</a:t>
            </a:r>
            <a:r>
              <a:rPr lang="ru-RU" dirty="0"/>
              <a:t> институт иностранных языков»).</a:t>
            </a:r>
          </a:p>
          <a:p>
            <a:pPr algn="just"/>
            <a:r>
              <a:rPr lang="ru-RU" dirty="0"/>
              <a:t>6. Подготовка студентов к участию во </a:t>
            </a:r>
            <a:r>
              <a:rPr lang="ru-RU" dirty="0" err="1"/>
              <a:t>Внутривузовском</a:t>
            </a:r>
            <a:r>
              <a:rPr lang="ru-RU" dirty="0"/>
              <a:t> конкурсе на лучшие научные работы студентов в Ростовском государственном экономическом университете (РИНХ).</a:t>
            </a:r>
          </a:p>
          <a:p>
            <a:pPr algn="just"/>
            <a:r>
              <a:rPr lang="ru-RU" dirty="0"/>
              <a:t>7. Подготовка студентов к участию в IV мультимедийном конкурсе для студентов и школьников «Образ родного края в публицистике и художественном тексте» (ГОУ ВПО «</a:t>
            </a:r>
            <a:r>
              <a:rPr lang="ru-RU" dirty="0" err="1"/>
              <a:t>Горловский</a:t>
            </a:r>
            <a:r>
              <a:rPr lang="ru-RU" dirty="0"/>
              <a:t> институт иностранных языков»).</a:t>
            </a:r>
          </a:p>
          <a:p>
            <a:pPr algn="just"/>
            <a:r>
              <a:rPr lang="ru-RU" dirty="0"/>
              <a:t>8. Подготовка студентов к участию в Открытом конкурсе научно-исследовательских работ студентов, НИУ ВШЭ.</a:t>
            </a:r>
          </a:p>
          <a:p>
            <a:pPr algn="just"/>
            <a:r>
              <a:rPr lang="ru-RU" dirty="0"/>
              <a:t>9. Подготовка студентов к участию в Двадцать третьей Всероссийской Олимпиаде развития Народного хозяйства России МСЭФ.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455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06063"/>
            <a:ext cx="10058400" cy="6825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ПОДГОТОВКА УЧЕБНЫХ ПОСОБИЙ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171977"/>
            <a:ext cx="10058400" cy="522882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3411CA6A-329A-4E3F-87AA-9ED93DC987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8982896"/>
              </p:ext>
            </p:extLst>
          </p:nvPr>
        </p:nvGraphicFramePr>
        <p:xfrm>
          <a:off x="2388094" y="806450"/>
          <a:ext cx="6955932" cy="5611651"/>
        </p:xfrm>
        <a:graphic>
          <a:graphicData uri="http://schemas.openxmlformats.org/presentationml/2006/ole">
            <p:oleObj spid="_x0000_s2060" name="Document" r:id="rId3" imgW="6497341" imgH="524127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48177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2BA422-D9EA-4678-8AEF-5B55D84F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ПОДГОТОВКА УЧЕБНЫХ ПОСОБИЙ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9E7C7C-1AD0-4747-BFA2-8537C33B9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4880188"/>
          </a:xfrm>
        </p:spPr>
        <p:txBody>
          <a:bodyPr/>
          <a:lstStyle/>
          <a:p>
            <a:pPr algn="just"/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3519366F-B243-445A-B86A-C3D05546EB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23799183"/>
              </p:ext>
            </p:extLst>
          </p:nvPr>
        </p:nvGraphicFramePr>
        <p:xfrm>
          <a:off x="2013659" y="1088902"/>
          <a:ext cx="7248525" cy="5276850"/>
        </p:xfrm>
        <a:graphic>
          <a:graphicData uri="http://schemas.openxmlformats.org/presentationml/2006/ole">
            <p:oleObj spid="_x0000_s3086" name="Document" r:id="rId3" imgW="6683918" imgH="485550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75287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F1F0B4-49DE-46F0-BF36-BEDFB9FBF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0042"/>
          </a:xfrm>
        </p:spPr>
        <p:txBody>
          <a:bodyPr>
            <a:normAutofit/>
          </a:bodyPr>
          <a:lstStyle/>
          <a:p>
            <a:pPr algn="ctr"/>
            <a:r>
              <a:rPr kumimoji="0" lang="ru-RU" sz="3600" b="1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ПОДГОТОВКА УЧЕБНЫХ ПОСОБИЙ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CA86D47-FED2-4D85-B712-A580C845A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89608"/>
            <a:ext cx="10058400" cy="467948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9159E8F-776A-4297-8B66-1021175BB9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5061869"/>
              </p:ext>
            </p:extLst>
          </p:nvPr>
        </p:nvGraphicFramePr>
        <p:xfrm>
          <a:off x="1578136" y="896646"/>
          <a:ext cx="8560164" cy="6074230"/>
        </p:xfrm>
        <a:graphic>
          <a:graphicData uri="http://schemas.openxmlformats.org/presentationml/2006/ole">
            <p:oleObj spid="_x0000_s4108" name="Document" r:id="rId3" imgW="6683918" imgH="473531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54406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F7BE7B-45BA-450B-9C58-6E4365D79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65653"/>
          </a:xfrm>
        </p:spPr>
        <p:txBody>
          <a:bodyPr>
            <a:normAutofit/>
          </a:bodyPr>
          <a:lstStyle/>
          <a:p>
            <a:pPr algn="ctr"/>
            <a:r>
              <a:rPr kumimoji="0" lang="ru-RU" sz="3600" b="1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ПОДГОТОВКА УЧЕБНЫХ ПОСОБИЙ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8DACBB-7479-4C16-A284-852E89222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52257"/>
            <a:ext cx="10058400" cy="501683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7FD98EF-8890-4418-B826-333A4C2FD6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47254046"/>
              </p:ext>
            </p:extLst>
          </p:nvPr>
        </p:nvGraphicFramePr>
        <p:xfrm>
          <a:off x="1236950" y="782880"/>
          <a:ext cx="8768184" cy="5543477"/>
        </p:xfrm>
        <a:graphic>
          <a:graphicData uri="http://schemas.openxmlformats.org/presentationml/2006/ole">
            <p:oleObj spid="_x0000_s5132" name="Document" r:id="rId3" imgW="6683918" imgH="421568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47985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FCA15D-882B-4321-9B77-DACC0EB08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10041"/>
          </a:xfrm>
        </p:spPr>
        <p:txBody>
          <a:bodyPr>
            <a:normAutofit/>
          </a:bodyPr>
          <a:lstStyle/>
          <a:p>
            <a:pPr algn="ctr"/>
            <a:r>
              <a:rPr kumimoji="0" lang="ru-RU" sz="3600" b="1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ПОДГОТОВКА УЧЕБНЫХ ПОСОБИЙ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F4FDC42-7369-4ED2-8C1F-F64EB264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38687"/>
            <a:ext cx="10058400" cy="483040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42F0E7CA-AB86-4208-A428-BCBFED5065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23882"/>
              </p:ext>
            </p:extLst>
          </p:nvPr>
        </p:nvGraphicFramePr>
        <p:xfrm>
          <a:off x="1278675" y="847819"/>
          <a:ext cx="8540028" cy="5659513"/>
        </p:xfrm>
        <a:graphic>
          <a:graphicData uri="http://schemas.openxmlformats.org/presentationml/2006/ole">
            <p:oleObj spid="_x0000_s6156" name="Document" r:id="rId3" imgW="6683918" imgH="441756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6534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97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2AB64A49-1514-4DE1-B6B7-6BD43B69B3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5368" y="1768577"/>
            <a:ext cx="9249156" cy="480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2869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41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1EC6B069-EF0B-4B91-A266-B91CD64974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3806" y="1416176"/>
            <a:ext cx="8611339" cy="506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487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88D96C-98E0-45BA-BA5A-71A92555D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55106"/>
            <a:ext cx="10058400" cy="70133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ПРОВЕДЕНИЕ УЧЕБНЫХ И НАУЧНО-ИССЛЕДОВАТЕЛЬСКИХ ПРАКТИК СТУДЕНТОВ И МАГИСТРАНТОВ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078021BE-609B-4B47-A0F1-60A1B732E1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91254534"/>
              </p:ext>
            </p:extLst>
          </p:nvPr>
        </p:nvGraphicFramePr>
        <p:xfrm>
          <a:off x="1719309" y="1189607"/>
          <a:ext cx="8753382" cy="5170923"/>
        </p:xfrm>
        <a:graphic>
          <a:graphicData uri="http://schemas.openxmlformats.org/drawingml/2006/table">
            <a:tbl>
              <a:tblPr firstRow="1" firstCol="1" bandRow="1"/>
              <a:tblGrid>
                <a:gridCol w="1282734">
                  <a:extLst>
                    <a:ext uri="{9D8B030D-6E8A-4147-A177-3AD203B41FA5}">
                      <a16:colId xmlns:a16="http://schemas.microsoft.com/office/drawing/2014/main" xmlns="" val="665896977"/>
                    </a:ext>
                  </a:extLst>
                </a:gridCol>
                <a:gridCol w="5432221">
                  <a:extLst>
                    <a:ext uri="{9D8B030D-6E8A-4147-A177-3AD203B41FA5}">
                      <a16:colId xmlns:a16="http://schemas.microsoft.com/office/drawing/2014/main" xmlns="" val="452781937"/>
                    </a:ext>
                  </a:extLst>
                </a:gridCol>
                <a:gridCol w="2038427">
                  <a:extLst>
                    <a:ext uri="{9D8B030D-6E8A-4147-A177-3AD203B41FA5}">
                      <a16:colId xmlns:a16="http://schemas.microsoft.com/office/drawing/2014/main" xmlns="" val="2799570893"/>
                    </a:ext>
                  </a:extLst>
                </a:gridCol>
              </a:tblGrid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научно-исследовательская работа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03.12.2022 – 30.12.2022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6667376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научно-исследовательская работа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03.12.2022 – 30.12.2022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0298176"/>
                  </a:ext>
                </a:extLst>
              </a:tr>
              <a:tr h="529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ознакомительная (по профилю Русский язык)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03.12.2022 – 30.12.2022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4585317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ознакомительная 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25.03.23 – 07.04.2023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8183550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научно-исследовательская работа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08.04.23 – 06.05.2023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9220637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- 221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Производственная практика, технологическая (проектно-технологическая) 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13.04.2023 – 13.05.2023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6105173"/>
                  </a:ext>
                </a:extLst>
              </a:tr>
              <a:tr h="464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Производственная практика, технологическая (проектно-технологическая) практика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13.04.2023 – 13.05.2023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7500212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РИЯ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ознакомительная (по профилю Русский язык)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02.05.2023 – 31.05.2023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488960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ознакомительная (по профилю Русский язык)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02.05.2023 – 31.05.2023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7671726"/>
                  </a:ext>
                </a:extLst>
              </a:tr>
              <a:tr h="529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РЯЛ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ZS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Учебная практика, ознакомительная (по профилю Литература)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02.05.2023 – 31.05.2023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8204436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ЛИТ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Производственная практика, научно-исследовательская работа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15.05.2023 – 11.06.2023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8032841"/>
                  </a:ext>
                </a:extLst>
              </a:tr>
              <a:tr h="403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GZ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- 221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Производственная практика, научно-исследовательская работа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15.05.2023 – 11.06.2023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50" marR="672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036329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EFA7127-7F16-4845-8F9C-E3A14FF55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895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366AB4-980C-4052-BF47-ABF1989A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0B9AF39-1402-42BD-B3FC-BA4DD459C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sz="7200" b="1" dirty="0">
                <a:solidFill>
                  <a:srgbClr val="FF0000"/>
                </a:solidFill>
              </a:rPr>
              <a:t>Спасибо за внимание!</a:t>
            </a:r>
            <a:endParaRPr lang="ru-RU" sz="72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217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73487"/>
            <a:ext cx="10058400" cy="94015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ЗАДАЧИ ЦЕНТРА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3600" dirty="0"/>
              <a:t>изучение творчества и популяризация имен выдающихся русских поэтов и писателей, в частности А.П. Чехова;</a:t>
            </a:r>
          </a:p>
          <a:p>
            <a:pPr algn="ctr"/>
            <a:r>
              <a:rPr lang="ru-RU" sz="3600" dirty="0"/>
              <a:t> проведение научных филологических исследований;</a:t>
            </a:r>
          </a:p>
          <a:p>
            <a:pPr algn="ctr"/>
            <a:r>
              <a:rPr lang="ru-RU" sz="3600" dirty="0"/>
              <a:t> проведение научной, учебной, культурно-просветительской, воспитательной работы для обучающихся; </a:t>
            </a:r>
          </a:p>
          <a:p>
            <a:pPr algn="ctr"/>
            <a:r>
              <a:rPr lang="ru-RU" sz="3600" dirty="0"/>
              <a:t>формирование и развития научно-познавательного интереса к русскому языку и творческому наследию русских поэтов и писателей;</a:t>
            </a:r>
          </a:p>
          <a:p>
            <a:pPr algn="ctr"/>
            <a:r>
              <a:rPr lang="ru-RU" sz="3600" dirty="0"/>
              <a:t> внедрение результатов научно-исследовательских работ в практику учебного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xmlns="" val="73367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567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ОСНОВНЫЕ НАПРАВЛЕНИЯ ДЕЯТЕЛЬНОСТИ ЦЕНТРА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352282"/>
            <a:ext cx="10058400" cy="4971244"/>
          </a:xfrm>
        </p:spPr>
        <p:txBody>
          <a:bodyPr>
            <a:normAutofit fontScale="62500" lnSpcReduction="20000"/>
          </a:bodyPr>
          <a:lstStyle/>
          <a:p>
            <a:r>
              <a:rPr lang="ru-RU" sz="2600" dirty="0"/>
              <a:t>1. 	Осуществление научно-просветительской работы в культурно-образовательном и научном направлениях.</a:t>
            </a:r>
          </a:p>
          <a:p>
            <a:r>
              <a:rPr lang="ru-RU" sz="2600" dirty="0"/>
              <a:t>2.	Организация и проведение филологических исследований и внедрение их результатов в образовательный процесс Института и других вузов на договорной основе в соответствии с действующим законодательством.</a:t>
            </a:r>
          </a:p>
          <a:p>
            <a:r>
              <a:rPr lang="ru-RU" sz="2600" dirty="0"/>
              <a:t>3.	Разработка содержания филологического компонента профессиональной подготовки педагогических и научно-педагогических кадров и его внедрение в учебный процесс.</a:t>
            </a:r>
          </a:p>
          <a:p>
            <a:r>
              <a:rPr lang="ru-RU" sz="2600" dirty="0"/>
              <a:t>4.	Организация и проведение конференций, семинаров, круглых столов, тренингов по основным направлениям исследовательской работы центра, в том числе с широким использованием телекоммуникационных технологий.</a:t>
            </a:r>
          </a:p>
          <a:p>
            <a:r>
              <a:rPr lang="ru-RU" sz="2600" dirty="0"/>
              <a:t>5.	Организация работы по подготовке и изданию научно-методической литературы филологического профиля.</a:t>
            </a:r>
          </a:p>
          <a:p>
            <a:r>
              <a:rPr lang="ru-RU" sz="2600" dirty="0"/>
              <a:t>6.	Проведение культурно-просветительских, учебно-методических, информационных мероприятий, их документирование.</a:t>
            </a:r>
          </a:p>
          <a:p>
            <a:r>
              <a:rPr lang="ru-RU" sz="2600" dirty="0"/>
              <a:t>7.	Взаимодействие с научными организациями и образовательными учреждениями.</a:t>
            </a:r>
          </a:p>
          <a:p>
            <a:r>
              <a:rPr lang="ru-RU" sz="2600" dirty="0"/>
              <a:t>8.	Содействие в организации и проведении учебной практики, практики по получению первичных профессиональных умений и навыков, НИР практики, преддипломной практики обучающихся.</a:t>
            </a:r>
          </a:p>
          <a:p>
            <a:r>
              <a:rPr lang="ru-RU" sz="2600" dirty="0"/>
              <a:t>9.	Оказание методической помощи учителям школ и культурно-просветительским работникам города Таганрога и Ростовской области в организации работы по изучению русского языка и литературы.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670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28789"/>
            <a:ext cx="10058400" cy="100455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НАУЧНО-ИССЛЕДОВАТЕЛЬСКАЯ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8795" y="1133340"/>
            <a:ext cx="10483402" cy="511291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Участие преподавателей кафедры в работе 67-й научно-теоретической конференции ТИ имени А.П. Чехова (филиала) РГЭУ (РИНХ) (февраль, 2022 г.).</a:t>
            </a:r>
          </a:p>
          <a:p>
            <a:r>
              <a:rPr lang="ru-RU" dirty="0"/>
              <a:t>2. Участие преподавателей, студентов и магистрантов в работе  Международной научно-практической конференции «</a:t>
            </a:r>
            <a:r>
              <a:rPr lang="ru-RU" dirty="0" err="1"/>
              <a:t>Нургалиевские</a:t>
            </a:r>
            <a:r>
              <a:rPr lang="ru-RU" dirty="0"/>
              <a:t> чтения-Х</a:t>
            </a:r>
            <a:r>
              <a:rPr lang="en-US" dirty="0"/>
              <a:t>II</a:t>
            </a:r>
            <a:r>
              <a:rPr lang="ru-RU" dirty="0"/>
              <a:t>: научное сообщество молодых ученых XXI столетия. Филологические науки» в Евразийском национальном университете имени Л.Н. Гумилева (февраль, 2023 г., Казахстан).</a:t>
            </a:r>
          </a:p>
          <a:p>
            <a:r>
              <a:rPr lang="ru-RU" dirty="0"/>
              <a:t>3. Участие преподавателей кафедры русского языка и литературы ТИ имени А.П. Чехова в работе Международной научно-практической онлайн-конференции «Язык и коммуникация в контексте культуры» (апрель, 2023 г.).</a:t>
            </a:r>
          </a:p>
          <a:p>
            <a:r>
              <a:rPr lang="ru-RU" dirty="0"/>
              <a:t>4. Подготовка и проведение </a:t>
            </a:r>
            <a:r>
              <a:rPr lang="en-US" dirty="0"/>
              <a:t>XV</a:t>
            </a:r>
            <a:r>
              <a:rPr lang="ru-RU" dirty="0"/>
              <a:t> Международной научной конференции «Молодежные Чеховские чтения в Таганроге» (27-28 апреля 2023 г.).</a:t>
            </a:r>
          </a:p>
          <a:p>
            <a:r>
              <a:rPr lang="ru-RU" dirty="0"/>
              <a:t>5. Участие преподавателей кафедры в Третьем </a:t>
            </a:r>
            <a:r>
              <a:rPr lang="ru-RU" dirty="0" err="1"/>
              <a:t>Костомаровском</a:t>
            </a:r>
            <a:r>
              <a:rPr lang="ru-RU" dirty="0"/>
              <a:t> форуме (24-25 мая 2023 г., г. Москва).</a:t>
            </a:r>
          </a:p>
          <a:p>
            <a:r>
              <a:rPr lang="ru-RU" dirty="0"/>
              <a:t>6.Подготовка и проведение регионального форума «Литература и память. Донские писатели о Великой Отечественной войне» совместно с </a:t>
            </a:r>
            <a:r>
              <a:rPr lang="ru-RU" dirty="0" err="1"/>
              <a:t>Раздорским</a:t>
            </a:r>
            <a:r>
              <a:rPr lang="ru-RU" dirty="0"/>
              <a:t> этнографическим музеем-заповедником (июнь, 2023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244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11919E-17F4-44CE-9B21-10AF3A98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27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НАУЧНО-ИССЛЕДОВАТЕЛЬСКАЯ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2E41C59-B25C-4707-80BA-3EBE7AC38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42875"/>
            <a:ext cx="10058400" cy="46262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7. Подготовка и проведение открытой лекции «Вернуться в Россию – стихами» (о творчестве поэтов «парижской ноты») доцентом кафедры русского языка и литературы Т.М. Субботиной в рамках всероссийского фестиваля «Русское зарубежье: города и лица» (сентябрь 2022 г.).</a:t>
            </a:r>
          </a:p>
          <a:p>
            <a:r>
              <a:rPr lang="ru-RU" dirty="0"/>
              <a:t>8. Подготовка и проведение круглого стола «Стихи слагать не так легко, как многим мнится», посвященного 305-летию со дня рождения А.П. Сумарокова (ноябрь 2022 г.).</a:t>
            </a:r>
          </a:p>
          <a:p>
            <a:r>
              <a:rPr lang="ru-RU" dirty="0"/>
              <a:t>9. Организация и проведение серии семинаров-практикумов «</a:t>
            </a:r>
            <a:r>
              <a:rPr lang="ru-RU" dirty="0" err="1"/>
              <a:t>Контрастивный</a:t>
            </a:r>
            <a:r>
              <a:rPr lang="ru-RU" dirty="0"/>
              <a:t> анализ в современной лингвистике» (ноябрь 2022 г. - февраль 2023 г.).</a:t>
            </a:r>
          </a:p>
          <a:p>
            <a:r>
              <a:rPr lang="ru-RU" dirty="0"/>
              <a:t>10. Подготовка и проведение открытой лекции профессора кафедры русского языка и литературы С.Н. Зотова, посвященной юбилею М. Цветаевой (ноябрь 2022 г.).</a:t>
            </a:r>
          </a:p>
          <a:p>
            <a:r>
              <a:rPr lang="ru-RU" dirty="0"/>
              <a:t>11. Участие студентов и преподавателей факультета истории и филологии в презентации и обсуждении монографии О.В. </a:t>
            </a:r>
            <a:r>
              <a:rPr lang="ru-RU" dirty="0" err="1"/>
              <a:t>Спачиль</a:t>
            </a:r>
            <a:r>
              <a:rPr lang="ru-RU" dirty="0"/>
              <a:t> «Татьяна Репина и А.П. Чехов» (январь 2023 г.).</a:t>
            </a:r>
          </a:p>
          <a:p>
            <a:r>
              <a:rPr lang="ru-RU" dirty="0"/>
              <a:t>12. Подготовка и проведение публичной лекции профессора кафедры русского языка и литературы В.В. Кондратьевой «Рождественские истории А.П. Чехова», приуроченной ко дню рождения писателя (январь 2023 г.).</a:t>
            </a:r>
          </a:p>
        </p:txBody>
      </p:sp>
    </p:spTree>
    <p:extLst>
      <p:ext uri="{BB962C8B-B14F-4D97-AF65-F5344CB8AC3E}">
        <p14:creationId xmlns:p14="http://schemas.microsoft.com/office/powerpoint/2010/main" xmlns="" val="8403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C0B6A4B-D3FF-47E6-9429-F09005A64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8616"/>
          </a:xfrm>
        </p:spPr>
        <p:txBody>
          <a:bodyPr/>
          <a:lstStyle/>
          <a:p>
            <a:pPr algn="ctr"/>
            <a:r>
              <a:rPr kumimoji="0" lang="ru-RU" sz="3600" b="1" i="0" u="none" strike="noStrike" kern="1200" cap="none" spc="-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/>
                <a:ea typeface="+mj-ea"/>
                <a:cs typeface="+mj-cs"/>
              </a:rPr>
              <a:t>НАУЧНО-ИССЛЕДОВАТЕЛЬСКАЯ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8B9DC9-FD07-4982-A460-5031D3FE9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45220"/>
            <a:ext cx="10058400" cy="4723874"/>
          </a:xfrm>
        </p:spPr>
        <p:txBody>
          <a:bodyPr/>
          <a:lstStyle/>
          <a:p>
            <a:r>
              <a:rPr lang="ru-RU" dirty="0"/>
              <a:t>13. Проведение круглого стола «Язык произведений А.П. Чехова», посвященного 163-ей годовщине со дня рождения писателя (январь 2023 г.).</a:t>
            </a:r>
          </a:p>
          <a:p>
            <a:r>
              <a:rPr lang="ru-RU" dirty="0"/>
              <a:t>14. Участие студентов факультета истории и филологии в конференции-вебинаре «День памяти А.С. Пушкина в Президентской библиотеке» (февраль 2023 г.).</a:t>
            </a:r>
          </a:p>
          <a:p>
            <a:r>
              <a:rPr lang="ru-RU" dirty="0"/>
              <a:t>15. Подготовка и проведение научно-практического семинара «Эпистолярный жанр в русской литературе» (март 2023 г.).</a:t>
            </a:r>
          </a:p>
          <a:p>
            <a:r>
              <a:rPr lang="ru-RU" dirty="0"/>
              <a:t>16. Подготовка и проведение публичной лекции доцентом кафедры русского языка и литературы А.В.  Вагановым «Наследие Древней Руси в языке произведений А.П. Чехова» (апрель 2023 г.).</a:t>
            </a:r>
          </a:p>
          <a:p>
            <a:r>
              <a:rPr lang="ru-RU" dirty="0"/>
              <a:t>17. Подготовка и проведение публичной лекции доцентом кафедры русского языка и литературы А.В. Вагановым «Наследие славянской языческой мифологии в русской поэзии 19-20 веков», приуроченной ко Дню славянской письменности и культуры.</a:t>
            </a:r>
          </a:p>
        </p:txBody>
      </p:sp>
    </p:spTree>
    <p:extLst>
      <p:ext uri="{BB962C8B-B14F-4D97-AF65-F5344CB8AC3E}">
        <p14:creationId xmlns:p14="http://schemas.microsoft.com/office/powerpoint/2010/main" xmlns="" val="111204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66A3D8-4FD7-4E65-96D4-25F535419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23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УЧЕБНО-МЕТОДИЧЕСКАЯ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2CFD72-1404-4D33-8B65-5DB346A18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69506"/>
            <a:ext cx="10058400" cy="4962618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/>
              <a:t>1. Участие студентов и преподавателей в вебинаре ГК «Просвещение» «Дорожная карта учебного года: сначала вопросы» (сентябрь, 2022 г.).</a:t>
            </a:r>
          </a:p>
          <a:p>
            <a:r>
              <a:rPr lang="ru-RU" sz="2100" dirty="0"/>
              <a:t>2. Подготовка и проведение зав. кафедрой русского языка и литературы канд. филол. наук, доцентом А.Г. </a:t>
            </a:r>
            <a:r>
              <a:rPr lang="ru-RU" sz="2100" dirty="0" err="1"/>
              <a:t>Нарушевичем</a:t>
            </a:r>
            <a:r>
              <a:rPr lang="ru-RU" sz="2100" dirty="0"/>
              <a:t> </a:t>
            </a:r>
            <a:r>
              <a:rPr lang="ru-RU" sz="2100" dirty="0" err="1"/>
              <a:t>видеолекции</a:t>
            </a:r>
            <a:r>
              <a:rPr lang="ru-RU" sz="2100" dirty="0"/>
              <a:t> «Новое в проекте ЕГЭ - 2023 по русскому языку: как работать с изменениями?» (по заказу Центра инновационного дополнительного образования «Умная методика») (сентябрь, 2022 г.).</a:t>
            </a:r>
          </a:p>
          <a:p>
            <a:r>
              <a:rPr lang="ru-RU" sz="2100" dirty="0"/>
              <a:t>3. Участие А.Г. </a:t>
            </a:r>
            <a:r>
              <a:rPr lang="ru-RU" sz="2100" dirty="0" err="1"/>
              <a:t>Нарушевича</a:t>
            </a:r>
            <a:r>
              <a:rPr lang="ru-RU" sz="2100" dirty="0"/>
              <a:t> в качестве эксперта в работе предметной мастерской «Русский язык: обучение + воспитание» в рамках Всероссийских методических дней учителей русского языка, организованных издательством «Просвещение» (11-12 октября 2022 г.).</a:t>
            </a:r>
          </a:p>
          <a:p>
            <a:r>
              <a:rPr lang="ru-RU" sz="2100" dirty="0"/>
              <a:t>4. Подготовка и проведением зав. кафедрой А.Г. </a:t>
            </a:r>
            <a:r>
              <a:rPr lang="ru-RU" sz="2100" dirty="0" err="1"/>
              <a:t>Нарушевичем</a:t>
            </a:r>
            <a:r>
              <a:rPr lang="ru-RU" sz="2100" dirty="0"/>
              <a:t>  вебинара на платформе издательства «Легион» «Итоговое сочинение выпускное сочинение в 2022 году: анализ разделов закрытого банка тем» (13 октября 2022 г.).</a:t>
            </a:r>
          </a:p>
          <a:p>
            <a:r>
              <a:rPr lang="ru-RU" sz="2100" dirty="0"/>
              <a:t>5. Подготовка и проведением зав. кафедрой А.Г. </a:t>
            </a:r>
            <a:r>
              <a:rPr lang="ru-RU" sz="2100" dirty="0" err="1"/>
              <a:t>Нарушевичем</a:t>
            </a:r>
            <a:r>
              <a:rPr lang="ru-RU" sz="2100" dirty="0"/>
              <a:t>  вебинара на платформе издательства «Легион» «Сочинение на ЕГЭ по русскому языку в 2023 году: на что обратить внимание учителя» (26 октября 2022 г.)</a:t>
            </a:r>
          </a:p>
          <a:p>
            <a:r>
              <a:rPr lang="ru-RU" sz="2100" dirty="0"/>
              <a:t>6. Проведение занятий в Филологической школе, организованной при кафедре русского языка и литературы (руководитель – д-р филол. наук, проф. С.Г. Букаренко). </a:t>
            </a:r>
          </a:p>
          <a:p>
            <a:r>
              <a:rPr lang="ru-RU" sz="2100" dirty="0"/>
              <a:t>7. Подготовка и проведение открытой лекции для школьников канд. филол. наук, доцента Н.М. Ким «Чехов и Шекспир: литературные связи» (январь 2023 г.).</a:t>
            </a:r>
          </a:p>
          <a:p>
            <a:r>
              <a:rPr lang="ru-RU" sz="2100" dirty="0"/>
              <a:t>8. Подготовка и проведение открытой лекции для школьников канд. филол. наук, доцента Н.М. Ким «Чехов и Гоголь: литературные связи» (февраль 2023 г.).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738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57577"/>
            <a:ext cx="10058400" cy="7189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КУЛЬТУРНО-ПРОСВЕТИТЕЛЬСКАЯ ДЕЯТЕЛЬНОСТЬ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458" y="976544"/>
            <a:ext cx="10373070" cy="562387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Посещение студентами концерта-лекции «Шуберт. Король песни», прошедшего на площадке Литературного музея А.П. Чехова в рамках просветительского цикла лекций «Как слушать классику» (сентябрь 2022 г.).</a:t>
            </a:r>
          </a:p>
          <a:p>
            <a:r>
              <a:rPr lang="ru-RU" dirty="0"/>
              <a:t>2. Посещение студентами и преподавателями кафедры показа фильма «Мэрилин Монро, Энтони </a:t>
            </a:r>
            <a:r>
              <a:rPr lang="ru-RU" dirty="0" err="1"/>
              <a:t>Куинн</a:t>
            </a:r>
            <a:r>
              <a:rPr lang="ru-RU" dirty="0"/>
              <a:t> и другие. Фабрика звезд Михаила Чехова» и выставки фотографий «Медаль Михаила Чехова» в рамках фестиваля «Русское зарубежье: города и лица» (сентябрь 2022 г.).</a:t>
            </a:r>
          </a:p>
          <a:p>
            <a:r>
              <a:rPr lang="ru-RU" dirty="0"/>
              <a:t>3. Участие преподавателей кафедры в работе жюри конкурса поэзии «Учитель, человек мой дорогой…» (октябрь 2022 г.).</a:t>
            </a:r>
          </a:p>
          <a:p>
            <a:r>
              <a:rPr lang="ru-RU" dirty="0"/>
              <a:t>4. Подготовка и проведение студентами факультета литературно-музыкальной гостиной «На волне Марины Цветаевой» (к 130-летию поэта) (октябрь 2022 г.).</a:t>
            </a:r>
          </a:p>
          <a:p>
            <a:r>
              <a:rPr lang="ru-RU" dirty="0"/>
              <a:t>5. Посещение студентами литературно-музыкальной композиции «И вот опять лицея день священный» в Литературном музее А.П. Чехова (октябрь 2022 г.).</a:t>
            </a:r>
          </a:p>
          <a:p>
            <a:r>
              <a:rPr lang="ru-RU" dirty="0"/>
              <a:t>6. Участие студентов в интерактивном мероприятии «Дела амурные» на площадке Литературного музея А.П. Чехова (ноябрь 2022 г.).</a:t>
            </a:r>
          </a:p>
          <a:p>
            <a:r>
              <a:rPr lang="ru-RU" dirty="0"/>
              <a:t>7. Посещение студентами концерта-лекции «Бах. Музыка Вселенной»,  прошедшего на площадке Литературного музея А.П. Чехова в рамках просветительского цикла лекций «Как слушать классику» (ноябрь 2022 г.).</a:t>
            </a:r>
          </a:p>
          <a:p>
            <a:r>
              <a:rPr lang="ru-RU" dirty="0"/>
              <a:t>8. Участие студентов в литературной гостиной, посвященной Дню матери, «Мама – ангел на земле» в читальном зале № 2 библиотеки ТИ имени А.П. Чехова.</a:t>
            </a:r>
          </a:p>
          <a:p>
            <a:r>
              <a:rPr lang="ru-RU" dirty="0"/>
              <a:t>9. Подготовка и проведение </a:t>
            </a:r>
            <a:r>
              <a:rPr lang="ru-RU" dirty="0" err="1"/>
              <a:t>киновстречи</a:t>
            </a:r>
            <a:r>
              <a:rPr lang="ru-RU" dirty="0"/>
              <a:t> «В новый год под «Алыми парусами», посвященной 100-летию повести А. Грина «Алые паруса» (декабрь 2022 г.).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214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980B4B-2249-4272-A6A1-FEDB9D58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647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КУЛЬТУРНО-ПРОСВЕТИТЕЛЬСКАЯ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BC6512-6F33-4F39-8C09-435C3B79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54097"/>
            <a:ext cx="10058400" cy="524670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10. Участие студентов факультета истории и филологии в конкурсе </a:t>
            </a:r>
            <a:r>
              <a:rPr lang="ru-RU" dirty="0" err="1"/>
              <a:t>буктрейлеров</a:t>
            </a:r>
            <a:r>
              <a:rPr lang="ru-RU" dirty="0"/>
              <a:t> «Как мы видим Чехова» (январь 2023 г.).</a:t>
            </a:r>
          </a:p>
          <a:p>
            <a:r>
              <a:rPr lang="ru-RU" dirty="0"/>
              <a:t>11. Участие студентов в проведении  круглого стола «Путешествие  А.П. Чехова  на Сахалин» (февраль 2023 г.).</a:t>
            </a:r>
          </a:p>
          <a:p>
            <a:r>
              <a:rPr lang="ru-RU" dirty="0"/>
              <a:t>12. Участие студентов факультета истории и филологии в музейном уроке «Истоки художественной философии природы в творчестве М.М. Пришвина и А.П. Чехова» (февраля 2023 г.).</a:t>
            </a:r>
          </a:p>
          <a:p>
            <a:r>
              <a:rPr lang="ru-RU" dirty="0"/>
              <a:t>13. Подготовка и проведение на площадке Народного военно-исторического музейного комплекса Великой Отечественной войны «</a:t>
            </a:r>
            <a:r>
              <a:rPr lang="ru-RU" dirty="0" err="1"/>
              <a:t>Самбекские</a:t>
            </a:r>
            <a:r>
              <a:rPr lang="ru-RU" dirty="0"/>
              <a:t> высоты» литературно-музыкальной композиции «Правда войны», посвященной 160-летию со дня рождения А.С. Серафимовича (февраль 2023 г.).</a:t>
            </a:r>
          </a:p>
          <a:p>
            <a:r>
              <a:rPr lang="ru-RU" dirty="0"/>
              <a:t>14. Посещение студентами лекции историка, независимого исследователя, члена Российского карточного общества Сергея Ильина-Денисова, посвященной истории создания повести А.С. Пушкина «Пиковая дама» (февраль 2023 г.). </a:t>
            </a:r>
          </a:p>
          <a:p>
            <a:r>
              <a:rPr lang="ru-RU" dirty="0"/>
              <a:t>15. Участие студентов факультета истории и филологии в Литературной гостиной, посвященной Всемирному дню поэзии (март 2023 г.).</a:t>
            </a:r>
          </a:p>
          <a:p>
            <a:r>
              <a:rPr lang="ru-RU" dirty="0"/>
              <a:t>16. Участие студентов в библиотечном занятии «Справочные издания» (апрель 2023 г.).</a:t>
            </a:r>
          </a:p>
          <a:p>
            <a:r>
              <a:rPr lang="ru-RU" dirty="0"/>
              <a:t>17. Проведение тематического вечера «В память о Великой Победе…» на факультете истории и филологии, приуроченного к 78-ой годовщине Победы в Великой Отечественной войне 1941-1945 годов.</a:t>
            </a:r>
          </a:p>
          <a:p>
            <a:r>
              <a:rPr lang="ru-RU" dirty="0"/>
              <a:t>18. Участие студентов факультета истории и филологии в проекте «Литературное наследие Дона« (май 2023 г.)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966565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1894</TotalTime>
  <Words>1825</Words>
  <Application>Microsoft Office PowerPoint</Application>
  <PresentationFormat>Произвольный</PresentationFormat>
  <Paragraphs>144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Ретро</vt:lpstr>
      <vt:lpstr>Document</vt:lpstr>
      <vt:lpstr>Министерство науки и высшего образования Российской Федерации Таганрогский институт имени А. П. Чехова (филиал)   ФГБОУ ВО «Ростовский государственный экономический  университет (РИНХ)»        ОТЧЕТ О РАБОТЕ  НАУЧНО-ПРОСВЕТИТЕЛЬСКОГО ЦЕНТРА ИЗУЧЕНИЯ РУССКОГО ЯЗЫКА И ЛИТЕРАТУРЫ ИМЕНИ А.П. ЧЕХОВА  ЗА 2022-2023 уч. год </vt:lpstr>
      <vt:lpstr>ЗАДАЧИ ЦЕНТРА</vt:lpstr>
      <vt:lpstr>ОСНОВНЫЕ НАПРАВЛЕНИЯ ДЕЯТЕЛЬНОСТИ ЦЕНТРА</vt:lpstr>
      <vt:lpstr>НАУЧНО-ИССЛЕДОВАТЕЛЬСКАЯ ДЕЯТЕЛЬНОСТЬ</vt:lpstr>
      <vt:lpstr>НАУЧНО-ИССЛЕДОВАТЕЛЬСКАЯ ДЕЯТЕЛЬНОСТЬ</vt:lpstr>
      <vt:lpstr>НАУЧНО-ИССЛЕДОВАТЕЛЬСКАЯ ДЕЯТЕЛЬНОСТЬ</vt:lpstr>
      <vt:lpstr>УЧЕБНО-МЕТОДИЧЕСКАЯ ДЕЯТЕЛЬНОСТЬ</vt:lpstr>
      <vt:lpstr>КУЛЬТУРНО-ПРОСВЕТИТЕЛЬСКАЯ ДЕЯТЕЛЬНОСТЬ</vt:lpstr>
      <vt:lpstr>КУЛЬТУРНО-ПРОСВЕТИТЕЛЬСКАЯ ДЕЯТЕЛЬНОСТЬ</vt:lpstr>
      <vt:lpstr>РУКОВОДСТВО НИРС</vt:lpstr>
      <vt:lpstr>ПОДГОТОВКА УЧЕБНЫХ ПОСОБИЙ</vt:lpstr>
      <vt:lpstr>ПОДГОТОВКА УЧЕБНЫХ ПОСОБИЙ</vt:lpstr>
      <vt:lpstr>ПОДГОТОВКА УЧЕБНЫХ ПОСОБИЙ</vt:lpstr>
      <vt:lpstr>ПОДГОТОВКА УЧЕБНЫХ ПОСОБИЙ</vt:lpstr>
      <vt:lpstr>ПОДГОТОВКА УЧЕБНЫХ ПОСОБИЙ</vt:lpstr>
      <vt:lpstr>ПРОВЕДЕНИЕ УЧЕБНЫХ И НАУЧНО-ИССЛЕДОВАТЕЛЬСКИХ ПРАКТИК СТУДЕНТОВ И МАГИСТРАНТОВ </vt:lpstr>
      <vt:lpstr>ПРОВЕДЕНИЕ УЧЕБНЫХ И НАУЧНО-ИССЛЕДОВАТЕЛЬСКИХ ПРАКТИК СТУДЕНТОВ И МАГИСТРАНТОВ </vt:lpstr>
      <vt:lpstr>ПРОВЕДЕНИЕ УЧЕБНЫХ И НАУЧНО-ИССЛЕДОВАТЕЛЬСКИХ ПРАКТИК СТУДЕНТОВ И МАГИСТРАНТОВ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Окказиональное употребление фразеологизмов в рассказах А.П. Чехова</dc:title>
  <dc:creator>Андрей Нарушевич</dc:creator>
  <cp:lastModifiedBy>savchenko</cp:lastModifiedBy>
  <cp:revision>166</cp:revision>
  <dcterms:created xsi:type="dcterms:W3CDTF">2020-05-10T20:12:40Z</dcterms:created>
  <dcterms:modified xsi:type="dcterms:W3CDTF">2023-05-19T05:42:26Z</dcterms:modified>
</cp:coreProperties>
</file>