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8" r:id="rId9"/>
    <p:sldId id="264" r:id="rId10"/>
    <p:sldId id="273" r:id="rId11"/>
    <p:sldId id="270" r:id="rId12"/>
    <p:sldId id="294" r:id="rId13"/>
    <p:sldId id="287" r:id="rId14"/>
    <p:sldId id="290" r:id="rId15"/>
    <p:sldId id="289" r:id="rId16"/>
    <p:sldId id="274" r:id="rId17"/>
    <p:sldId id="288" r:id="rId18"/>
    <p:sldId id="291" r:id="rId19"/>
    <p:sldId id="292" r:id="rId20"/>
    <p:sldId id="293" r:id="rId21"/>
    <p:sldId id="272" r:id="rId22"/>
    <p:sldId id="265" r:id="rId23"/>
    <p:sldId id="295" r:id="rId24"/>
    <p:sldId id="297" r:id="rId25"/>
    <p:sldId id="296" r:id="rId26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2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29345-D316-4AD5-A10A-ACD5A05E012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DAAEE-629D-4C6C-A0F4-8BEB8EA1A5B5}">
      <dgm:prSet phldrT="[Текст]" custT="1"/>
      <dgm:spPr/>
      <dgm:t>
        <a:bodyPr/>
        <a:lstStyle/>
        <a:p>
          <a:r>
            <a:rPr lang="ru-RU" sz="2400" dirty="0" smtClean="0"/>
            <a:t>Структура образовательного курса Акселератора</a:t>
          </a:r>
          <a:endParaRPr lang="ru-RU" sz="2400" dirty="0"/>
        </a:p>
      </dgm:t>
    </dgm:pt>
    <dgm:pt modelId="{4B7F6D3D-8FC8-4365-AD51-B02D030DEE53}" type="parTrans" cxnId="{E3C11981-941A-464A-A05F-B0540A6E51AC}">
      <dgm:prSet/>
      <dgm:spPr/>
      <dgm:t>
        <a:bodyPr/>
        <a:lstStyle/>
        <a:p>
          <a:endParaRPr lang="ru-RU" sz="1800"/>
        </a:p>
      </dgm:t>
    </dgm:pt>
    <dgm:pt modelId="{DA00689F-9FE1-4FE0-A406-07235127717B}" type="sibTrans" cxnId="{E3C11981-941A-464A-A05F-B0540A6E51AC}">
      <dgm:prSet/>
      <dgm:spPr/>
      <dgm:t>
        <a:bodyPr/>
        <a:lstStyle/>
        <a:p>
          <a:endParaRPr lang="ru-RU" sz="1800"/>
        </a:p>
      </dgm:t>
    </dgm:pt>
    <dgm:pt modelId="{9275C387-64FE-4157-9D05-43F9AA55EC1C}">
      <dgm:prSet phldrT="[Текст]" custT="1"/>
      <dgm:spPr/>
      <dgm:t>
        <a:bodyPr/>
        <a:lstStyle/>
        <a:p>
          <a:pPr algn="l"/>
          <a:r>
            <a:rPr lang="ru-RU" sz="1800" dirty="0" smtClean="0"/>
            <a:t>Вводное занятие. Типы, этапы и инструменты стартап-проектирования. Гипотеза и особенности ее формулировки.</a:t>
          </a:r>
          <a:endParaRPr lang="ru-RU" sz="1800" dirty="0"/>
        </a:p>
      </dgm:t>
    </dgm:pt>
    <dgm:pt modelId="{F9224BBE-AE1D-4A0A-AE87-93C9333578FC}" type="parTrans" cxnId="{E1AF803D-8C01-4237-8BB1-619D301B32F3}">
      <dgm:prSet/>
      <dgm:spPr/>
      <dgm:t>
        <a:bodyPr/>
        <a:lstStyle/>
        <a:p>
          <a:endParaRPr lang="ru-RU" sz="1800"/>
        </a:p>
      </dgm:t>
    </dgm:pt>
    <dgm:pt modelId="{2FDC0C63-61D8-492E-97C9-2BE32C30F106}" type="sibTrans" cxnId="{E1AF803D-8C01-4237-8BB1-619D301B32F3}">
      <dgm:prSet/>
      <dgm:spPr/>
      <dgm:t>
        <a:bodyPr/>
        <a:lstStyle/>
        <a:p>
          <a:endParaRPr lang="ru-RU" sz="1800"/>
        </a:p>
      </dgm:t>
    </dgm:pt>
    <dgm:pt modelId="{E95953D8-C3D1-46F7-B38A-E78853BE8D3A}">
      <dgm:prSet phldrT="[Текст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Построение эффективной коммуникации внутри команды: </a:t>
          </a:r>
          <a:r>
            <a:rPr lang="ru-RU" sz="1800" dirty="0" err="1" smtClean="0"/>
            <a:t>майнд-мэпы</a:t>
          </a:r>
          <a:r>
            <a:rPr lang="ru-RU" sz="1800" dirty="0" smtClean="0"/>
            <a:t>, базы знаний, </a:t>
          </a:r>
          <a:r>
            <a:rPr lang="ru-RU" sz="1800" dirty="0" err="1" smtClean="0"/>
            <a:t>мессенджеры</a:t>
          </a:r>
          <a:r>
            <a:rPr lang="ru-RU" sz="1800" dirty="0" smtClean="0"/>
            <a:t>, распределение обязанностей внутри команд и т.п. </a:t>
          </a:r>
          <a:endParaRPr lang="ru-RU" sz="1800" dirty="0"/>
        </a:p>
      </dgm:t>
    </dgm:pt>
    <dgm:pt modelId="{9257614F-B373-45A2-A268-30E70BECCF88}" type="parTrans" cxnId="{CEF9ACAA-EBC2-4417-A1A0-52D902EF0586}">
      <dgm:prSet/>
      <dgm:spPr/>
      <dgm:t>
        <a:bodyPr/>
        <a:lstStyle/>
        <a:p>
          <a:endParaRPr lang="ru-RU" sz="1800"/>
        </a:p>
      </dgm:t>
    </dgm:pt>
    <dgm:pt modelId="{D3FAE0C0-3E45-4F14-9969-8B8315835949}" type="sibTrans" cxnId="{CEF9ACAA-EBC2-4417-A1A0-52D902EF0586}">
      <dgm:prSet/>
      <dgm:spPr/>
      <dgm:t>
        <a:bodyPr/>
        <a:lstStyle/>
        <a:p>
          <a:endParaRPr lang="ru-RU" sz="1800"/>
        </a:p>
      </dgm:t>
    </dgm:pt>
    <dgm:pt modelId="{12C07B09-DBED-433D-BBEC-B46EF80AB164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lvl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Анализ конкурентов.</a:t>
          </a:r>
          <a:endParaRPr lang="ru-RU" sz="1800" dirty="0"/>
        </a:p>
      </dgm:t>
    </dgm:pt>
    <dgm:pt modelId="{0D33816F-4DB8-4DA9-B825-66765626A808}" type="parTrans" cxnId="{3C379055-2500-4E88-A8A8-A101537937B2}">
      <dgm:prSet/>
      <dgm:spPr/>
      <dgm:t>
        <a:bodyPr/>
        <a:lstStyle/>
        <a:p>
          <a:endParaRPr lang="ru-RU" sz="1800"/>
        </a:p>
      </dgm:t>
    </dgm:pt>
    <dgm:pt modelId="{42F77E48-988B-4A51-B48A-6265BD94D717}" type="sibTrans" cxnId="{3C379055-2500-4E88-A8A8-A101537937B2}">
      <dgm:prSet/>
      <dgm:spPr/>
      <dgm:t>
        <a:bodyPr/>
        <a:lstStyle/>
        <a:p>
          <a:endParaRPr lang="ru-RU" sz="1800"/>
        </a:p>
      </dgm:t>
    </dgm:pt>
    <dgm:pt modelId="{327BC96C-F2F7-47F7-9832-AE4761F5D041}">
      <dgm:prSet phldrT="[Текст]" custT="1"/>
      <dgm:spPr/>
      <dgm:t>
        <a:bodyPr/>
        <a:lstStyle/>
        <a:p>
          <a:pPr marL="0" marR="0" lvl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Разработка опросников, проведение проблемного интервью, </a:t>
          </a:r>
          <a:r>
            <a:rPr lang="ru-RU" sz="1800" dirty="0" err="1" smtClean="0"/>
            <a:t>CustDev</a:t>
          </a:r>
          <a:r>
            <a:rPr lang="ru-RU" sz="1800" dirty="0" smtClean="0"/>
            <a:t>, проверка гипотез. </a:t>
          </a:r>
          <a:endParaRPr lang="ru-RU" sz="1800" dirty="0"/>
        </a:p>
      </dgm:t>
    </dgm:pt>
    <dgm:pt modelId="{8E98CE0A-264D-429B-B28F-382BEB4FEC32}" type="parTrans" cxnId="{0DCC2FAD-B324-4B8B-9823-6AAAEC15563F}">
      <dgm:prSet/>
      <dgm:spPr/>
      <dgm:t>
        <a:bodyPr/>
        <a:lstStyle/>
        <a:p>
          <a:endParaRPr lang="ru-RU" sz="1800"/>
        </a:p>
      </dgm:t>
    </dgm:pt>
    <dgm:pt modelId="{5F3DA4EB-6B0A-4F6D-B635-BEF6BA571749}" type="sibTrans" cxnId="{0DCC2FAD-B324-4B8B-9823-6AAAEC15563F}">
      <dgm:prSet/>
      <dgm:spPr/>
      <dgm:t>
        <a:bodyPr/>
        <a:lstStyle/>
        <a:p>
          <a:endParaRPr lang="ru-RU" sz="1800"/>
        </a:p>
      </dgm:t>
    </dgm:pt>
    <dgm:pt modelId="{B2814BEB-2691-4588-868E-204EA22040F4}">
      <dgm:prSet phldrT="[Текст]" custT="1"/>
      <dgm:spPr/>
      <dgm:t>
        <a:bodyPr/>
        <a:lstStyle/>
        <a:p>
          <a:pPr marL="0" marR="0" lvl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Разработка </a:t>
          </a:r>
          <a:r>
            <a:rPr lang="ru-RU" sz="1800" dirty="0" err="1" smtClean="0"/>
            <a:t>стартап-продукта</a:t>
          </a:r>
          <a:r>
            <a:rPr lang="ru-RU" sz="1800" dirty="0" smtClean="0"/>
            <a:t>.</a:t>
          </a:r>
          <a:endParaRPr lang="ru-RU" sz="1800" dirty="0"/>
        </a:p>
      </dgm:t>
    </dgm:pt>
    <dgm:pt modelId="{0E499C3A-4570-4A22-9417-8C8825AA371E}" type="parTrans" cxnId="{156295A8-31B2-4D4B-9DC8-62A16EDB6D00}">
      <dgm:prSet/>
      <dgm:spPr/>
      <dgm:t>
        <a:bodyPr/>
        <a:lstStyle/>
        <a:p>
          <a:endParaRPr lang="ru-RU" sz="1800"/>
        </a:p>
      </dgm:t>
    </dgm:pt>
    <dgm:pt modelId="{748AF55E-7AD8-4D14-B5E0-83B90E20B4B3}" type="sibTrans" cxnId="{156295A8-31B2-4D4B-9DC8-62A16EDB6D00}">
      <dgm:prSet/>
      <dgm:spPr/>
      <dgm:t>
        <a:bodyPr/>
        <a:lstStyle/>
        <a:p>
          <a:endParaRPr lang="ru-RU" sz="1800"/>
        </a:p>
      </dgm:t>
    </dgm:pt>
    <dgm:pt modelId="{AD21E8CA-EA80-4364-A42D-B417FC287494}">
      <dgm:prSet phldrT="[Текст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/>
            <a:t>Демо-день</a:t>
          </a:r>
          <a:r>
            <a:rPr lang="ru-RU" sz="1800" dirty="0" smtClean="0"/>
            <a:t>. Презентация проектов. Оценка результатов. 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FB3D380-6E22-4128-A494-B10646A95CB8}" type="parTrans" cxnId="{C89FE1BE-1B62-47F3-A93A-3FBF972FFFCF}">
      <dgm:prSet/>
      <dgm:spPr/>
      <dgm:t>
        <a:bodyPr/>
        <a:lstStyle/>
        <a:p>
          <a:endParaRPr lang="ru-RU" sz="1800"/>
        </a:p>
      </dgm:t>
    </dgm:pt>
    <dgm:pt modelId="{254AD9C6-8B44-41DD-B11C-39DC4BF7ECAC}" type="sibTrans" cxnId="{C89FE1BE-1B62-47F3-A93A-3FBF972FFFCF}">
      <dgm:prSet/>
      <dgm:spPr/>
      <dgm:t>
        <a:bodyPr/>
        <a:lstStyle/>
        <a:p>
          <a:endParaRPr lang="ru-RU" sz="1800"/>
        </a:p>
      </dgm:t>
    </dgm:pt>
    <dgm:pt modelId="{06DF2589-B3B4-4E75-B307-FC50F8C41487}" type="pres">
      <dgm:prSet presAssocID="{F9829345-D316-4AD5-A10A-ACD5A05E01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719500-4D0B-4D77-AD37-D86B9C64F9F0}" type="pres">
      <dgm:prSet presAssocID="{2E8DAAEE-629D-4C6C-A0F4-8BEB8EA1A5B5}" presName="root" presStyleCnt="0"/>
      <dgm:spPr/>
    </dgm:pt>
    <dgm:pt modelId="{1FAAC470-AB68-4870-B931-89B7EDFB7D8D}" type="pres">
      <dgm:prSet presAssocID="{2E8DAAEE-629D-4C6C-A0F4-8BEB8EA1A5B5}" presName="rootComposite" presStyleCnt="0"/>
      <dgm:spPr/>
    </dgm:pt>
    <dgm:pt modelId="{B8869EC9-D6B9-4C68-80B2-2A55ABE19D82}" type="pres">
      <dgm:prSet presAssocID="{2E8DAAEE-629D-4C6C-A0F4-8BEB8EA1A5B5}" presName="rootText" presStyleLbl="node1" presStyleIdx="0" presStyleCnt="1" custScaleX="1015118" custScaleY="328564"/>
      <dgm:spPr/>
      <dgm:t>
        <a:bodyPr/>
        <a:lstStyle/>
        <a:p>
          <a:endParaRPr lang="ru-RU"/>
        </a:p>
      </dgm:t>
    </dgm:pt>
    <dgm:pt modelId="{149D7FD6-0FC3-45F8-8159-ED6FA136812F}" type="pres">
      <dgm:prSet presAssocID="{2E8DAAEE-629D-4C6C-A0F4-8BEB8EA1A5B5}" presName="rootConnector" presStyleLbl="node1" presStyleIdx="0" presStyleCnt="1"/>
      <dgm:spPr/>
      <dgm:t>
        <a:bodyPr/>
        <a:lstStyle/>
        <a:p>
          <a:endParaRPr lang="ru-RU"/>
        </a:p>
      </dgm:t>
    </dgm:pt>
    <dgm:pt modelId="{2A73410D-9964-47A4-94DD-720EC108E7D0}" type="pres">
      <dgm:prSet presAssocID="{2E8DAAEE-629D-4C6C-A0F4-8BEB8EA1A5B5}" presName="childShape" presStyleCnt="0"/>
      <dgm:spPr/>
    </dgm:pt>
    <dgm:pt modelId="{1AAEBCC8-049B-40C8-921D-7D5A4B1B0975}" type="pres">
      <dgm:prSet presAssocID="{F9224BBE-AE1D-4A0A-AE87-93C9333578F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2573F9E-6F60-463A-B0C6-1C233F225001}" type="pres">
      <dgm:prSet presAssocID="{9275C387-64FE-4157-9D05-43F9AA55EC1C}" presName="childText" presStyleLbl="bgAcc1" presStyleIdx="0" presStyleCnt="6" custScaleX="1444397" custScaleY="22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B52D6-28D8-4EA6-8A20-4F4E29BC0EE7}" type="pres">
      <dgm:prSet presAssocID="{9257614F-B373-45A2-A268-30E70BECCF88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3CD6506-028F-40E7-8961-DF877D9B5CE0}" type="pres">
      <dgm:prSet presAssocID="{E95953D8-C3D1-46F7-B38A-E78853BE8D3A}" presName="childText" presStyleLbl="bgAcc1" presStyleIdx="1" presStyleCnt="6" custScaleX="1525685" custScaleY="392691" custLinFactNeighborX="-4022" custLinFactNeighborY="4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333DE-5471-4270-A480-F485B743FF69}" type="pres">
      <dgm:prSet presAssocID="{0D33816F-4DB8-4DA9-B825-66765626A808}" presName="Name13" presStyleLbl="parChTrans1D2" presStyleIdx="2" presStyleCnt="6"/>
      <dgm:spPr/>
      <dgm:t>
        <a:bodyPr/>
        <a:lstStyle/>
        <a:p>
          <a:endParaRPr lang="ru-RU"/>
        </a:p>
      </dgm:t>
    </dgm:pt>
    <dgm:pt modelId="{061F5E36-4374-4E48-88A7-CC23CD2758AB}" type="pres">
      <dgm:prSet presAssocID="{12C07B09-DBED-433D-BBEC-B46EF80AB164}" presName="childText" presStyleLbl="bgAcc1" presStyleIdx="2" presStyleCnt="6" custScaleX="1139159" custScaleY="226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5CE1F-6938-4240-8423-269EB62C507F}" type="pres">
      <dgm:prSet presAssocID="{8E98CE0A-264D-429B-B28F-382BEB4FEC3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6E0E02EC-F560-4036-8620-E6A6084B897E}" type="pres">
      <dgm:prSet presAssocID="{327BC96C-F2F7-47F7-9832-AE4761F5D041}" presName="childText" presStyleLbl="bgAcc1" presStyleIdx="3" presStyleCnt="6" custScaleX="1371503" custScaleY="336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227CA-E284-447C-A119-EB2B9474B89D}" type="pres">
      <dgm:prSet presAssocID="{0E499C3A-4570-4A22-9417-8C8825AA371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26599FF-71F8-4234-99A3-6C65E15C78FF}" type="pres">
      <dgm:prSet presAssocID="{B2814BEB-2691-4588-868E-204EA22040F4}" presName="childText" presStyleLbl="bgAcc1" presStyleIdx="4" presStyleCnt="6" custScaleX="1687000" custScaleY="288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E29D5-4303-4BD5-A624-9F3B06D12C26}" type="pres">
      <dgm:prSet presAssocID="{DFB3D380-6E22-4128-A494-B10646A95CB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476C521-B567-4D9F-8F9F-E5C9FADC5100}" type="pres">
      <dgm:prSet presAssocID="{AD21E8CA-EA80-4364-A42D-B417FC287494}" presName="childText" presStyleLbl="bgAcc1" presStyleIdx="5" presStyleCnt="6" custScaleX="1579688" custScaleY="297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024DEC-6DE9-4511-A78B-8E30A7D79DB1}" type="presOf" srcId="{0D33816F-4DB8-4DA9-B825-66765626A808}" destId="{52F333DE-5471-4270-A480-F485B743FF69}" srcOrd="0" destOrd="0" presId="urn:microsoft.com/office/officeart/2005/8/layout/hierarchy3"/>
    <dgm:cxn modelId="{0FB02A9A-742E-4770-BF9F-C02189EAEB20}" type="presOf" srcId="{E95953D8-C3D1-46F7-B38A-E78853BE8D3A}" destId="{13CD6506-028F-40E7-8961-DF877D9B5CE0}" srcOrd="0" destOrd="0" presId="urn:microsoft.com/office/officeart/2005/8/layout/hierarchy3"/>
    <dgm:cxn modelId="{E48FAB6D-BA53-48B1-A605-D5156BA7405E}" type="presOf" srcId="{F9224BBE-AE1D-4A0A-AE87-93C9333578FC}" destId="{1AAEBCC8-049B-40C8-921D-7D5A4B1B0975}" srcOrd="0" destOrd="0" presId="urn:microsoft.com/office/officeart/2005/8/layout/hierarchy3"/>
    <dgm:cxn modelId="{3EFDD248-D502-437F-9664-D78EA70A0BD7}" type="presOf" srcId="{B2814BEB-2691-4588-868E-204EA22040F4}" destId="{326599FF-71F8-4234-99A3-6C65E15C78FF}" srcOrd="0" destOrd="0" presId="urn:microsoft.com/office/officeart/2005/8/layout/hierarchy3"/>
    <dgm:cxn modelId="{FDDB3E0D-9B25-4432-A372-A2C02168FA68}" type="presOf" srcId="{327BC96C-F2F7-47F7-9832-AE4761F5D041}" destId="{6E0E02EC-F560-4036-8620-E6A6084B897E}" srcOrd="0" destOrd="0" presId="urn:microsoft.com/office/officeart/2005/8/layout/hierarchy3"/>
    <dgm:cxn modelId="{0DCC2FAD-B324-4B8B-9823-6AAAEC15563F}" srcId="{2E8DAAEE-629D-4C6C-A0F4-8BEB8EA1A5B5}" destId="{327BC96C-F2F7-47F7-9832-AE4761F5D041}" srcOrd="3" destOrd="0" parTransId="{8E98CE0A-264D-429B-B28F-382BEB4FEC32}" sibTransId="{5F3DA4EB-6B0A-4F6D-B635-BEF6BA571749}"/>
    <dgm:cxn modelId="{E1AF803D-8C01-4237-8BB1-619D301B32F3}" srcId="{2E8DAAEE-629D-4C6C-A0F4-8BEB8EA1A5B5}" destId="{9275C387-64FE-4157-9D05-43F9AA55EC1C}" srcOrd="0" destOrd="0" parTransId="{F9224BBE-AE1D-4A0A-AE87-93C9333578FC}" sibTransId="{2FDC0C63-61D8-492E-97C9-2BE32C30F106}"/>
    <dgm:cxn modelId="{C89FE1BE-1B62-47F3-A93A-3FBF972FFFCF}" srcId="{2E8DAAEE-629D-4C6C-A0F4-8BEB8EA1A5B5}" destId="{AD21E8CA-EA80-4364-A42D-B417FC287494}" srcOrd="5" destOrd="0" parTransId="{DFB3D380-6E22-4128-A494-B10646A95CB8}" sibTransId="{254AD9C6-8B44-41DD-B11C-39DC4BF7ECAC}"/>
    <dgm:cxn modelId="{98EB464A-AD34-4503-9064-3D3ABB57F1AE}" type="presOf" srcId="{8E98CE0A-264D-429B-B28F-382BEB4FEC32}" destId="{43C5CE1F-6938-4240-8423-269EB62C507F}" srcOrd="0" destOrd="0" presId="urn:microsoft.com/office/officeart/2005/8/layout/hierarchy3"/>
    <dgm:cxn modelId="{FC5B0006-01A9-4068-BDF9-F045244C9F64}" type="presOf" srcId="{9257614F-B373-45A2-A268-30E70BECCF88}" destId="{1F1B52D6-28D8-4EA6-8A20-4F4E29BC0EE7}" srcOrd="0" destOrd="0" presId="urn:microsoft.com/office/officeart/2005/8/layout/hierarchy3"/>
    <dgm:cxn modelId="{AAEB1F62-FFFF-4903-BEE0-2DEE0217D868}" type="presOf" srcId="{2E8DAAEE-629D-4C6C-A0F4-8BEB8EA1A5B5}" destId="{149D7FD6-0FC3-45F8-8159-ED6FA136812F}" srcOrd="1" destOrd="0" presId="urn:microsoft.com/office/officeart/2005/8/layout/hierarchy3"/>
    <dgm:cxn modelId="{DD2164B3-A471-4663-A914-EE28F473FD53}" type="presOf" srcId="{2E8DAAEE-629D-4C6C-A0F4-8BEB8EA1A5B5}" destId="{B8869EC9-D6B9-4C68-80B2-2A55ABE19D82}" srcOrd="0" destOrd="0" presId="urn:microsoft.com/office/officeart/2005/8/layout/hierarchy3"/>
    <dgm:cxn modelId="{CDF01153-319B-43FE-8732-3B3652390EDB}" type="presOf" srcId="{0E499C3A-4570-4A22-9417-8C8825AA371E}" destId="{49E227CA-E284-447C-A119-EB2B9474B89D}" srcOrd="0" destOrd="0" presId="urn:microsoft.com/office/officeart/2005/8/layout/hierarchy3"/>
    <dgm:cxn modelId="{E3C11981-941A-464A-A05F-B0540A6E51AC}" srcId="{F9829345-D316-4AD5-A10A-ACD5A05E0128}" destId="{2E8DAAEE-629D-4C6C-A0F4-8BEB8EA1A5B5}" srcOrd="0" destOrd="0" parTransId="{4B7F6D3D-8FC8-4365-AD51-B02D030DEE53}" sibTransId="{DA00689F-9FE1-4FE0-A406-07235127717B}"/>
    <dgm:cxn modelId="{84FB6AF7-C766-48AD-BCBD-483F7B8DA7F2}" type="presOf" srcId="{12C07B09-DBED-433D-BBEC-B46EF80AB164}" destId="{061F5E36-4374-4E48-88A7-CC23CD2758AB}" srcOrd="0" destOrd="0" presId="urn:microsoft.com/office/officeart/2005/8/layout/hierarchy3"/>
    <dgm:cxn modelId="{EA9523B2-7C60-4664-95DA-70B9FA5C19B3}" type="presOf" srcId="{F9829345-D316-4AD5-A10A-ACD5A05E0128}" destId="{06DF2589-B3B4-4E75-B307-FC50F8C41487}" srcOrd="0" destOrd="0" presId="urn:microsoft.com/office/officeart/2005/8/layout/hierarchy3"/>
    <dgm:cxn modelId="{156295A8-31B2-4D4B-9DC8-62A16EDB6D00}" srcId="{2E8DAAEE-629D-4C6C-A0F4-8BEB8EA1A5B5}" destId="{B2814BEB-2691-4588-868E-204EA22040F4}" srcOrd="4" destOrd="0" parTransId="{0E499C3A-4570-4A22-9417-8C8825AA371E}" sibTransId="{748AF55E-7AD8-4D14-B5E0-83B90E20B4B3}"/>
    <dgm:cxn modelId="{22895701-2A7F-4B66-B39D-E0A8C67AA4A2}" type="presOf" srcId="{DFB3D380-6E22-4128-A494-B10646A95CB8}" destId="{A40E29D5-4303-4BD5-A624-9F3B06D12C26}" srcOrd="0" destOrd="0" presId="urn:microsoft.com/office/officeart/2005/8/layout/hierarchy3"/>
    <dgm:cxn modelId="{3C379055-2500-4E88-A8A8-A101537937B2}" srcId="{2E8DAAEE-629D-4C6C-A0F4-8BEB8EA1A5B5}" destId="{12C07B09-DBED-433D-BBEC-B46EF80AB164}" srcOrd="2" destOrd="0" parTransId="{0D33816F-4DB8-4DA9-B825-66765626A808}" sibTransId="{42F77E48-988B-4A51-B48A-6265BD94D717}"/>
    <dgm:cxn modelId="{CEF9ACAA-EBC2-4417-A1A0-52D902EF0586}" srcId="{2E8DAAEE-629D-4C6C-A0F4-8BEB8EA1A5B5}" destId="{E95953D8-C3D1-46F7-B38A-E78853BE8D3A}" srcOrd="1" destOrd="0" parTransId="{9257614F-B373-45A2-A268-30E70BECCF88}" sibTransId="{D3FAE0C0-3E45-4F14-9969-8B8315835949}"/>
    <dgm:cxn modelId="{88FB47DA-245D-48AE-97EA-19AFBEF089D7}" type="presOf" srcId="{9275C387-64FE-4157-9D05-43F9AA55EC1C}" destId="{02573F9E-6F60-463A-B0C6-1C233F225001}" srcOrd="0" destOrd="0" presId="urn:microsoft.com/office/officeart/2005/8/layout/hierarchy3"/>
    <dgm:cxn modelId="{1B8265C1-D091-4ED6-AABD-652047F38192}" type="presOf" srcId="{AD21E8CA-EA80-4364-A42D-B417FC287494}" destId="{5476C521-B567-4D9F-8F9F-E5C9FADC5100}" srcOrd="0" destOrd="0" presId="urn:microsoft.com/office/officeart/2005/8/layout/hierarchy3"/>
    <dgm:cxn modelId="{C3774554-0F54-449D-BF67-57200DBD34A0}" type="presParOf" srcId="{06DF2589-B3B4-4E75-B307-FC50F8C41487}" destId="{C5719500-4D0B-4D77-AD37-D86B9C64F9F0}" srcOrd="0" destOrd="0" presId="urn:microsoft.com/office/officeart/2005/8/layout/hierarchy3"/>
    <dgm:cxn modelId="{CD51023E-AA55-4EB9-A895-3D07E4F2CD59}" type="presParOf" srcId="{C5719500-4D0B-4D77-AD37-D86B9C64F9F0}" destId="{1FAAC470-AB68-4870-B931-89B7EDFB7D8D}" srcOrd="0" destOrd="0" presId="urn:microsoft.com/office/officeart/2005/8/layout/hierarchy3"/>
    <dgm:cxn modelId="{839D6105-B058-474D-BB7B-4596D5E62D85}" type="presParOf" srcId="{1FAAC470-AB68-4870-B931-89B7EDFB7D8D}" destId="{B8869EC9-D6B9-4C68-80B2-2A55ABE19D82}" srcOrd="0" destOrd="0" presId="urn:microsoft.com/office/officeart/2005/8/layout/hierarchy3"/>
    <dgm:cxn modelId="{EB49F672-D5A7-4CD8-84BE-6E030295727D}" type="presParOf" srcId="{1FAAC470-AB68-4870-B931-89B7EDFB7D8D}" destId="{149D7FD6-0FC3-45F8-8159-ED6FA136812F}" srcOrd="1" destOrd="0" presId="urn:microsoft.com/office/officeart/2005/8/layout/hierarchy3"/>
    <dgm:cxn modelId="{0047B1A6-8198-42C3-A684-2FE58F8768DB}" type="presParOf" srcId="{C5719500-4D0B-4D77-AD37-D86B9C64F9F0}" destId="{2A73410D-9964-47A4-94DD-720EC108E7D0}" srcOrd="1" destOrd="0" presId="urn:microsoft.com/office/officeart/2005/8/layout/hierarchy3"/>
    <dgm:cxn modelId="{7ED797F3-FA99-4210-95EE-D7A656A70704}" type="presParOf" srcId="{2A73410D-9964-47A4-94DD-720EC108E7D0}" destId="{1AAEBCC8-049B-40C8-921D-7D5A4B1B0975}" srcOrd="0" destOrd="0" presId="urn:microsoft.com/office/officeart/2005/8/layout/hierarchy3"/>
    <dgm:cxn modelId="{C31E1D86-1870-42CF-9952-AE5631D157F7}" type="presParOf" srcId="{2A73410D-9964-47A4-94DD-720EC108E7D0}" destId="{02573F9E-6F60-463A-B0C6-1C233F225001}" srcOrd="1" destOrd="0" presId="urn:microsoft.com/office/officeart/2005/8/layout/hierarchy3"/>
    <dgm:cxn modelId="{09DDCF27-0C1F-44A9-A1B8-15FAD36545D2}" type="presParOf" srcId="{2A73410D-9964-47A4-94DD-720EC108E7D0}" destId="{1F1B52D6-28D8-4EA6-8A20-4F4E29BC0EE7}" srcOrd="2" destOrd="0" presId="urn:microsoft.com/office/officeart/2005/8/layout/hierarchy3"/>
    <dgm:cxn modelId="{28EFD8C9-A439-4C9B-B406-03617913292B}" type="presParOf" srcId="{2A73410D-9964-47A4-94DD-720EC108E7D0}" destId="{13CD6506-028F-40E7-8961-DF877D9B5CE0}" srcOrd="3" destOrd="0" presId="urn:microsoft.com/office/officeart/2005/8/layout/hierarchy3"/>
    <dgm:cxn modelId="{13496A72-2009-45A1-88DD-1FE662B803DF}" type="presParOf" srcId="{2A73410D-9964-47A4-94DD-720EC108E7D0}" destId="{52F333DE-5471-4270-A480-F485B743FF69}" srcOrd="4" destOrd="0" presId="urn:microsoft.com/office/officeart/2005/8/layout/hierarchy3"/>
    <dgm:cxn modelId="{27919AD7-2ED2-47CF-B504-DD9AB26B19DE}" type="presParOf" srcId="{2A73410D-9964-47A4-94DD-720EC108E7D0}" destId="{061F5E36-4374-4E48-88A7-CC23CD2758AB}" srcOrd="5" destOrd="0" presId="urn:microsoft.com/office/officeart/2005/8/layout/hierarchy3"/>
    <dgm:cxn modelId="{BEF9DD6C-05C3-403A-A4EA-2348D1FD7308}" type="presParOf" srcId="{2A73410D-9964-47A4-94DD-720EC108E7D0}" destId="{43C5CE1F-6938-4240-8423-269EB62C507F}" srcOrd="6" destOrd="0" presId="urn:microsoft.com/office/officeart/2005/8/layout/hierarchy3"/>
    <dgm:cxn modelId="{AE319343-B55F-4F42-A221-BB221E55DA66}" type="presParOf" srcId="{2A73410D-9964-47A4-94DD-720EC108E7D0}" destId="{6E0E02EC-F560-4036-8620-E6A6084B897E}" srcOrd="7" destOrd="0" presId="urn:microsoft.com/office/officeart/2005/8/layout/hierarchy3"/>
    <dgm:cxn modelId="{FE614D78-88F7-48B8-8640-E45EBCB1A612}" type="presParOf" srcId="{2A73410D-9964-47A4-94DD-720EC108E7D0}" destId="{49E227CA-E284-447C-A119-EB2B9474B89D}" srcOrd="8" destOrd="0" presId="urn:microsoft.com/office/officeart/2005/8/layout/hierarchy3"/>
    <dgm:cxn modelId="{0ED8CBDB-3DD7-4095-BEE2-CDD1408FF92D}" type="presParOf" srcId="{2A73410D-9964-47A4-94DD-720EC108E7D0}" destId="{326599FF-71F8-4234-99A3-6C65E15C78FF}" srcOrd="9" destOrd="0" presId="urn:microsoft.com/office/officeart/2005/8/layout/hierarchy3"/>
    <dgm:cxn modelId="{E3ACB278-DEF1-49FA-BAB3-D0820CD948A8}" type="presParOf" srcId="{2A73410D-9964-47A4-94DD-720EC108E7D0}" destId="{A40E29D5-4303-4BD5-A624-9F3B06D12C26}" srcOrd="10" destOrd="0" presId="urn:microsoft.com/office/officeart/2005/8/layout/hierarchy3"/>
    <dgm:cxn modelId="{BBC5E9C3-BEC6-41C5-B5B2-491C3BE93C8C}" type="presParOf" srcId="{2A73410D-9964-47A4-94DD-720EC108E7D0}" destId="{5476C521-B567-4D9F-8F9F-E5C9FADC5100}" srcOrd="11" destOrd="0" presId="urn:microsoft.com/office/officeart/2005/8/layout/hierarchy3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869EC9-D6B9-4C68-80B2-2A55ABE19D82}">
      <dsp:nvSpPr>
        <dsp:cNvPr id="0" name=""/>
        <dsp:cNvSpPr/>
      </dsp:nvSpPr>
      <dsp:spPr>
        <a:xfrm>
          <a:off x="106905" y="1706"/>
          <a:ext cx="5274342" cy="853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Структура образовательного курса Акселератора</a:t>
          </a:r>
          <a:endParaRPr lang="ru-RU" sz="2400" kern="1200" dirty="0"/>
        </a:p>
      </dsp:txBody>
      <dsp:txXfrm>
        <a:off x="106905" y="1706"/>
        <a:ext cx="5274342" cy="853575"/>
      </dsp:txXfrm>
    </dsp:sp>
    <dsp:sp modelId="{1AAEBCC8-049B-40C8-921D-7D5A4B1B0975}">
      <dsp:nvSpPr>
        <dsp:cNvPr id="0" name=""/>
        <dsp:cNvSpPr/>
      </dsp:nvSpPr>
      <dsp:spPr>
        <a:xfrm>
          <a:off x="634339" y="855281"/>
          <a:ext cx="527434" cy="355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733"/>
              </a:lnTo>
              <a:lnTo>
                <a:pt x="527434" y="355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73F9E-6F60-463A-B0C6-1C233F225001}">
      <dsp:nvSpPr>
        <dsp:cNvPr id="0" name=""/>
        <dsp:cNvSpPr/>
      </dsp:nvSpPr>
      <dsp:spPr>
        <a:xfrm>
          <a:off x="1161773" y="920229"/>
          <a:ext cx="6003829" cy="581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Вводное занятие. Типы, этапы и инструменты стартап-проектирования. Гипотеза и особенности ее формулировки.</a:t>
          </a:r>
          <a:endParaRPr lang="ru-RU" sz="1800" kern="1200" dirty="0"/>
        </a:p>
      </dsp:txBody>
      <dsp:txXfrm>
        <a:off x="1161773" y="920229"/>
        <a:ext cx="6003829" cy="581572"/>
      </dsp:txXfrm>
    </dsp:sp>
    <dsp:sp modelId="{1F1B52D6-28D8-4EA6-8A20-4F4E29BC0EE7}">
      <dsp:nvSpPr>
        <dsp:cNvPr id="0" name=""/>
        <dsp:cNvSpPr/>
      </dsp:nvSpPr>
      <dsp:spPr>
        <a:xfrm>
          <a:off x="634339" y="855281"/>
          <a:ext cx="510716" cy="1337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333"/>
              </a:lnTo>
              <a:lnTo>
                <a:pt x="510716" y="13373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D6506-028F-40E7-8961-DF877D9B5CE0}">
      <dsp:nvSpPr>
        <dsp:cNvPr id="0" name=""/>
        <dsp:cNvSpPr/>
      </dsp:nvSpPr>
      <dsp:spPr>
        <a:xfrm>
          <a:off x="1145055" y="1682529"/>
          <a:ext cx="6341713" cy="1020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Построение эффективной коммуникации внутри команды: </a:t>
          </a:r>
          <a:r>
            <a:rPr lang="ru-RU" sz="1800" kern="1200" dirty="0" err="1" smtClean="0"/>
            <a:t>майнд-мэпы</a:t>
          </a:r>
          <a:r>
            <a:rPr lang="ru-RU" sz="1800" kern="1200" dirty="0" smtClean="0"/>
            <a:t>, базы знаний, </a:t>
          </a:r>
          <a:r>
            <a:rPr lang="ru-RU" sz="1800" kern="1200" dirty="0" err="1" smtClean="0"/>
            <a:t>мессенджеры</a:t>
          </a:r>
          <a:r>
            <a:rPr lang="ru-RU" sz="1800" kern="1200" dirty="0" smtClean="0"/>
            <a:t>, распределение обязанностей внутри команд и т.п. </a:t>
          </a:r>
          <a:endParaRPr lang="ru-RU" sz="1800" kern="1200" dirty="0"/>
        </a:p>
      </dsp:txBody>
      <dsp:txXfrm>
        <a:off x="1145055" y="1682529"/>
        <a:ext cx="6341713" cy="1020170"/>
      </dsp:txXfrm>
    </dsp:sp>
    <dsp:sp modelId="{52F333DE-5471-4270-A480-F485B743FF69}">
      <dsp:nvSpPr>
        <dsp:cNvPr id="0" name=""/>
        <dsp:cNvSpPr/>
      </dsp:nvSpPr>
      <dsp:spPr>
        <a:xfrm>
          <a:off x="634339" y="855281"/>
          <a:ext cx="527434" cy="209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407"/>
              </a:lnTo>
              <a:lnTo>
                <a:pt x="527434" y="2091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F5E36-4374-4E48-88A7-CC23CD2758AB}">
      <dsp:nvSpPr>
        <dsp:cNvPr id="0" name=""/>
        <dsp:cNvSpPr/>
      </dsp:nvSpPr>
      <dsp:spPr>
        <a:xfrm>
          <a:off x="1161773" y="2651867"/>
          <a:ext cx="4735066" cy="58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/>
        </a:p>
        <a:p>
          <a:pPr marL="0" marR="0" lvl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Анализ конкурентов.</a:t>
          </a:r>
          <a:endParaRPr lang="ru-RU" sz="1800" kern="1200" dirty="0"/>
        </a:p>
      </dsp:txBody>
      <dsp:txXfrm>
        <a:off x="1161773" y="2651867"/>
        <a:ext cx="4735066" cy="589644"/>
      </dsp:txXfrm>
    </dsp:sp>
    <dsp:sp modelId="{43C5CE1F-6938-4240-8423-269EB62C507F}">
      <dsp:nvSpPr>
        <dsp:cNvPr id="0" name=""/>
        <dsp:cNvSpPr/>
      </dsp:nvSpPr>
      <dsp:spPr>
        <a:xfrm>
          <a:off x="634339" y="855281"/>
          <a:ext cx="527434" cy="288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045"/>
              </a:lnTo>
              <a:lnTo>
                <a:pt x="527434" y="2888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E02EC-F560-4036-8620-E6A6084B897E}">
      <dsp:nvSpPr>
        <dsp:cNvPr id="0" name=""/>
        <dsp:cNvSpPr/>
      </dsp:nvSpPr>
      <dsp:spPr>
        <a:xfrm>
          <a:off x="1161773" y="3306459"/>
          <a:ext cx="5700835" cy="873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Разработка опросников, проведение проблемного интервью, </a:t>
          </a:r>
          <a:r>
            <a:rPr lang="ru-RU" sz="1800" kern="1200" dirty="0" err="1" smtClean="0"/>
            <a:t>CustDev</a:t>
          </a:r>
          <a:r>
            <a:rPr lang="ru-RU" sz="1800" kern="1200" dirty="0" smtClean="0"/>
            <a:t>, проверка гипотез. </a:t>
          </a:r>
          <a:endParaRPr lang="ru-RU" sz="1800" kern="1200" dirty="0"/>
        </a:p>
      </dsp:txBody>
      <dsp:txXfrm>
        <a:off x="1161773" y="3306459"/>
        <a:ext cx="5700835" cy="873737"/>
      </dsp:txXfrm>
    </dsp:sp>
    <dsp:sp modelId="{49E227CA-E284-447C-A119-EB2B9474B89D}">
      <dsp:nvSpPr>
        <dsp:cNvPr id="0" name=""/>
        <dsp:cNvSpPr/>
      </dsp:nvSpPr>
      <dsp:spPr>
        <a:xfrm>
          <a:off x="634339" y="855281"/>
          <a:ext cx="527434" cy="3764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4308"/>
              </a:lnTo>
              <a:lnTo>
                <a:pt x="527434" y="3764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599FF-71F8-4234-99A3-6C65E15C78FF}">
      <dsp:nvSpPr>
        <dsp:cNvPr id="0" name=""/>
        <dsp:cNvSpPr/>
      </dsp:nvSpPr>
      <dsp:spPr>
        <a:xfrm>
          <a:off x="1161773" y="4245143"/>
          <a:ext cx="7012241" cy="74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Разработка </a:t>
          </a:r>
          <a:r>
            <a:rPr lang="ru-RU" sz="1800" kern="1200" dirty="0" err="1" smtClean="0"/>
            <a:t>стартап-продукта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1161773" y="4245143"/>
        <a:ext cx="7012241" cy="748892"/>
      </dsp:txXfrm>
    </dsp:sp>
    <dsp:sp modelId="{A40E29D5-4303-4BD5-A624-9F3B06D12C26}">
      <dsp:nvSpPr>
        <dsp:cNvPr id="0" name=""/>
        <dsp:cNvSpPr/>
      </dsp:nvSpPr>
      <dsp:spPr>
        <a:xfrm>
          <a:off x="634339" y="855281"/>
          <a:ext cx="527434" cy="458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680"/>
              </a:lnTo>
              <a:lnTo>
                <a:pt x="527434" y="4589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6C521-B567-4D9F-8F9F-E5C9FADC5100}">
      <dsp:nvSpPr>
        <dsp:cNvPr id="0" name=""/>
        <dsp:cNvSpPr/>
      </dsp:nvSpPr>
      <dsp:spPr>
        <a:xfrm>
          <a:off x="1161773" y="5058984"/>
          <a:ext cx="6566184" cy="771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/>
            <a:t>Демо-день</a:t>
          </a:r>
          <a:r>
            <a:rPr lang="ru-RU" sz="1800" kern="1200" dirty="0" smtClean="0"/>
            <a:t>. Презентация проектов. Оценка результатов. 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161773" y="5058984"/>
        <a:ext cx="6566184" cy="771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B4D85-35D1-487C-8BFB-826383928A8D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507A7-87A5-463D-8C5A-20C170FD0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55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29523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 smtClean="0"/>
              <a:t>Реализация на базе Таганрогского института имени А.П.Чехова </a:t>
            </a:r>
          </a:p>
          <a:p>
            <a:pPr algn="ctr">
              <a:buNone/>
            </a:pPr>
            <a:r>
              <a:rPr lang="ru-RU" b="1" u="sng" dirty="0" smtClean="0"/>
              <a:t>(филиала) РГЭУ (РИНХ) </a:t>
            </a:r>
          </a:p>
          <a:p>
            <a:pPr marL="0" indent="0" algn="ctr">
              <a:buNone/>
            </a:pPr>
            <a:r>
              <a:rPr lang="ru-RU" sz="4100" b="1" u="sng" dirty="0" smtClean="0"/>
              <a:t>ПРОЕКТА</a:t>
            </a:r>
            <a:r>
              <a:rPr lang="ru-RU" b="1" u="sng" dirty="0" smtClean="0"/>
              <a:t> </a:t>
            </a:r>
            <a:endParaRPr lang="ru-RU" sz="3200" b="1" u="sng" dirty="0" smtClean="0"/>
          </a:p>
          <a:p>
            <a:pPr algn="ctr">
              <a:buNone/>
            </a:pPr>
            <a:r>
              <a:rPr lang="ru-RU" sz="4700" b="1" dirty="0" smtClean="0"/>
              <a:t>«Акселератор образовательных, социально-педагогических и творческих проектов»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ttps://media.fulledu.ru/firms/covers/2018.04.21.01/thumbnail/1000400000000000000260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7485"/>
            <a:ext cx="1512168" cy="14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815547-1CB8-4863-AC46-1F01F45B5A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88640"/>
            <a:ext cx="1248686" cy="119599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24704" t="11130" r="66667" b="76085"/>
          <a:stretch/>
        </p:blipFill>
        <p:spPr bwMode="auto">
          <a:xfrm>
            <a:off x="1763688" y="0"/>
            <a:ext cx="1475656" cy="1484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https://stupin-an.ru/wp-content/uploads/2021/03/professional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8" t="18422" r="5445" b="12834"/>
          <a:stretch/>
        </p:blipFill>
        <p:spPr bwMode="auto">
          <a:xfrm>
            <a:off x="2483768" y="4149080"/>
            <a:ext cx="4392488" cy="193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Открытие Акселератора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(февраль 2024 </a:t>
            </a:r>
            <a:r>
              <a:rPr lang="ru-RU" sz="3100" b="1" dirty="0" smtClean="0">
                <a:solidFill>
                  <a:schemeClr val="tx1"/>
                </a:solidFill>
              </a:rPr>
              <a:t>г</a:t>
            </a:r>
            <a:r>
              <a:rPr lang="ru-RU" sz="3100" b="1" dirty="0" smtClean="0">
                <a:solidFill>
                  <a:schemeClr val="tx1"/>
                </a:solidFill>
              </a:rPr>
              <a:t>.)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ksu\Desktop\АКСЕЛЕРАТОР\1 занятие Акселератор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572000" cy="2971271"/>
          </a:xfrm>
          <a:prstGeom prst="rect">
            <a:avLst/>
          </a:prstGeom>
          <a:noFill/>
        </p:spPr>
      </p:pic>
      <p:pic>
        <p:nvPicPr>
          <p:cNvPr id="1031" name="Picture 7" descr="C:\Users\ksu\Desktop\АКСЕЛЕРАТОР\Стаханов Д.В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4499992" cy="2924944"/>
          </a:xfrm>
          <a:prstGeom prst="rect">
            <a:avLst/>
          </a:prstGeom>
          <a:noFill/>
        </p:spPr>
      </p:pic>
      <p:pic>
        <p:nvPicPr>
          <p:cNvPr id="14" name="Picture 2" descr="C:\Users\ksu\Desktop\АКСЕЛЕРАТОР\! Акселератор 26 апреля 2024\26 апреля 2024_IMG_1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644007" cy="2880320"/>
          </a:xfrm>
          <a:prstGeom prst="rect">
            <a:avLst/>
          </a:prstGeom>
          <a:noFill/>
        </p:spPr>
      </p:pic>
      <p:pic>
        <p:nvPicPr>
          <p:cNvPr id="1033" name="Picture 9" descr="C:\Users\ksu\Desktop\АКСЕЛЕРАТОР\1 занятие Акселератора\5.JPG"/>
          <p:cNvPicPr>
            <a:picLocks noChangeAspect="1" noChangeArrowheads="1"/>
          </p:cNvPicPr>
          <p:nvPr/>
        </p:nvPicPr>
        <p:blipFill>
          <a:blip r:embed="rId5" cstate="print"/>
          <a:srcRect t="30147" r="1388"/>
          <a:stretch>
            <a:fillRect/>
          </a:stretch>
        </p:blipFill>
        <p:spPr bwMode="auto">
          <a:xfrm>
            <a:off x="0" y="3933056"/>
            <a:ext cx="4788024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Запрос </a:t>
            </a:r>
            <a:r>
              <a:rPr lang="ru-RU" b="1" dirty="0" err="1" smtClean="0">
                <a:solidFill>
                  <a:schemeClr val="tx1"/>
                </a:solidFill>
              </a:rPr>
              <a:t>стейкхолдера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(2024 г.)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00808"/>
            <a:ext cx="4615488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Татьяна Николаевна </a:t>
            </a:r>
            <a:r>
              <a:rPr lang="ru-RU" b="1" dirty="0" err="1" smtClean="0"/>
              <a:t>Косоголова</a:t>
            </a:r>
            <a:r>
              <a:rPr lang="ru-RU" b="1" dirty="0" smtClean="0"/>
              <a:t>, начальник Детского санаторного оздоровительного лагеря «Мир»:</a:t>
            </a:r>
          </a:p>
          <a:p>
            <a:pPr lvl="0"/>
            <a:r>
              <a:rPr lang="ru-RU" dirty="0" smtClean="0"/>
              <a:t>Рабочая тетрадь вожатого.</a:t>
            </a:r>
          </a:p>
          <a:p>
            <a:pPr lvl="0"/>
            <a:r>
              <a:rPr lang="ru-RU" dirty="0" smtClean="0"/>
              <a:t>Настольные игры для команд.</a:t>
            </a:r>
          </a:p>
          <a:p>
            <a:pPr lvl="0"/>
            <a:r>
              <a:rPr lang="ru-RU" dirty="0" smtClean="0"/>
              <a:t>Реабилитационные занятия для детей и взрослых (логопедия и не только…)</a:t>
            </a:r>
          </a:p>
          <a:p>
            <a:pPr lvl="0"/>
            <a:r>
              <a:rPr lang="ru-RU" dirty="0" smtClean="0"/>
              <a:t>Краткосрочные курсы для вожатых.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ksu\Desktop\АКСЕЛЕРАТОР\! Акселератор 26 апреля 2024\49fe4589-8842-4458-9d79-f383a4efecbc.jpg"/>
          <p:cNvPicPr>
            <a:picLocks noChangeAspect="1" noChangeArrowheads="1"/>
          </p:cNvPicPr>
          <p:nvPr/>
        </p:nvPicPr>
        <p:blipFill>
          <a:blip r:embed="rId2" cstate="print"/>
          <a:srcRect t="18698" r="19796" b="11610"/>
          <a:stretch>
            <a:fillRect/>
          </a:stretch>
        </p:blipFill>
        <p:spPr bwMode="auto">
          <a:xfrm>
            <a:off x="323528" y="1412776"/>
            <a:ext cx="37444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8681" t="29988" r="38285" b="36051"/>
          <a:stretch>
            <a:fillRect/>
          </a:stretch>
        </p:blipFill>
        <p:spPr bwMode="auto">
          <a:xfrm>
            <a:off x="971600" y="1124744"/>
            <a:ext cx="2520280" cy="29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Знакомство со студенческим акселератором.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Особенности проектной команды (О.Н. Филиппова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dirty="0" smtClean="0"/>
              <a:t> </a:t>
            </a:r>
            <a:r>
              <a:rPr lang="ru-RU" sz="2400" b="1" dirty="0" smtClean="0"/>
              <a:t>29 февраля 2024 года</a:t>
            </a:r>
            <a:endParaRPr lang="ru-RU" sz="2400" b="1" dirty="0"/>
          </a:p>
        </p:txBody>
      </p:sp>
      <p:pic>
        <p:nvPicPr>
          <p:cNvPr id="1028" name="Picture 4" descr="C:\Users\ksu\Desktop\АКСЕЛЕРАТОР\1 занятие Акселератора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48928"/>
            <a:ext cx="4629091" cy="3080547"/>
          </a:xfrm>
          <a:prstGeom prst="rect">
            <a:avLst/>
          </a:prstGeom>
          <a:noFill/>
        </p:spPr>
      </p:pic>
      <p:pic>
        <p:nvPicPr>
          <p:cNvPr id="1029" name="Picture 5" descr="C:\Users\ksu\Desktop\АКСЕЛЕРАТОР\1 занятие Акселератора\12.jpg"/>
          <p:cNvPicPr>
            <a:picLocks noChangeAspect="1" noChangeArrowheads="1"/>
          </p:cNvPicPr>
          <p:nvPr/>
        </p:nvPicPr>
        <p:blipFill>
          <a:blip r:embed="rId4" cstate="print"/>
          <a:srcRect t="13115" r="-3" b="8194"/>
          <a:stretch>
            <a:fillRect/>
          </a:stretch>
        </p:blipFill>
        <p:spPr bwMode="auto">
          <a:xfrm>
            <a:off x="3707904" y="1124744"/>
            <a:ext cx="4464496" cy="2664296"/>
          </a:xfrm>
          <a:prstGeom prst="rect">
            <a:avLst/>
          </a:prstGeom>
          <a:noFill/>
        </p:spPr>
      </p:pic>
      <p:pic>
        <p:nvPicPr>
          <p:cNvPr id="1030" name="Picture 6" descr="C:\Users\ksu\Desktop\АКСЕЛЕРАТОР\1 занятие Акселератора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4176464" cy="277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Тренинг «Формирование гипотез, анализ конкурентов,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проверка гипотез» (</a:t>
            </a:r>
            <a:r>
              <a:rPr lang="ru-RU" sz="2400" b="1" i="1" dirty="0" smtClean="0">
                <a:solidFill>
                  <a:schemeClr val="tx1"/>
                </a:solidFill>
              </a:rPr>
              <a:t>С.С.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Федорцова</a:t>
            </a:r>
            <a:r>
              <a:rPr lang="ru-RU" sz="2400" b="1" i="1" dirty="0" smtClean="0">
                <a:solidFill>
                  <a:schemeClr val="tx1"/>
                </a:solidFill>
              </a:rPr>
              <a:t>)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dirty="0" smtClean="0"/>
              <a:t> 12 марта 2024 года</a:t>
            </a:r>
            <a:endParaRPr lang="ru-RU" sz="2400" b="1" dirty="0"/>
          </a:p>
        </p:txBody>
      </p:sp>
      <p:pic>
        <p:nvPicPr>
          <p:cNvPr id="2050" name="Picture 2" descr="C:\Users\ksu\Desktop\АКСЕЛЕРАТОР\2 занятие Федорцова\12 марта 2024_IMG_6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268760"/>
            <a:ext cx="4104837" cy="2736304"/>
          </a:xfrm>
          <a:prstGeom prst="rect">
            <a:avLst/>
          </a:prstGeom>
          <a:noFill/>
        </p:spPr>
      </p:pic>
      <p:pic>
        <p:nvPicPr>
          <p:cNvPr id="2051" name="Picture 3" descr="C:\Users\ksu\Desktop\АКСЕЛЕРАТОР\2 занятие Федорцова\12 марта 2024_IMG_6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202232" cy="2801228"/>
          </a:xfrm>
          <a:prstGeom prst="rect">
            <a:avLst/>
          </a:prstGeom>
          <a:noFill/>
        </p:spPr>
      </p:pic>
      <p:pic>
        <p:nvPicPr>
          <p:cNvPr id="2052" name="Picture 4" descr="C:\Users\ksu\Desktop\АКСЕЛЕРАТОР\2 занятие Федорцова\12 марта 2024_IMG_6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58136"/>
            <a:ext cx="4176464" cy="2784051"/>
          </a:xfrm>
          <a:prstGeom prst="rect">
            <a:avLst/>
          </a:prstGeom>
          <a:noFill/>
        </p:spPr>
      </p:pic>
      <p:pic>
        <p:nvPicPr>
          <p:cNvPr id="2053" name="Picture 5" descr="C:\Users\ksu\Desktop\АКСЕЛЕРАТОР\2 занятие Федорцова\12 марта 2024_IMG_6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4171779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Встречи с заказчиком проектов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su\Desktop\АКСЕЛЕРАТОР\3 занятие Встреча с заказчиком\DSC01067.jpg"/>
          <p:cNvPicPr>
            <a:picLocks noChangeAspect="1" noChangeArrowheads="1"/>
          </p:cNvPicPr>
          <p:nvPr/>
        </p:nvPicPr>
        <p:blipFill>
          <a:blip r:embed="rId2" cstate="print"/>
          <a:srcRect l="23853" t="25384" r="3990"/>
          <a:stretch>
            <a:fillRect/>
          </a:stretch>
        </p:blipFill>
        <p:spPr bwMode="auto">
          <a:xfrm>
            <a:off x="395536" y="1412776"/>
            <a:ext cx="3263964" cy="5071891"/>
          </a:xfrm>
          <a:prstGeom prst="rect">
            <a:avLst/>
          </a:prstGeom>
          <a:noFill/>
        </p:spPr>
      </p:pic>
      <p:pic>
        <p:nvPicPr>
          <p:cNvPr id="3075" name="Picture 3" descr="C:\Users\ksu\Desktop\АКСЕЛЕРАТОР\3 занятие Встреча с заказчиком\DSC01073.jpg"/>
          <p:cNvPicPr>
            <a:picLocks noChangeAspect="1" noChangeArrowheads="1"/>
          </p:cNvPicPr>
          <p:nvPr/>
        </p:nvPicPr>
        <p:blipFill>
          <a:blip r:embed="rId3" cstate="print"/>
          <a:srcRect t="17520" r="-413"/>
          <a:stretch>
            <a:fillRect/>
          </a:stretch>
        </p:blipFill>
        <p:spPr bwMode="auto">
          <a:xfrm>
            <a:off x="3707904" y="3789040"/>
            <a:ext cx="5184576" cy="2768427"/>
          </a:xfrm>
          <a:prstGeom prst="rect">
            <a:avLst/>
          </a:prstGeom>
          <a:noFill/>
        </p:spPr>
      </p:pic>
      <p:pic>
        <p:nvPicPr>
          <p:cNvPr id="3076" name="Picture 4" descr="C:\Users\ksu\Desktop\АКСЕЛЕРАТОР\3 занятие Встреча с заказчиком\DSC01071.jpg"/>
          <p:cNvPicPr>
            <a:picLocks noChangeAspect="1" noChangeArrowheads="1"/>
          </p:cNvPicPr>
          <p:nvPr/>
        </p:nvPicPr>
        <p:blipFill>
          <a:blip r:embed="rId4" cstate="print"/>
          <a:srcRect l="4976" t="21128" r="4989" b="17539"/>
          <a:stretch>
            <a:fillRect/>
          </a:stretch>
        </p:blipFill>
        <p:spPr bwMode="auto">
          <a:xfrm>
            <a:off x="3707904" y="1412776"/>
            <a:ext cx="5181353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0"/>
            <a:r>
              <a:rPr lang="ru-RU" sz="2800" b="1" dirty="0" err="1" smtClean="0">
                <a:solidFill>
                  <a:schemeClr val="tx1"/>
                </a:solidFill>
              </a:rPr>
              <a:t>Воркшоп</a:t>
            </a:r>
            <a:r>
              <a:rPr lang="ru-RU" sz="2800" b="1" dirty="0" smtClean="0">
                <a:solidFill>
                  <a:schemeClr val="tx1"/>
                </a:solidFill>
              </a:rPr>
              <a:t> «Подготовка к проведению </a:t>
            </a:r>
            <a:r>
              <a:rPr lang="ru-RU" sz="2800" b="1" dirty="0" err="1" smtClean="0">
                <a:solidFill>
                  <a:schemeClr val="tx1"/>
                </a:solidFill>
              </a:rPr>
              <a:t>CustDev</a:t>
            </a:r>
            <a:r>
              <a:rPr lang="ru-RU" sz="2800" b="1" dirty="0" smtClean="0">
                <a:solidFill>
                  <a:schemeClr val="tx1"/>
                </a:solidFill>
              </a:rPr>
              <a:t>»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b="1" i="1" dirty="0" smtClean="0">
                <a:solidFill>
                  <a:schemeClr val="tx1"/>
                </a:solidFill>
              </a:rPr>
              <a:t>С.С.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Белоконова</a:t>
            </a:r>
            <a:r>
              <a:rPr lang="ru-RU" sz="2800" b="1" i="1" dirty="0" smtClean="0">
                <a:solidFill>
                  <a:schemeClr val="tx1"/>
                </a:solidFill>
              </a:rPr>
              <a:t>)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/>
              <a:t>15 марта 2024 года </a:t>
            </a:r>
          </a:p>
        </p:txBody>
      </p:sp>
      <p:pic>
        <p:nvPicPr>
          <p:cNvPr id="4098" name="Picture 2" descr="C:\Users\ksu\Desktop\АКСЕЛЕРАТОР\Белоконова Кастдев\Кастдев\DSC01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75628" y="2267915"/>
            <a:ext cx="5256586" cy="3402291"/>
          </a:xfrm>
          <a:prstGeom prst="rect">
            <a:avLst/>
          </a:prstGeom>
          <a:noFill/>
        </p:spPr>
      </p:pic>
      <p:pic>
        <p:nvPicPr>
          <p:cNvPr id="4099" name="Picture 3" descr="C:\Users\ksu\Desktop\АКСЕЛЕРАТОР\Белоконова Кастдев\Кастдев\DSC01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3670" y="3068960"/>
            <a:ext cx="5350330" cy="3560515"/>
          </a:xfrm>
          <a:prstGeom prst="rect">
            <a:avLst/>
          </a:prstGeom>
          <a:noFill/>
        </p:spPr>
      </p:pic>
      <p:pic>
        <p:nvPicPr>
          <p:cNvPr id="4100" name="Picture 4" descr="C:\Users\ksu\Desktop\АКСЕЛЕРАТОР\Белоконова Кастдев\Кастдев\DSC01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40768"/>
            <a:ext cx="2592288" cy="1644238"/>
          </a:xfrm>
          <a:prstGeom prst="rect">
            <a:avLst/>
          </a:prstGeom>
          <a:noFill/>
        </p:spPr>
      </p:pic>
      <p:pic>
        <p:nvPicPr>
          <p:cNvPr id="4101" name="Picture 5" descr="C:\Users\ksu\Desktop\АКСЕЛЕРАТОР\Белоконова Кастдев\Кастдев\DSC01135.JPG"/>
          <p:cNvPicPr>
            <a:picLocks noChangeAspect="1" noChangeArrowheads="1"/>
          </p:cNvPicPr>
          <p:nvPr/>
        </p:nvPicPr>
        <p:blipFill>
          <a:blip r:embed="rId5" cstate="print"/>
          <a:srcRect t="15716" r="-1013"/>
          <a:stretch>
            <a:fillRect/>
          </a:stretch>
        </p:blipFill>
        <p:spPr bwMode="auto">
          <a:xfrm>
            <a:off x="6444208" y="1340768"/>
            <a:ext cx="2699792" cy="163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ksu\Desktop\АКСЕЛЕРАТОР\Занятие Е.В.Ящук\Фото_19.03\DSC01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12776"/>
            <a:ext cx="2699792" cy="2088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34400" cy="908720"/>
          </a:xfrm>
        </p:spPr>
        <p:txBody>
          <a:bodyPr>
            <a:noAutofit/>
          </a:bodyPr>
          <a:lstStyle/>
          <a:p>
            <a:pPr lvl="0"/>
            <a:r>
              <a:rPr lang="ru-RU" sz="2800" b="1" dirty="0" err="1" smtClean="0">
                <a:solidFill>
                  <a:schemeClr val="tx1"/>
                </a:solidFill>
              </a:rPr>
              <a:t>Воркшоп</a:t>
            </a:r>
            <a:r>
              <a:rPr lang="ru-RU" sz="2800" b="1" dirty="0" smtClean="0">
                <a:solidFill>
                  <a:schemeClr val="tx1"/>
                </a:solidFill>
              </a:rPr>
              <a:t> «Тестирование прототипа»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i="1" dirty="0" smtClean="0">
                <a:solidFill>
                  <a:schemeClr val="tx1"/>
                </a:solidFill>
              </a:rPr>
              <a:t>Е.В. Ящук</a:t>
            </a:r>
            <a:r>
              <a:rPr lang="ru-RU" sz="2800" b="1" i="1" dirty="0" smtClean="0">
                <a:solidFill>
                  <a:schemeClr val="tx1"/>
                </a:solidFill>
              </a:rPr>
              <a:t>)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/>
              <a:t>19 марта 2024 года</a:t>
            </a:r>
          </a:p>
        </p:txBody>
      </p:sp>
      <p:pic>
        <p:nvPicPr>
          <p:cNvPr id="5123" name="Picture 3" descr="C:\Users\ksu\Desktop\АКСЕЛЕРАТОР\Занятие Е.В.Ящук\Фото_19.03\DSC01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1412776"/>
            <a:ext cx="2952328" cy="2088232"/>
          </a:xfrm>
          <a:prstGeom prst="rect">
            <a:avLst/>
          </a:prstGeom>
          <a:noFill/>
        </p:spPr>
      </p:pic>
      <p:pic>
        <p:nvPicPr>
          <p:cNvPr id="5122" name="Picture 2" descr="C:\Users\ksu\Desktop\АКСЕЛЕРАТОР\Занятие Е.В.Ящук\Фото_19.03\DSC01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3246159" cy="2160240"/>
          </a:xfrm>
          <a:prstGeom prst="rect">
            <a:avLst/>
          </a:prstGeom>
          <a:noFill/>
        </p:spPr>
      </p:pic>
      <p:pic>
        <p:nvPicPr>
          <p:cNvPr id="5124" name="Picture 4" descr="C:\Users\ksu\Desktop\АКСЕЛЕРАТОР\Занятие Е.В.Ящук\Фото_19.03\DSC01197.JPG"/>
          <p:cNvPicPr>
            <a:picLocks noChangeAspect="1" noChangeArrowheads="1"/>
          </p:cNvPicPr>
          <p:nvPr/>
        </p:nvPicPr>
        <p:blipFill>
          <a:blip r:embed="rId5" cstate="print"/>
          <a:srcRect r="788" b="31069"/>
          <a:stretch>
            <a:fillRect/>
          </a:stretch>
        </p:blipFill>
        <p:spPr bwMode="auto">
          <a:xfrm>
            <a:off x="827584" y="3429000"/>
            <a:ext cx="734481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Лекция «Модель создания эффективной </a:t>
            </a:r>
            <a:r>
              <a:rPr lang="ru-RU" sz="2800" b="1" dirty="0" smtClean="0"/>
              <a:t>команды» (Ю.М. Тимошенко)</a:t>
            </a:r>
            <a:br>
              <a:rPr lang="ru-RU" sz="2800" b="1" dirty="0" smtClean="0"/>
            </a:br>
            <a:r>
              <a:rPr lang="ru-RU" sz="2800" b="1" dirty="0" smtClean="0"/>
              <a:t> 28 марта 2024 года </a:t>
            </a:r>
            <a:endParaRPr lang="ru-RU" sz="2800" b="1" dirty="0"/>
          </a:p>
        </p:txBody>
      </p:sp>
      <p:pic>
        <p:nvPicPr>
          <p:cNvPr id="11266" name="Picture 2" descr="https://foto.tgpi.ru/news/2024/04_04/08/i04.jpg"/>
          <p:cNvPicPr>
            <a:picLocks noChangeAspect="1" noChangeArrowheads="1"/>
          </p:cNvPicPr>
          <p:nvPr/>
        </p:nvPicPr>
        <p:blipFill>
          <a:blip r:embed="rId2" cstate="print"/>
          <a:srcRect t="11020" r="20422"/>
          <a:stretch>
            <a:fillRect/>
          </a:stretch>
        </p:blipFill>
        <p:spPr bwMode="auto">
          <a:xfrm>
            <a:off x="251520" y="1340768"/>
            <a:ext cx="3240360" cy="5256584"/>
          </a:xfrm>
          <a:prstGeom prst="rect">
            <a:avLst/>
          </a:prstGeom>
          <a:noFill/>
        </p:spPr>
      </p:pic>
      <p:pic>
        <p:nvPicPr>
          <p:cNvPr id="11270" name="Picture 6" descr="https://foto.tgpi.ru/news/2024/04_04/08/i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40768"/>
            <a:ext cx="2724264" cy="1872208"/>
          </a:xfrm>
          <a:prstGeom prst="rect">
            <a:avLst/>
          </a:prstGeom>
          <a:noFill/>
        </p:spPr>
      </p:pic>
      <p:pic>
        <p:nvPicPr>
          <p:cNvPr id="11272" name="Picture 8" descr="https://foto.tgpi.ru/news/2024/04_04/08/i05.jpg"/>
          <p:cNvPicPr>
            <a:picLocks noChangeAspect="1" noChangeArrowheads="1"/>
          </p:cNvPicPr>
          <p:nvPr/>
        </p:nvPicPr>
        <p:blipFill>
          <a:blip r:embed="rId4" cstate="print"/>
          <a:srcRect l="13019" t="28244" r="18942"/>
          <a:stretch>
            <a:fillRect/>
          </a:stretch>
        </p:blipFill>
        <p:spPr bwMode="auto">
          <a:xfrm>
            <a:off x="3491880" y="1340768"/>
            <a:ext cx="2615009" cy="1934989"/>
          </a:xfrm>
          <a:prstGeom prst="rect">
            <a:avLst/>
          </a:prstGeom>
          <a:noFill/>
        </p:spPr>
      </p:pic>
      <p:pic>
        <p:nvPicPr>
          <p:cNvPr id="11268" name="Picture 4" descr="https://foto.tgpi.ru/news/2024/04_04/08/i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068960"/>
            <a:ext cx="5364088" cy="356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marL="273050" lvl="0" indent="-273050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Лекция «Экономика проекта: бюджет и источники финансирования» (</a:t>
            </a:r>
            <a:r>
              <a:rPr lang="ru-RU" sz="2800" b="1" i="1" dirty="0" smtClean="0">
                <a:solidFill>
                  <a:schemeClr val="tx1"/>
                </a:solidFill>
              </a:rPr>
              <a:t>Д.В. Стаханов</a:t>
            </a:r>
            <a:r>
              <a:rPr lang="ru-RU" sz="2800" b="1" i="1" dirty="0" smtClean="0">
                <a:solidFill>
                  <a:schemeClr val="tx1"/>
                </a:solidFill>
              </a:rPr>
              <a:t>)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dirty="0" smtClean="0"/>
              <a:t>4 </a:t>
            </a:r>
            <a:r>
              <a:rPr lang="ru-RU" sz="2800" b="1" dirty="0" smtClean="0"/>
              <a:t>апреля 2024 года </a:t>
            </a:r>
            <a:endParaRPr lang="ru-RU" sz="2800" b="1" dirty="0"/>
          </a:p>
        </p:txBody>
      </p:sp>
      <p:pic>
        <p:nvPicPr>
          <p:cNvPr id="6146" name="Picture 2" descr="C:\Users\ksu\Desktop\АКСЕЛЕРАТОР\Стаханов Д.В\1.jpg"/>
          <p:cNvPicPr>
            <a:picLocks noChangeAspect="1" noChangeArrowheads="1"/>
          </p:cNvPicPr>
          <p:nvPr/>
        </p:nvPicPr>
        <p:blipFill>
          <a:blip r:embed="rId2" cstate="print"/>
          <a:srcRect t="21875" r="4694"/>
          <a:stretch>
            <a:fillRect/>
          </a:stretch>
        </p:blipFill>
        <p:spPr bwMode="auto">
          <a:xfrm>
            <a:off x="323528" y="1556792"/>
            <a:ext cx="4007557" cy="4941168"/>
          </a:xfrm>
          <a:prstGeom prst="rect">
            <a:avLst/>
          </a:prstGeom>
          <a:noFill/>
        </p:spPr>
      </p:pic>
      <p:pic>
        <p:nvPicPr>
          <p:cNvPr id="6147" name="Picture 3" descr="C:\Users\ksu\Desktop\АКСЕЛЕРАТОР\Стаханов Д.В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672408" cy="2180680"/>
          </a:xfrm>
          <a:prstGeom prst="rect">
            <a:avLst/>
          </a:prstGeom>
          <a:noFill/>
        </p:spPr>
      </p:pic>
      <p:pic>
        <p:nvPicPr>
          <p:cNvPr id="6148" name="Picture 4" descr="C:\Users\ksu\Desktop\АКСЕЛЕРАТОР\Стаханов Д.В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4005064"/>
            <a:ext cx="368247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Тренинг по основам публичных </a:t>
            </a:r>
            <a:r>
              <a:rPr lang="ru-RU" sz="3200" b="1" dirty="0" smtClean="0"/>
              <a:t>коммуникаций (Е.А. Першонкова)</a:t>
            </a:r>
            <a:br>
              <a:rPr lang="ru-RU" sz="3200" b="1" dirty="0" smtClean="0"/>
            </a:br>
            <a:r>
              <a:rPr lang="ru-RU" sz="3200" b="1" dirty="0" smtClean="0"/>
              <a:t>11 апреля 2024 года </a:t>
            </a:r>
            <a:endParaRPr lang="ru-RU" sz="3200" b="1" dirty="0"/>
          </a:p>
        </p:txBody>
      </p:sp>
      <p:pic>
        <p:nvPicPr>
          <p:cNvPr id="8195" name="Picture 3" descr="C:\Users\ksu\Desktop\АКСЕЛЕРАТОР\Першонкова Е.А\91a80de3-ab31-4ddc-992b-e9a8c97b4e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5411247" cy="3764856"/>
          </a:xfrm>
          <a:prstGeom prst="rect">
            <a:avLst/>
          </a:prstGeom>
          <a:noFill/>
        </p:spPr>
      </p:pic>
      <p:pic>
        <p:nvPicPr>
          <p:cNvPr id="8196" name="Picture 4" descr="C:\Users\ksu\Desktop\АКСЕЛЕРАТОР\Першонкова Е.А\78ed58eb-8ebe-4566-a7e0-5dae12b38bf2.jpg"/>
          <p:cNvPicPr>
            <a:picLocks noChangeAspect="1" noChangeArrowheads="1"/>
          </p:cNvPicPr>
          <p:nvPr/>
        </p:nvPicPr>
        <p:blipFill>
          <a:blip r:embed="rId3" cstate="print"/>
          <a:srcRect l="22241" t="7697" r="23422"/>
          <a:stretch>
            <a:fillRect/>
          </a:stretch>
        </p:blipFill>
        <p:spPr bwMode="auto">
          <a:xfrm>
            <a:off x="5220072" y="1700808"/>
            <a:ext cx="364248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Акселератора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2232248"/>
          </a:xfrm>
        </p:spPr>
        <p:txBody>
          <a:bodyPr>
            <a:normAutofit fontScale="77500" lnSpcReduction="20000"/>
          </a:bodyPr>
          <a:lstStyle/>
          <a:p>
            <a:pPr marL="273050" indent="-7938" algn="just">
              <a:buNone/>
            </a:pPr>
            <a:r>
              <a:rPr lang="ru-RU" dirty="0" smtClean="0"/>
              <a:t>Вовлечение студентов в решение актуальных проблем сферы образования, воспитания и просвещения, формирование проектного мышления и основ проектного менеджмента для дальнейшей созидательной деятельности, ориентированной на обеспечение развития общества за счет внедрения эффективных гуманитарных практик.</a:t>
            </a:r>
          </a:p>
          <a:p>
            <a:pPr algn="just"/>
            <a:endParaRPr lang="ru-RU" dirty="0"/>
          </a:p>
        </p:txBody>
      </p:sp>
      <p:pic>
        <p:nvPicPr>
          <p:cNvPr id="4" name="Picture 8" descr="Картинки по запросу стартап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9944"/>
            <a:ext cx="3888432" cy="2651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tom-blog.jp/wp-content/uploads/2020/04/shutterstock_4371582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997152" cy="265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pPr lvl="0"/>
            <a:r>
              <a:rPr lang="ru-RU" sz="3200" b="1" dirty="0" err="1" smtClean="0">
                <a:solidFill>
                  <a:schemeClr val="tx1"/>
                </a:solidFill>
              </a:rPr>
              <a:t>Демо-день</a:t>
            </a:r>
            <a:r>
              <a:rPr lang="ru-RU" sz="3200" b="1" dirty="0" smtClean="0">
                <a:solidFill>
                  <a:schemeClr val="tx1"/>
                </a:solidFill>
              </a:rPr>
              <a:t>. Презентация проектов.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Оценка результатов </a:t>
            </a:r>
            <a:r>
              <a:rPr lang="ru-RU" sz="3200" b="1" dirty="0" smtClean="0">
                <a:solidFill>
                  <a:schemeClr val="tx1"/>
                </a:solidFill>
              </a:rPr>
              <a:t>(26 апреля 2024 </a:t>
            </a:r>
            <a:r>
              <a:rPr lang="ru-RU" sz="3200" b="1" dirty="0" smtClean="0">
                <a:solidFill>
                  <a:schemeClr val="tx1"/>
                </a:solidFill>
              </a:rPr>
              <a:t>г.)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220" name="Picture 4" descr="C:\Users\ksu\Desktop\АКСЕЛЕРАТОР\! Акселератор 26 апреля 2024\1dbfab45-c3ec-4d84-9207-332fe3fe1411.jpg"/>
          <p:cNvPicPr>
            <a:picLocks noChangeAspect="1" noChangeArrowheads="1"/>
          </p:cNvPicPr>
          <p:nvPr/>
        </p:nvPicPr>
        <p:blipFill>
          <a:blip r:embed="rId2" cstate="print"/>
          <a:srcRect l="22832" t="38079" r="388" b="24238"/>
          <a:stretch>
            <a:fillRect/>
          </a:stretch>
        </p:blipFill>
        <p:spPr bwMode="auto">
          <a:xfrm>
            <a:off x="2555776" y="1268760"/>
            <a:ext cx="6588224" cy="2592288"/>
          </a:xfrm>
          <a:prstGeom prst="rect">
            <a:avLst/>
          </a:prstGeom>
          <a:noFill/>
        </p:spPr>
      </p:pic>
      <p:pic>
        <p:nvPicPr>
          <p:cNvPr id="9222" name="Picture 6" descr="C:\Users\ksu\Desktop\АКСЕЛЕРАТОР\! Акселератор 26 апреля 2024\26 апреля 2024_IMG_1301.jpg"/>
          <p:cNvPicPr>
            <a:picLocks noChangeAspect="1" noChangeArrowheads="1"/>
          </p:cNvPicPr>
          <p:nvPr/>
        </p:nvPicPr>
        <p:blipFill>
          <a:blip r:embed="rId3" cstate="print"/>
          <a:srcRect l="1620" t="-1745" r="28972"/>
          <a:stretch>
            <a:fillRect/>
          </a:stretch>
        </p:blipFill>
        <p:spPr bwMode="auto">
          <a:xfrm>
            <a:off x="0" y="1196752"/>
            <a:ext cx="3015293" cy="2946470"/>
          </a:xfrm>
          <a:prstGeom prst="rect">
            <a:avLst/>
          </a:prstGeom>
          <a:noFill/>
        </p:spPr>
      </p:pic>
      <p:pic>
        <p:nvPicPr>
          <p:cNvPr id="9219" name="Picture 3" descr="C:\Users\ksu\Desktop\АКСЕЛЕРАТОР\! Акселератор 26 апреля 2024\заключительное фото.jpg"/>
          <p:cNvPicPr>
            <a:picLocks noChangeAspect="1" noChangeArrowheads="1"/>
          </p:cNvPicPr>
          <p:nvPr/>
        </p:nvPicPr>
        <p:blipFill>
          <a:blip r:embed="rId4" cstate="print"/>
          <a:srcRect l="-202" t="25126" r="9247"/>
          <a:stretch>
            <a:fillRect/>
          </a:stretch>
        </p:blipFill>
        <p:spPr bwMode="auto">
          <a:xfrm>
            <a:off x="3311352" y="3665804"/>
            <a:ext cx="5832648" cy="3192196"/>
          </a:xfrm>
          <a:prstGeom prst="rect">
            <a:avLst/>
          </a:prstGeom>
          <a:noFill/>
        </p:spPr>
      </p:pic>
      <p:pic>
        <p:nvPicPr>
          <p:cNvPr id="9218" name="Picture 2" descr="C:\Users\ksu\Desktop\АКСЕЛЕРАТОР\! Акселератор 26 апреля 2024\26 апреля 2024_IMG_12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3996814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Наставники проектных команд Акселератора </a:t>
            </a:r>
            <a:r>
              <a:rPr lang="ru-RU" sz="4000" b="1" dirty="0" smtClean="0"/>
              <a:t>(2024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503920" cy="457200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Ю.М. Тимошенко </a:t>
            </a:r>
            <a:r>
              <a:rPr lang="ru-RU" sz="2000" b="1" dirty="0" smtClean="0"/>
              <a:t>-</a:t>
            </a:r>
            <a:r>
              <a:rPr lang="ru-RU" sz="2000" dirty="0" smtClean="0"/>
              <a:t> проект «Настольные игры для команд»</a:t>
            </a:r>
          </a:p>
          <a:p>
            <a:pPr lvl="0"/>
            <a:r>
              <a:rPr lang="ru-RU" sz="3200" dirty="0" smtClean="0"/>
              <a:t>С.Л. </a:t>
            </a:r>
            <a:r>
              <a:rPr lang="ru-RU" sz="3200" dirty="0" err="1" smtClean="0"/>
              <a:t>Налесная</a:t>
            </a:r>
            <a:r>
              <a:rPr lang="ru-RU" sz="3200" dirty="0" smtClean="0"/>
              <a:t> </a:t>
            </a:r>
            <a:r>
              <a:rPr lang="ru-RU" sz="2000" b="1" dirty="0" smtClean="0"/>
              <a:t>-</a:t>
            </a:r>
            <a:r>
              <a:rPr lang="ru-RU" sz="2000" dirty="0" smtClean="0"/>
              <a:t> проект «Настольные игры для команд»</a:t>
            </a:r>
          </a:p>
          <a:p>
            <a:r>
              <a:rPr lang="ru-RU" sz="3200" dirty="0" smtClean="0"/>
              <a:t>С.С. </a:t>
            </a:r>
            <a:r>
              <a:rPr lang="ru-RU" sz="3200" dirty="0" err="1" smtClean="0"/>
              <a:t>Белоконова</a:t>
            </a:r>
            <a:r>
              <a:rPr lang="ru-RU" sz="3200" dirty="0" smtClean="0"/>
              <a:t> - </a:t>
            </a:r>
            <a:r>
              <a:rPr lang="ru-RU" sz="2000" dirty="0" smtClean="0"/>
              <a:t>проект «Тетрадь вожатого»</a:t>
            </a:r>
          </a:p>
          <a:p>
            <a:r>
              <a:rPr lang="ru-RU" sz="3200" dirty="0" smtClean="0"/>
              <a:t>Г.Н. Кобякова -  </a:t>
            </a:r>
            <a:r>
              <a:rPr lang="ru-RU" sz="2000" dirty="0" smtClean="0"/>
              <a:t>проект «Реабилитационные занятия для детей и взрослых (логопедия и не только…)»</a:t>
            </a:r>
            <a:endParaRPr lang="ru-RU" sz="32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lvl="0"/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Обучение бизнес-тренеров и стартап трекеров - Стартап-акселератор Krok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93096"/>
            <a:ext cx="3445371" cy="2364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Консультационный совет проектных команд Акселератора (2024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503920" cy="4572000"/>
          </a:xfrm>
        </p:spPr>
        <p:txBody>
          <a:bodyPr/>
          <a:lstStyle/>
          <a:p>
            <a:pPr lvl="0"/>
            <a:r>
              <a:rPr lang="ru-RU" sz="3200" dirty="0" smtClean="0"/>
              <a:t>Е.В. Ящук</a:t>
            </a:r>
          </a:p>
          <a:p>
            <a:r>
              <a:rPr lang="ru-RU" dirty="0" smtClean="0"/>
              <a:t>С.С. </a:t>
            </a:r>
            <a:r>
              <a:rPr lang="ru-RU" dirty="0" err="1" smtClean="0"/>
              <a:t>Белоконова</a:t>
            </a:r>
            <a:endParaRPr lang="ru-RU" dirty="0" smtClean="0"/>
          </a:p>
          <a:p>
            <a:pPr lvl="0"/>
            <a:r>
              <a:rPr lang="ru-RU" sz="3200" dirty="0" smtClean="0"/>
              <a:t>Ю.М. </a:t>
            </a:r>
            <a:r>
              <a:rPr lang="ru-RU" sz="3200" dirty="0" err="1" smtClean="0"/>
              <a:t>Демонова</a:t>
            </a:r>
            <a:endParaRPr lang="ru-RU" sz="3200" dirty="0" smtClean="0"/>
          </a:p>
          <a:p>
            <a:pPr lvl="0"/>
            <a:r>
              <a:rPr lang="ru-RU" dirty="0" smtClean="0"/>
              <a:t>О.Н. Филиппова</a:t>
            </a:r>
          </a:p>
          <a:p>
            <a:r>
              <a:rPr lang="ru-RU" dirty="0" smtClean="0"/>
              <a:t>Е.А. Першонкова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https://foto.tgpi.ru/news/2024/02_21/04/i11.jpg"/>
          <p:cNvPicPr>
            <a:picLocks noChangeAspect="1" noChangeArrowheads="1"/>
          </p:cNvPicPr>
          <p:nvPr/>
        </p:nvPicPr>
        <p:blipFill>
          <a:blip r:embed="rId2" cstate="print"/>
          <a:srcRect l="6720" t="26140" r="4241"/>
          <a:stretch>
            <a:fillRect/>
          </a:stretch>
        </p:blipFill>
        <p:spPr bwMode="auto">
          <a:xfrm>
            <a:off x="4499992" y="1700808"/>
            <a:ext cx="42318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https://foto.tgpi.ru/news/2024/02_21/04/i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104456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Консультационный совет проектных команд Акселератора</a:t>
            </a:r>
            <a:endParaRPr lang="ru-RU" dirty="0"/>
          </a:p>
        </p:txBody>
      </p:sp>
      <p:pic>
        <p:nvPicPr>
          <p:cNvPr id="65540" name="Picture 4" descr="https://foto.tgpi.ru/news/2024/02_21/04/i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753443" cy="2448271"/>
          </a:xfrm>
          <a:prstGeom prst="rect">
            <a:avLst/>
          </a:prstGeom>
          <a:noFill/>
        </p:spPr>
      </p:pic>
      <p:pic>
        <p:nvPicPr>
          <p:cNvPr id="65542" name="Picture 6" descr="https://foto.tgpi.ru/news/2024/02_21/04/i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3872128" cy="2736304"/>
          </a:xfrm>
          <a:prstGeom prst="rect">
            <a:avLst/>
          </a:prstGeom>
          <a:noFill/>
        </p:spPr>
      </p:pic>
      <p:pic>
        <p:nvPicPr>
          <p:cNvPr id="65538" name="Picture 2" descr="https://foto.tgpi.ru/news/2024/02_21/04/i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8175" y="2708920"/>
            <a:ext cx="3770229" cy="2664295"/>
          </a:xfrm>
          <a:prstGeom prst="rect">
            <a:avLst/>
          </a:prstGeom>
          <a:noFill/>
        </p:spPr>
      </p:pic>
      <p:pic>
        <p:nvPicPr>
          <p:cNvPr id="65546" name="Picture 10" descr="https://foto.tgpi.ru/news/2024/02_21/04/i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759277"/>
            <a:ext cx="4536504" cy="2900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Перспективы на 2025 год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277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Увеличение количества студентов, вовлеченных в проектную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Увеличение количества ППС, вовлеченных в проектную деятельность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Сотрудничество со </a:t>
            </a:r>
            <a:r>
              <a:rPr lang="ru-RU" sz="2000" dirty="0" err="1" smtClean="0"/>
              <a:t>стейкхолдерами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Привлечение новых </a:t>
            </a:r>
            <a:r>
              <a:rPr lang="ru-RU" sz="2000" dirty="0" err="1" smtClean="0"/>
              <a:t>стейкхолдеров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Рост количества проектных идей и проектов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Оформление и подача заявок на получение грантов для молодых ученых</a:t>
            </a:r>
          </a:p>
        </p:txBody>
      </p:sp>
      <p:pic>
        <p:nvPicPr>
          <p:cNvPr id="2050" name="Picture 2" descr="Скачать картинки Стартап акселератор, стоковые фото Стартап акселератор в  хорошем качестве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3816424" cy="3011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Благодарим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6562" name="Picture 2" descr="C:\Users\ksu\Desktop\АКСЕЛЕРАТОР\! Акселератор 26 апреля 2024\26 апреля 2024_IMG_1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58456" cy="39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 Акселератора:</a:t>
            </a:r>
            <a:endParaRPr lang="ru-RU" dirty="0"/>
          </a:p>
        </p:txBody>
      </p:sp>
      <p:pic>
        <p:nvPicPr>
          <p:cNvPr id="22530" name="Picture 2" descr="Страница 2 | Иллюстрация Стартапа: векторные изображения и иллюстрации,  которые можно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 b="8046"/>
          <a:stretch>
            <a:fillRect/>
          </a:stretch>
        </p:blipFill>
        <p:spPr bwMode="auto">
          <a:xfrm>
            <a:off x="5580113" y="1477953"/>
            <a:ext cx="3563888" cy="40392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6120680" cy="5112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выявление и представление педагогическому, управленческому и </a:t>
            </a:r>
            <a:r>
              <a:rPr lang="ru-RU" dirty="0" err="1" smtClean="0"/>
              <a:t>бизнес-сообществу</a:t>
            </a:r>
            <a:r>
              <a:rPr lang="ru-RU" dirty="0" smtClean="0"/>
              <a:t> лучших проектных инициатив;</a:t>
            </a:r>
          </a:p>
          <a:p>
            <a:r>
              <a:rPr lang="ru-RU" dirty="0" smtClean="0"/>
              <a:t>создание условий для личностного роста и развития профессионального потенциала педагогических кадров;</a:t>
            </a:r>
          </a:p>
          <a:p>
            <a:r>
              <a:rPr lang="ru-RU" dirty="0" smtClean="0"/>
              <a:t>установление взаимовыгодных партнерских отношений и экономических связей с предприятиями и учреждениями государственного и частного сектора, общественными и образовательными организациями;</a:t>
            </a:r>
          </a:p>
          <a:p>
            <a:r>
              <a:rPr lang="ru-RU" dirty="0" smtClean="0"/>
              <a:t>повышение престижа профессии педагога в обществе, в частности, в молодежной среде.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Проблемы, которые решает Акселератор:</a:t>
            </a:r>
            <a:endParaRPr lang="ru-RU" dirty="0"/>
          </a:p>
        </p:txBody>
      </p:sp>
      <p:pic>
        <p:nvPicPr>
          <p:cNvPr id="21508" name="Picture 4" descr="Страница 2 | Иллюстрация Стартапа: векторные изображения и иллюстрации,  которые можно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1988840"/>
            <a:ext cx="3888432" cy="3888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5904656" cy="489654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помогает студентам сформировать компетенции для реализации своих инициатив;</a:t>
            </a:r>
          </a:p>
          <a:p>
            <a:pPr lvl="0"/>
            <a:r>
              <a:rPr lang="ru-RU" dirty="0" smtClean="0"/>
              <a:t>помогает студентам найти ресурсы для реализации своих инициатив;</a:t>
            </a:r>
          </a:p>
          <a:p>
            <a:pPr lvl="0"/>
            <a:r>
              <a:rPr lang="ru-RU" dirty="0" smtClean="0"/>
              <a:t>трансляция навыков, воспитание нового поколения предпринимателей;</a:t>
            </a:r>
          </a:p>
          <a:p>
            <a:pPr lvl="0"/>
            <a:r>
              <a:rPr lang="ru-RU" dirty="0" smtClean="0"/>
              <a:t>подготовка и подбор кадров, решение практических задач, маркетинг, корпоративная социальная ответственность.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Преимущества Акселератора</a:t>
            </a:r>
            <a:endParaRPr lang="ru-RU" dirty="0"/>
          </a:p>
        </p:txBody>
      </p:sp>
      <p:sp>
        <p:nvSpPr>
          <p:cNvPr id="20482" name="AutoShape 2" descr="Страница 2 | Сотрудники Стартапа: векторные изображения и иллюстрации,  которые можно скачать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Страница 2 | Сотрудники Стартапа: векторные изображения и иллюстрации,  которые можно скачать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Скачать картинки Финансирование стартапов, стоковые фото Финансирование  стартапов в хорошем качестве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796364" cy="31683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5040560" cy="5328592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/>
              <a:t>Интеграция </a:t>
            </a:r>
            <a:r>
              <a:rPr lang="ru-RU" dirty="0" err="1" smtClean="0"/>
              <a:t>предпрофессионального</a:t>
            </a:r>
            <a:r>
              <a:rPr lang="ru-RU" dirty="0" smtClean="0"/>
              <a:t> образования в систему образования.</a:t>
            </a:r>
          </a:p>
          <a:p>
            <a:pPr lvl="0" algn="just"/>
            <a:r>
              <a:rPr lang="ru-RU" dirty="0" smtClean="0"/>
              <a:t>Взаимодействие между учебными заведениями и работодателями.</a:t>
            </a:r>
          </a:p>
          <a:p>
            <a:pPr lvl="0" algn="just"/>
            <a:r>
              <a:rPr lang="ru-RU" dirty="0" smtClean="0"/>
              <a:t>Опыт проектной деятельности и командной работы.</a:t>
            </a:r>
          </a:p>
          <a:p>
            <a:pPr lvl="0" algn="just"/>
            <a:r>
              <a:rPr lang="ru-RU" dirty="0" smtClean="0"/>
              <a:t>Проведение образовательных мероприятий.</a:t>
            </a:r>
          </a:p>
          <a:p>
            <a:pPr lvl="0" algn="just"/>
            <a:r>
              <a:rPr lang="ru-RU" dirty="0" smtClean="0"/>
              <a:t>Обучающие материалы для каждого этапа.</a:t>
            </a:r>
          </a:p>
          <a:p>
            <a:pPr lvl="0" algn="just"/>
            <a:r>
              <a:rPr lang="ru-RU" dirty="0" err="1" smtClean="0"/>
              <a:t>Трекеры</a:t>
            </a:r>
            <a:r>
              <a:rPr lang="ru-RU" dirty="0" smtClean="0"/>
              <a:t> и спикеры – практики, работники сферы высшего образования.</a:t>
            </a:r>
          </a:p>
          <a:p>
            <a:pPr lvl="0" algn="just"/>
            <a:r>
              <a:rPr lang="ru-RU" dirty="0" smtClean="0"/>
              <a:t>Сертификаты о прохождении </a:t>
            </a:r>
            <a:r>
              <a:rPr lang="ru-RU" smtClean="0"/>
              <a:t>программы Акселератора.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404664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Содержание образовательного курса Акселератора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5832648" cy="475252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Лекция «Знакомство со студенческим акселератором. Особенности проектной команды. </a:t>
            </a:r>
            <a:r>
              <a:rPr lang="ru-RU" dirty="0" err="1" smtClean="0"/>
              <a:t>Стейкхолдеры</a:t>
            </a:r>
            <a:r>
              <a:rPr lang="ru-RU" dirty="0" smtClean="0"/>
              <a:t> проектов».</a:t>
            </a:r>
          </a:p>
          <a:p>
            <a:pPr lvl="0"/>
            <a:r>
              <a:rPr lang="ru-RU" dirty="0" err="1" smtClean="0"/>
              <a:t>Хакатон</a:t>
            </a:r>
            <a:r>
              <a:rPr lang="ru-RU" dirty="0" smtClean="0"/>
              <a:t>«Формирование гипотез, анализ конкурентов, проверка гипотез».</a:t>
            </a:r>
          </a:p>
          <a:p>
            <a:pPr lvl="0"/>
            <a:r>
              <a:rPr lang="ru-RU" dirty="0" smtClean="0"/>
              <a:t>Лекция «Модель создания эффективной команды. Секреты успеха и причины неудач команд. Мотивация команд, раскрытие максимального потенциала людей в команде, технологии и инструменты. Конфликты и способы их решения».</a:t>
            </a:r>
          </a:p>
          <a:p>
            <a:pPr lvl="0"/>
            <a:endParaRPr lang="ru-RU" dirty="0"/>
          </a:p>
        </p:txBody>
      </p:sp>
      <p:pic>
        <p:nvPicPr>
          <p:cNvPr id="18434" name="Picture 2" descr="Скачать картинки Стартап, стоковые фото Стартап в хорошем качестве | 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56792"/>
            <a:ext cx="2843808" cy="189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Скачать картинки Стартап, стоковые фото Стартап в хорошем качестве | 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958" y="3886642"/>
            <a:ext cx="2867530" cy="220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Содержание образовательного курса Акселератора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5544616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Воркшоп</a:t>
            </a:r>
            <a:r>
              <a:rPr lang="ru-RU" dirty="0" smtClean="0"/>
              <a:t> «Подготовка к проведению </a:t>
            </a:r>
            <a:r>
              <a:rPr lang="ru-RU" dirty="0" err="1" smtClean="0"/>
              <a:t>CustDev</a:t>
            </a:r>
            <a:r>
              <a:rPr lang="ru-RU" dirty="0" smtClean="0"/>
              <a:t>».</a:t>
            </a:r>
          </a:p>
          <a:p>
            <a:pPr lvl="0"/>
            <a:r>
              <a:rPr lang="ru-RU" dirty="0" err="1" smtClean="0"/>
              <a:t>Воркшоп</a:t>
            </a:r>
            <a:r>
              <a:rPr lang="ru-RU" dirty="0" smtClean="0"/>
              <a:t> «Тестирование прототипа».</a:t>
            </a:r>
          </a:p>
          <a:p>
            <a:pPr lvl="0"/>
            <a:r>
              <a:rPr lang="ru-RU" dirty="0" smtClean="0"/>
              <a:t>Командная работа над </a:t>
            </a:r>
            <a:r>
              <a:rPr lang="ru-RU" dirty="0" err="1" smtClean="0"/>
              <a:t>стартапом</a:t>
            </a:r>
            <a:r>
              <a:rPr lang="ru-RU" dirty="0" smtClean="0"/>
              <a:t>. Встречи с заказчиками проектов (по запросу команд). Учет требований заказчиков. </a:t>
            </a:r>
          </a:p>
          <a:p>
            <a:pPr lvl="0"/>
            <a:r>
              <a:rPr lang="ru-RU" dirty="0" smtClean="0"/>
              <a:t>Лекция «Экономика проекта: бюджет и источники финансирования».</a:t>
            </a:r>
          </a:p>
          <a:p>
            <a:pPr lvl="0"/>
            <a:r>
              <a:rPr lang="ru-RU" dirty="0" smtClean="0"/>
              <a:t>Тренинг по основам публичных коммуникаций.</a:t>
            </a:r>
          </a:p>
          <a:p>
            <a:pPr lvl="0"/>
            <a:r>
              <a:rPr lang="ru-RU" dirty="0" smtClean="0"/>
              <a:t>Подготовка презентации проекта. </a:t>
            </a:r>
          </a:p>
          <a:p>
            <a:pPr lvl="0"/>
            <a:r>
              <a:rPr lang="ru-RU" dirty="0" err="1" smtClean="0"/>
              <a:t>Демо-день</a:t>
            </a:r>
            <a:r>
              <a:rPr lang="ru-RU" dirty="0" smtClean="0"/>
              <a:t>. Презентация проектов. Оценка результатов. </a:t>
            </a:r>
          </a:p>
          <a:p>
            <a:endParaRPr lang="ru-RU" dirty="0"/>
          </a:p>
        </p:txBody>
      </p:sp>
      <p:pic>
        <p:nvPicPr>
          <p:cNvPr id="38914" name="Picture 2" descr="Стартап - векторные изображения, Стартап картинки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39312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Сроки реализации Акселератора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03920" cy="4572000"/>
          </a:xfrm>
        </p:spPr>
        <p:txBody>
          <a:bodyPr/>
          <a:lstStyle/>
          <a:p>
            <a:r>
              <a:rPr lang="ru-RU" dirty="0" smtClean="0"/>
              <a:t>Запуск Акселератора – февраль 2024 г. </a:t>
            </a:r>
          </a:p>
          <a:p>
            <a:r>
              <a:rPr lang="ru-RU" dirty="0" smtClean="0"/>
              <a:t>Регистрация участников – февраль 2024 г.</a:t>
            </a:r>
          </a:p>
          <a:p>
            <a:pPr lvl="0"/>
            <a:r>
              <a:rPr lang="ru-RU" dirty="0" smtClean="0"/>
              <a:t>Образовательный блок – февраль-апрель 2024 г.</a:t>
            </a:r>
          </a:p>
          <a:p>
            <a:pPr lvl="0"/>
            <a:r>
              <a:rPr lang="ru-RU" dirty="0" smtClean="0"/>
              <a:t>Разработка продукта – март-апрель 2024 г.</a:t>
            </a:r>
          </a:p>
          <a:p>
            <a:pPr lvl="0"/>
            <a:r>
              <a:rPr lang="ru-RU" dirty="0" smtClean="0"/>
              <a:t>Подведение итогов – 26 апреля 2024 г.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8" descr="http://kakdelateto.ru/wp-content/uploads/2014/08/startup-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7272808" cy="1783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684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Цель Акселератора</vt:lpstr>
      <vt:lpstr>Задачи Акселератора:</vt:lpstr>
      <vt:lpstr>Проблемы, которые решает Акселератор:</vt:lpstr>
      <vt:lpstr>Преимущества Акселератора</vt:lpstr>
      <vt:lpstr>Слайд 6</vt:lpstr>
      <vt:lpstr>Содержание образовательного курса Акселератора</vt:lpstr>
      <vt:lpstr>Содержание образовательного курса Акселератора</vt:lpstr>
      <vt:lpstr>Сроки реализации Акселератора</vt:lpstr>
      <vt:lpstr>Открытие Акселератора  (февраль 2024 г.)</vt:lpstr>
      <vt:lpstr>Запрос стейкхолдера (2024 г.)</vt:lpstr>
      <vt:lpstr>Знакомство со студенческим акселератором.  Особенности проектной команды (О.Н. Филиппова)  29 февраля 2024 года</vt:lpstr>
      <vt:lpstr>Тренинг «Формирование гипотез, анализ конкурентов,  проверка гипотез» (С.С. Федорцова)  12 марта 2024 года</vt:lpstr>
      <vt:lpstr>Встречи с заказчиком проектов </vt:lpstr>
      <vt:lpstr>Воркшоп «Подготовка к проведению CustDev»  (С.С. Белоконова) 15 марта 2024 года </vt:lpstr>
      <vt:lpstr>Воркшоп «Тестирование прототипа»  (Е.В. Ящук) 19 марта 2024 года</vt:lpstr>
      <vt:lpstr>Лекция «Модель создания эффективной команды» (Ю.М. Тимошенко)  28 марта 2024 года </vt:lpstr>
      <vt:lpstr> Лекция «Экономика проекта: бюджет и источники финансирования» (Д.В. Стаханов) 4 апреля 2024 года </vt:lpstr>
      <vt:lpstr>Тренинг по основам публичных коммуникаций (Е.А. Першонкова) 11 апреля 2024 года </vt:lpstr>
      <vt:lpstr>Демо-день. Презентация проектов.  Оценка результатов (26 апреля 2024 г.)</vt:lpstr>
      <vt:lpstr>Наставники проектных команд Акселератора (2024 г.)</vt:lpstr>
      <vt:lpstr>Консультационный совет проектных команд Акселератора (2024 г.)</vt:lpstr>
      <vt:lpstr>Консультационный совет проектных команд Акселератора</vt:lpstr>
      <vt:lpstr>Перспективы на 2025 год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</dc:title>
  <dc:creator>Филиппова Оксана Николаевна</dc:creator>
  <cp:lastModifiedBy>ksu</cp:lastModifiedBy>
  <cp:revision>127</cp:revision>
  <dcterms:created xsi:type="dcterms:W3CDTF">2024-02-07T06:04:32Z</dcterms:created>
  <dcterms:modified xsi:type="dcterms:W3CDTF">2024-12-16T11:24:12Z</dcterms:modified>
</cp:coreProperties>
</file>