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2"/>
  </p:notesMasterIdLst>
  <p:handoutMasterIdLst>
    <p:handoutMasterId r:id="rId13"/>
  </p:handoutMasterIdLst>
  <p:sldIdLst>
    <p:sldId id="411" r:id="rId2"/>
    <p:sldId id="469" r:id="rId3"/>
    <p:sldId id="512" r:id="rId4"/>
    <p:sldId id="508" r:id="rId5"/>
    <p:sldId id="513" r:id="rId6"/>
    <p:sldId id="477" r:id="rId7"/>
    <p:sldId id="476" r:id="rId8"/>
    <p:sldId id="514" r:id="rId9"/>
    <p:sldId id="515" r:id="rId10"/>
    <p:sldId id="516" r:id="rId11"/>
  </p:sldIdLst>
  <p:sldSz cx="9144000" cy="6858000" type="screen4x3"/>
  <p:notesSz cx="6808788" cy="98234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007C264-6402-44E2-9970-E8B9C44E3C67}">
          <p14:sldIdLst>
            <p14:sldId id="411"/>
            <p14:sldId id="469"/>
            <p14:sldId id="512"/>
            <p14:sldId id="477"/>
            <p14:sldId id="508"/>
            <p14:sldId id="462"/>
            <p14:sldId id="513"/>
            <p14:sldId id="476"/>
          </p14:sldIdLst>
        </p14:section>
        <p14:section name="Раздел без заголовка" id="{2E2FBBD7-E7EB-4D58-8EA4-35AA714814EF}">
          <p14:sldIdLst/>
        </p14:section>
        <p14:section name="Раздел без заголовка" id="{C357D467-CCE8-4610-B533-50110F4A887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000099"/>
    <a:srgbClr val="CCECFF"/>
    <a:srgbClr val="FFCCFF"/>
    <a:srgbClr val="006600"/>
    <a:srgbClr val="003366"/>
    <a:srgbClr val="6600FF"/>
    <a:srgbClr val="990033"/>
    <a:srgbClr val="800080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08" autoAdjust="0"/>
  </p:normalViewPr>
  <p:slideViewPr>
    <p:cSldViewPr>
      <p:cViewPr varScale="1">
        <p:scale>
          <a:sx n="63" d="100"/>
          <a:sy n="63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4"/>
    </p:cViewPr>
  </p:sorterViewPr>
  <p:notesViewPr>
    <p:cSldViewPr>
      <p:cViewPr varScale="1">
        <p:scale>
          <a:sx n="74" d="100"/>
          <a:sy n="74" d="100"/>
        </p:scale>
        <p:origin x="-2172" y="-96"/>
      </p:cViewPr>
      <p:guideLst>
        <p:guide orient="horz" pos="3094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17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17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4D223-E33D-4054-9AA4-870570F5D1A1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30157"/>
            <a:ext cx="2951217" cy="491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330157"/>
            <a:ext cx="2951217" cy="491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05E1E-1957-4FB1-93AA-D707F465F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56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8" y="0"/>
            <a:ext cx="2950475" cy="49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36600"/>
            <a:ext cx="4913312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80" y="4666139"/>
            <a:ext cx="5447030" cy="44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0572"/>
            <a:ext cx="2950475" cy="49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8" y="9330572"/>
            <a:ext cx="2950475" cy="49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80F224-646E-4FBE-B992-86745C759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962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80F224-646E-4FBE-B992-86745C759D9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50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11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FA60D-E094-4B3A-9357-872BE325A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A6F2-2734-45B0-BD2B-E22885603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C98CF-21AA-484E-A357-E1558825E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6742-E6BC-4231-9A2C-9E43B503F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2916B-CF4A-4C90-AB77-EBDE2D501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5195-B9A6-41DF-8BC8-69B1685ED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A4CA7-9D95-43B3-9A79-E4CE3C74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BC1D-3085-4623-91C2-9CEDF3CB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BB9D3-BA35-4592-8FC7-E6F5E6136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97CFC-5650-493A-84D6-2D3904A17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7B57-A1C4-425B-AF7E-E43C5A462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36FA-EF21-407D-B0F8-C177F5FAF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4389-4764-48FB-802B-1A9337C72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01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01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1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7364D14-14C0-4125-A0E1-F4BDFC8A4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</p:sldLayoutIdLst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0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90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90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0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90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0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90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0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90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3" grpId="0"/>
      <p:bldP spid="9013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0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0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0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0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0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0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0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0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0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0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0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0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0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0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0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0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0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0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0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0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gpi.ru/science/nauchno-ekspertnii-sovet-nes/godovoy-plan-izdaniya" TargetMode="External"/><Relationship Id="rId13" Type="http://schemas.openxmlformats.org/officeDocument/2006/relationships/hyperlink" Target="https://www.tgpi.ru/science/tenders-and-grants" TargetMode="External"/><Relationship Id="rId18" Type="http://schemas.openxmlformats.org/officeDocument/2006/relationships/hyperlink" Target="http://aspirantura.tgpi.ru/" TargetMode="External"/><Relationship Id="rId26" Type="http://schemas.openxmlformats.org/officeDocument/2006/relationships/hyperlink" Target="https://www.tgpi.ru/science/10science" TargetMode="External"/><Relationship Id="rId3" Type="http://schemas.openxmlformats.org/officeDocument/2006/relationships/hyperlink" Target="https://www.tgpi.ru/science/priazovskiy-nauchniy-centr" TargetMode="External"/><Relationship Id="rId21" Type="http://schemas.openxmlformats.org/officeDocument/2006/relationships/hyperlink" Target="https://www.tgpi.ru/science/preyemstvennost-v-usloviyah" TargetMode="External"/><Relationship Id="rId7" Type="http://schemas.openxmlformats.org/officeDocument/2006/relationships/hyperlink" Target="https://www.tgpi.ru/science/nauchno-ekspertnii-sovet-nes/zasedaniya-nes" TargetMode="External"/><Relationship Id="rId12" Type="http://schemas.openxmlformats.org/officeDocument/2006/relationships/hyperlink" Target="https://www.tgpi.ru/science/nauchno-issledovatelskiye" TargetMode="External"/><Relationship Id="rId17" Type="http://schemas.openxmlformats.org/officeDocument/2006/relationships/hyperlink" Target="http://library.tgpi.ru/" TargetMode="External"/><Relationship Id="rId25" Type="http://schemas.openxmlformats.org/officeDocument/2006/relationships/hyperlink" Target="https://www.tgpi.ru/science/inkliuzivniye-praktiki" TargetMode="External"/><Relationship Id="rId2" Type="http://schemas.openxmlformats.org/officeDocument/2006/relationships/hyperlink" Target="https://www.tgpi.ru/science" TargetMode="External"/><Relationship Id="rId16" Type="http://schemas.openxmlformats.org/officeDocument/2006/relationships/hyperlink" Target="https://www.tgpi.ru/science/publications" TargetMode="External"/><Relationship Id="rId20" Type="http://schemas.openxmlformats.org/officeDocument/2006/relationships/hyperlink" Target="https://www.tgpi.ru/science/innovacionniye-ploshad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gpi.ru/science/nauchno-ekspertnii-sovet-nes" TargetMode="External"/><Relationship Id="rId11" Type="http://schemas.openxmlformats.org/officeDocument/2006/relationships/hyperlink" Target="https://www.tgpi.ru/science/studencheskaya-nauka" TargetMode="External"/><Relationship Id="rId24" Type="http://schemas.openxmlformats.org/officeDocument/2006/relationships/hyperlink" Target="https://www.tgpi.ru/science/media" TargetMode="External"/><Relationship Id="rId5" Type="http://schemas.openxmlformats.org/officeDocument/2006/relationships/hyperlink" Target="https://www.tgpi.ru/science/reports" TargetMode="External"/><Relationship Id="rId15" Type="http://schemas.openxmlformats.org/officeDocument/2006/relationships/hyperlink" Target="https://www.tgpi.ru/science/jurnal-pedagogicheskoye" TargetMode="External"/><Relationship Id="rId23" Type="http://schemas.openxmlformats.org/officeDocument/2006/relationships/hyperlink" Target="https://www.tgpi.ru/science/syezd-prepodavateley" TargetMode="External"/><Relationship Id="rId10" Type="http://schemas.openxmlformats.org/officeDocument/2006/relationships/hyperlink" Target="https://www.tgpi.ru/science/history-of-science" TargetMode="External"/><Relationship Id="rId19" Type="http://schemas.openxmlformats.org/officeDocument/2006/relationships/hyperlink" Target="https://www.tgpi.ru/science/rossiyskiy-den-istorii" TargetMode="External"/><Relationship Id="rId4" Type="http://schemas.openxmlformats.org/officeDocument/2006/relationships/hyperlink" Target="https://www.tgpi.ru/science/events" TargetMode="External"/><Relationship Id="rId9" Type="http://schemas.openxmlformats.org/officeDocument/2006/relationships/hyperlink" Target="https://www.tgpi.ru/science/ucheniye-ti-imeni-a-p-chehova" TargetMode="External"/><Relationship Id="rId14" Type="http://schemas.openxmlformats.org/officeDocument/2006/relationships/hyperlink" Target="https://www.tgpi.ru/science/herald-tgpi" TargetMode="External"/><Relationship Id="rId22" Type="http://schemas.openxmlformats.org/officeDocument/2006/relationships/hyperlink" Target="https://www.tgpi.ru/science/izucheniye-russkogo-yazik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3000">
              <a:srgbClr val="99FF99"/>
            </a:gs>
            <a:gs pos="49000">
              <a:schemeClr val="bg1"/>
            </a:gs>
            <a:gs pos="64999">
              <a:srgbClr val="F0EBD5"/>
            </a:gs>
            <a:gs pos="100000">
              <a:srgbClr val="008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93300"/>
                </a:solidFill>
                <a:latin typeface="Franklin Gothic Heavy" pitchFamily="34" charset="0"/>
              </a:rPr>
              <a:t>Отчет</a:t>
            </a:r>
            <a:r>
              <a:rPr lang="ru-RU" sz="4800" b="1" dirty="0" smtClean="0">
                <a:solidFill>
                  <a:srgbClr val="990033"/>
                </a:solidFill>
                <a:latin typeface="Franklin Gothic Heavy" pitchFamily="34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006600"/>
                </a:solidFill>
                <a:latin typeface="Franklin Gothic Heavy" pitchFamily="34" charset="0"/>
              </a:rPr>
              <a:t>об издательской деятельности </a:t>
            </a:r>
          </a:p>
          <a:p>
            <a:pPr algn="ctr"/>
            <a:r>
              <a:rPr lang="ru-RU" sz="4400" b="1" dirty="0" smtClean="0">
                <a:solidFill>
                  <a:srgbClr val="006600"/>
                </a:solidFill>
                <a:latin typeface="Franklin Gothic Heavy" pitchFamily="34" charset="0"/>
              </a:rPr>
              <a:t>Таганрогского института имени А.П. Чехова (филиала)</a:t>
            </a:r>
          </a:p>
          <a:p>
            <a:pPr algn="ctr"/>
            <a:r>
              <a:rPr lang="ru-RU" sz="4400" b="1" dirty="0" smtClean="0">
                <a:solidFill>
                  <a:srgbClr val="006600"/>
                </a:solidFill>
                <a:latin typeface="Franklin Gothic Heavy" pitchFamily="34" charset="0"/>
              </a:rPr>
              <a:t>ФГБОУ  ВО «РГЭУ (РИНХ)»</a:t>
            </a:r>
          </a:p>
          <a:p>
            <a:pPr algn="ctr"/>
            <a:r>
              <a:rPr lang="ru-RU" sz="4400" b="1" dirty="0" smtClean="0">
                <a:solidFill>
                  <a:srgbClr val="006600"/>
                </a:solidFill>
                <a:latin typeface="Franklin Gothic Heavy" pitchFamily="34" charset="0"/>
              </a:rPr>
              <a:t>за </a:t>
            </a:r>
            <a:r>
              <a:rPr lang="ru-RU" sz="4400" b="1" dirty="0" smtClean="0">
                <a:solidFill>
                  <a:srgbClr val="006600"/>
                </a:solidFill>
                <a:latin typeface="Franklin Gothic Heavy" pitchFamily="34" charset="0"/>
              </a:rPr>
              <a:t>2023 </a:t>
            </a:r>
            <a:r>
              <a:rPr lang="ru-RU" sz="4400" b="1" dirty="0" smtClean="0">
                <a:solidFill>
                  <a:srgbClr val="006600"/>
                </a:solidFill>
                <a:latin typeface="Franklin Gothic Heavy" pitchFamily="34" charset="0"/>
              </a:rPr>
              <a:t>год. </a:t>
            </a:r>
          </a:p>
          <a:p>
            <a:pPr algn="ctr"/>
            <a:r>
              <a:rPr lang="ru-RU" sz="4400" b="1" dirty="0" smtClean="0">
                <a:solidFill>
                  <a:srgbClr val="006600"/>
                </a:solidFill>
                <a:latin typeface="Franklin Gothic Heavy" pitchFamily="34" charset="0"/>
              </a:rPr>
              <a:t>План издания на 2024 год</a:t>
            </a:r>
            <a:r>
              <a:rPr lang="ru-RU" sz="3600" b="1" dirty="0" smtClean="0">
                <a:solidFill>
                  <a:srgbClr val="006600"/>
                </a:solidFill>
                <a:latin typeface="Franklin Gothic Heavy" pitchFamily="34" charset="0"/>
              </a:rPr>
              <a:t> </a:t>
            </a:r>
            <a:endParaRPr lang="ru-RU" sz="3600" b="1" dirty="0">
              <a:solidFill>
                <a:srgbClr val="006600"/>
              </a:solidFill>
              <a:latin typeface="Franklin Gothic Heavy" pitchFamily="34" charset="0"/>
            </a:endParaRPr>
          </a:p>
        </p:txBody>
      </p:sp>
      <p:pic>
        <p:nvPicPr>
          <p:cNvPr id="3074" name="Picture 2" descr="https://im0-tub-ru.yandex.net/i?id=858470ded8657741318210ef2cf6b2c4&amp;ref=rim&amp;n=33&amp;w=195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9084">
            <a:off x="312659" y="5310906"/>
            <a:ext cx="1724892" cy="132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CCEC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2204864"/>
            <a:ext cx="82089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Научное издания: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выписка из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заседания кафедры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рукопись в электронном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чебное издания: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выписка из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заседания кафедры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рецензии (внешняя и внутренняя),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рукопись в электронном виде.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620688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Необходимые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документы для получения 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ISBN</a:t>
            </a:r>
            <a:endParaRPr lang="ru-RU" sz="3600" b="1" dirty="0" smtClean="0">
              <a:solidFill>
                <a:srgbClr val="CC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770845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/>
            </a:gs>
            <a:gs pos="66000">
              <a:srgbClr val="F0EBD5"/>
            </a:gs>
            <a:gs pos="10416">
              <a:srgbClr val="CCFFFF"/>
            </a:gs>
            <a:gs pos="94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924944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Franklin Gothic Heavy" pitchFamily="34" charset="0"/>
              </a:rPr>
              <a:t>15  </a:t>
            </a:r>
            <a:r>
              <a:rPr lang="ru-RU" sz="2800" b="1" dirty="0" smtClean="0">
                <a:solidFill>
                  <a:srgbClr val="993300"/>
                </a:solidFill>
                <a:latin typeface="Franklin Gothic Heavy" pitchFamily="34" charset="0"/>
              </a:rPr>
              <a:t>сборников научных трудов</a:t>
            </a:r>
            <a:r>
              <a:rPr lang="ru-RU" sz="2800" b="1" dirty="0" smtClean="0">
                <a:solidFill>
                  <a:srgbClr val="002060"/>
                </a:solidFill>
                <a:latin typeface="Franklin Gothic Heavy" pitchFamily="34" charset="0"/>
              </a:rPr>
              <a:t>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(283,1875 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Heavy" pitchFamily="34" charset="0"/>
              </a:rPr>
              <a:t>п. л.);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Franklin Gothic Heavy" pitchFamily="34" charset="0"/>
              </a:rPr>
              <a:t>3 </a:t>
            </a:r>
            <a:r>
              <a:rPr lang="ru-RU" sz="2800" b="1" dirty="0" smtClean="0">
                <a:solidFill>
                  <a:srgbClr val="993300"/>
                </a:solidFill>
                <a:latin typeface="Franklin Gothic Heavy" pitchFamily="34" charset="0"/>
              </a:rPr>
              <a:t>монографий</a:t>
            </a:r>
            <a:r>
              <a:rPr lang="ru-RU" sz="2800" b="1" dirty="0" smtClean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(58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Heavy" pitchFamily="34" charset="0"/>
              </a:rPr>
              <a:t>п. л.);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Franklin Gothic Heavy" pitchFamily="34" charset="0"/>
              </a:rPr>
              <a:t>2 номера  </a:t>
            </a:r>
            <a:r>
              <a:rPr lang="ru-RU" sz="2800" b="1" dirty="0" smtClean="0">
                <a:solidFill>
                  <a:srgbClr val="990033"/>
                </a:solidFill>
                <a:latin typeface="Franklin Gothic Heavy" pitchFamily="34" charset="0"/>
              </a:rPr>
              <a:t>ж</a:t>
            </a:r>
            <a:r>
              <a:rPr lang="ru-RU" sz="2800" b="1" dirty="0" smtClean="0">
                <a:solidFill>
                  <a:srgbClr val="993300"/>
                </a:solidFill>
                <a:latin typeface="Franklin Gothic Heavy" pitchFamily="34" charset="0"/>
              </a:rPr>
              <a:t>урнала </a:t>
            </a:r>
            <a:r>
              <a:rPr lang="ru-RU" sz="2800" b="1" i="1" dirty="0" smtClean="0">
                <a:solidFill>
                  <a:srgbClr val="800080"/>
                </a:solidFill>
                <a:latin typeface="Franklin Gothic Heavy" pitchFamily="34" charset="0"/>
              </a:rPr>
              <a:t>«Педагогическое образование: традиции и инновации»</a:t>
            </a:r>
            <a:r>
              <a:rPr lang="ru-RU" sz="2800" b="1" dirty="0" smtClean="0">
                <a:solidFill>
                  <a:srgbClr val="800080"/>
                </a:solidFill>
                <a:latin typeface="Franklin Gothic Heavy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(37,875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Heavy" pitchFamily="34" charset="0"/>
              </a:rPr>
              <a:t>п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. л. 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88640"/>
            <a:ext cx="7161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6600"/>
                </a:solidFill>
                <a:latin typeface="Franklin Gothic Heavy" pitchFamily="34" charset="0"/>
              </a:rPr>
              <a:t>Издано в </a:t>
            </a:r>
            <a:r>
              <a:rPr lang="ru-RU" sz="3600" b="1" dirty="0" smtClean="0">
                <a:solidFill>
                  <a:srgbClr val="006600"/>
                </a:solidFill>
                <a:latin typeface="Franklin Gothic Heavy" pitchFamily="34" charset="0"/>
              </a:rPr>
              <a:t>2023 году</a:t>
            </a:r>
            <a:endParaRPr lang="ru-RU" sz="3600" b="1" dirty="0">
              <a:solidFill>
                <a:srgbClr val="006600"/>
              </a:solidFill>
              <a:latin typeface="Franklin Gothic Heavy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1556792"/>
            <a:ext cx="3816494" cy="7407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33CC"/>
                </a:solidFill>
                <a:latin typeface="Franklin Gothic Heavy" pitchFamily="34" charset="0"/>
              </a:rPr>
              <a:t>Научные издания:</a:t>
            </a:r>
            <a:endParaRPr lang="ru-RU" sz="3200" b="1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991082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F0"/>
            </a:gs>
            <a:gs pos="66000">
              <a:srgbClr val="F0EBD5"/>
            </a:gs>
            <a:gs pos="10416">
              <a:srgbClr val="CCFFFF"/>
            </a:gs>
            <a:gs pos="94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1520" y="2708920"/>
            <a:ext cx="82809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№ 1 – «2023 год – Год педагога и наставника»,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n-lt"/>
              <a:cs typeface="Arial" pitchFamily="34" charset="0"/>
            </a:endParaRPr>
          </a:p>
          <a:p>
            <a:pPr lvl="0" eaLnBrk="0" hangingPunct="0"/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lvl="0" algn="ctr" eaLnBrk="0" hangingPunct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№ 2 – «Смыслы и ценности  современного</a:t>
            </a:r>
            <a:r>
              <a:rPr lang="ru-RU" sz="4000" b="1" dirty="0" smtClean="0">
                <a:solidFill>
                  <a:srgbClr val="0033CC"/>
                </a:solidFill>
                <a:ea typeface="Calibri" pitchFamily="34" charset="0"/>
                <a:cs typeface="Times New Roman" pitchFamily="18" charset="0"/>
              </a:rPr>
              <a:t> образования».</a:t>
            </a:r>
            <a:r>
              <a:rPr lang="ru-RU" sz="4000" b="1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5536" y="436022"/>
            <a:ext cx="7992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Журнал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«Педагогическое образование: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традиции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инновации»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7487850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92D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829" y="405864"/>
            <a:ext cx="1962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</a:rPr>
              <a:t>Журнал</a:t>
            </a:r>
            <a:endParaRPr lang="ru-RU" sz="3600" b="1" dirty="0">
              <a:solidFill>
                <a:srgbClr val="66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05864"/>
            <a:ext cx="5020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«Педагогическое образование: 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традиции и инновации»</a:t>
            </a:r>
            <a:endParaRPr lang="ru-RU" sz="2400" b="1" dirty="0">
              <a:solidFill>
                <a:srgbClr val="660066"/>
              </a:solidFill>
            </a:endParaRPr>
          </a:p>
        </p:txBody>
      </p:sp>
      <p:sp>
        <p:nvSpPr>
          <p:cNvPr id="2" name="AutoShape 2" descr="Педагогическое образование: традиции и иннов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едагогическое образование: традиции и иннов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Педагогическое образование: традиции и инновац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Педагогическое образование: традиции и инноваци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Педагогическое образование: традиции и инноваци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Педагогическое образование: традиции и инновации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https://xn----7sbrknkuud.xn--p1ai/img/journal/01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xn----7sbrknkuud.xn--p1ai/img/journal/01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8" descr="https://xn----7sbrknkuud.xn--p1ai/img/journal/01.p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https://xn----7sbrknkuud.xn--p1ai/img/journal/01.p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2" descr="https://xn----7sbrknkuud.xn--p1ai/img/journal/01.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4" descr="https://xn----7sbrknkuud.xn--p1ai/img/journal/01.pn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21" name="Picture 25" descr="C:\Documents and Settings\posobie\Рабочий стол\01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1612154" cy="224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" descr="Педагогическое образование: традиции и инновации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4" descr="Педагогическое образование: традиции и инновации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Педагогическое образование: традиции и инновации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8" descr="Педагогическое образование: традиции и инновации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0" descr="Педагогическое образование: традиции и инновации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Documents and Settings\posobie\Рабочий стол\01-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16039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1584176" cy="220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584176" cy="220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xn----7sbrknkuud.xn--p1ai/img/journal/02-2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3933056"/>
            <a:ext cx="1716989" cy="2389595"/>
          </a:xfrm>
          <a:prstGeom prst="rect">
            <a:avLst/>
          </a:prstGeom>
          <a:noFill/>
        </p:spPr>
      </p:pic>
      <p:pic>
        <p:nvPicPr>
          <p:cNvPr id="8196" name="Picture 4" descr="https://xn----7sbrknkuud.xn--p1ai/img/journal/01-2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933056"/>
            <a:ext cx="1728192" cy="2405187"/>
          </a:xfrm>
          <a:prstGeom prst="rect">
            <a:avLst/>
          </a:prstGeom>
          <a:noFill/>
        </p:spPr>
      </p:pic>
      <p:pic>
        <p:nvPicPr>
          <p:cNvPr id="27" name="Picture 4" descr="https://xn----7sbrknkuud.xn--p1ai/img/journal/01-2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3933056"/>
            <a:ext cx="1728192" cy="2405187"/>
          </a:xfrm>
          <a:prstGeom prst="rect">
            <a:avLst/>
          </a:prstGeom>
          <a:noFill/>
        </p:spPr>
      </p:pic>
      <p:pic>
        <p:nvPicPr>
          <p:cNvPr id="28" name="Рисунок 27" descr="https://xn----7sbrknkuud.xn--p1ai/img/journal/02-22.png"/>
          <p:cNvPicPr/>
          <p:nvPr/>
        </p:nvPicPr>
        <p:blipFill>
          <a:blip r:embed="rId9" cstate="print"/>
          <a:srcRect l="8943" t="72526" r="78014" b="19112"/>
          <a:stretch>
            <a:fillRect/>
          </a:stretch>
        </p:blipFill>
        <p:spPr bwMode="auto">
          <a:xfrm>
            <a:off x="5724128" y="5661248"/>
            <a:ext cx="216024" cy="216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4516432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/>
            </a:gs>
            <a:gs pos="66000">
              <a:srgbClr val="F0EBD5"/>
            </a:gs>
            <a:gs pos="10416">
              <a:srgbClr val="CCFFFF"/>
            </a:gs>
            <a:gs pos="94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502688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33CC"/>
                </a:solidFill>
                <a:latin typeface="Franklin Gothic Heavy" pitchFamily="34" charset="0"/>
              </a:rPr>
              <a:t>Учебные издания: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Heavy" pitchFamily="34" charset="0"/>
              </a:rPr>
              <a:t>учебные пособия </a:t>
            </a:r>
            <a:r>
              <a:rPr lang="ru-RU" sz="2800" b="1" dirty="0" smtClean="0">
                <a:solidFill>
                  <a:srgbClr val="002060"/>
                </a:solidFill>
                <a:latin typeface="Franklin Gothic Heavy" pitchFamily="34" charset="0"/>
              </a:rPr>
              <a:t>– 8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(73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Heavy" pitchFamily="34" charset="0"/>
              </a:rPr>
              <a:t>п. л.);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Heavy" pitchFamily="34" charset="0"/>
              </a:rPr>
              <a:t>учебно-методические пособия</a:t>
            </a:r>
            <a:r>
              <a:rPr lang="ru-RU" sz="2800" b="1" dirty="0" smtClean="0">
                <a:solidFill>
                  <a:srgbClr val="002060"/>
                </a:solidFill>
                <a:latin typeface="Franklin Gothic Heavy" pitchFamily="34" charset="0"/>
              </a:rPr>
              <a:t> – 4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 (26,125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Heavy" pitchFamily="34" charset="0"/>
              </a:rPr>
              <a:t>п. л.);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Heavy" pitchFamily="34" charset="0"/>
              </a:rPr>
              <a:t>практикумы</a:t>
            </a:r>
            <a:r>
              <a:rPr lang="ru-RU" sz="2800" b="1" dirty="0" smtClean="0">
                <a:solidFill>
                  <a:srgbClr val="002060"/>
                </a:solidFill>
                <a:latin typeface="Franklin Gothic Heavy" pitchFamily="34" charset="0"/>
              </a:rPr>
              <a:t> – 1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 (5,5 п.л.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Heavy" pitchFamily="34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Heavy" pitchFamily="34" charset="0"/>
              </a:rPr>
              <a:t>курс лекций</a:t>
            </a:r>
            <a:r>
              <a:rPr lang="ru-RU" sz="2800" b="1" dirty="0" smtClean="0">
                <a:solidFill>
                  <a:srgbClr val="002060"/>
                </a:solidFill>
                <a:latin typeface="Franklin Gothic Heavy" pitchFamily="34" charset="0"/>
              </a:rPr>
              <a:t> – 1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 (7,75 п.л.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Heavy" pitchFamily="34" charset="0"/>
              </a:rPr>
              <a:t>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88640"/>
            <a:ext cx="7161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6600"/>
                </a:solidFill>
                <a:latin typeface="Franklin Gothic Heavy" pitchFamily="34" charset="0"/>
              </a:rPr>
              <a:t>Издано в </a:t>
            </a:r>
            <a:r>
              <a:rPr lang="ru-RU" sz="3600" b="1" dirty="0" smtClean="0">
                <a:solidFill>
                  <a:srgbClr val="006600"/>
                </a:solidFill>
                <a:latin typeface="Franklin Gothic Heavy" pitchFamily="34" charset="0"/>
              </a:rPr>
              <a:t>2023 году</a:t>
            </a:r>
            <a:endParaRPr lang="ru-RU" sz="3600" b="1" dirty="0">
              <a:solidFill>
                <a:srgbClr val="006600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991082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F0"/>
            </a:gs>
            <a:gs pos="66000">
              <a:srgbClr val="F0EBD5"/>
            </a:gs>
            <a:gs pos="10416">
              <a:srgbClr val="CCFFFF"/>
            </a:gs>
            <a:gs pos="94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.wallhere.com/photos/da/42/women_model_books_reading_500px_Maks_Kuzin-23193.jpg!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.wallhere.com/photos/da/42/women_model_books_reading_500px_Maks_Kuzin-23193.jpg!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c.wallhere.com/photos/da/42/women_model_books_reading_500px_Maks_Kuzin-23193.jpg!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.wallhere.com/photos/da/42/women_model_books_reading_500px_Maks_Kuzin-23193.jpg!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c.wallhere.com/photos/da/42/women_model_books_reading_500px_Maks_Kuzin-23193.jpg!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c.wallhere.com/photos/da/42/women_model_books_reading_500px_Maks_Kuzin-23193.jpg!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c.wallhere.com/photos/da/42/women_model_books_reading_500px_Maks_Kuzin-23193.jpg!d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https://c.wallhere.com/photos/da/42/women_model_books_reading_500px_Maks_Kuzin-23193.jpg!d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https://c.wallhere.com/photos/da/42/women_model_books_reading_500px_Maks_Kuzin-23193.jpg!d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https://c.wallhere.com/photos/da/42/women_model_books_reading_500px_Maks_Kuzin-23193.jpg!d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2" descr="https://c.wallhere.com/photos/da/42/women_model_books_reading_500px_Maks_Kuzin-23193.jpg!d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764704"/>
            <a:ext cx="71615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Heavy" pitchFamily="34" charset="0"/>
              </a:rPr>
              <a:t>5 </a:t>
            </a:r>
            <a:r>
              <a:rPr lang="ru-RU" sz="3600" b="1" dirty="0" smtClean="0">
                <a:solidFill>
                  <a:srgbClr val="C00000"/>
                </a:solidFill>
                <a:latin typeface="Franklin Gothic Heavy" pitchFamily="34" charset="0"/>
              </a:rPr>
              <a:t>печатных </a:t>
            </a:r>
            <a:r>
              <a:rPr lang="ru-RU" sz="3600" b="1" dirty="0" smtClean="0">
                <a:solidFill>
                  <a:srgbClr val="C00000"/>
                </a:solidFill>
                <a:latin typeface="Franklin Gothic Heavy" pitchFamily="34" charset="0"/>
              </a:rPr>
              <a:t>изданий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Franklin Gothic Heavy" pitchFamily="34" charset="0"/>
              </a:rPr>
              <a:t>(1 сборник научных трудов,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Franklin Gothic Heavy" pitchFamily="34" charset="0"/>
              </a:rPr>
              <a:t>3 учеб. пос., 1 практикум)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Franklin Gothic Heavy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Heavy" pitchFamily="34" charset="0"/>
              </a:rPr>
              <a:t>29 электронных изданий: </a:t>
            </a:r>
            <a:endParaRPr lang="ru-RU" sz="3600" b="1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835696" y="2996952"/>
            <a:ext cx="1587897" cy="11737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32040" y="2996952"/>
            <a:ext cx="1647799" cy="11737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23528" y="4221088"/>
            <a:ext cx="31545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Franklin Gothic Heavy" pitchFamily="34" charset="0"/>
              </a:rPr>
              <a:t>20 сетевых: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Franklin Gothic Heavy" pitchFamily="34" charset="0"/>
              </a:rPr>
              <a:t>(14 сб. науч. тр.,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Franklin Gothic Heavy" pitchFamily="34" charset="0"/>
              </a:rPr>
              <a:t>3 монографии,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Franklin Gothic Heavy" pitchFamily="34" charset="0"/>
              </a:rPr>
              <a:t>1 курс лекций,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Franklin Gothic Heavy" pitchFamily="34" charset="0"/>
              </a:rPr>
              <a:t>2 журнала)</a:t>
            </a:r>
            <a:endParaRPr lang="ru-RU" sz="2000" b="1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3968" y="4149080"/>
            <a:ext cx="4276091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Franklin Gothic Heavy" pitchFamily="34" charset="0"/>
              </a:rPr>
              <a:t>9 на дисках: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Franklin Gothic Heavy" pitchFamily="34" charset="0"/>
              </a:rPr>
              <a:t>(5 </a:t>
            </a:r>
            <a:r>
              <a:rPr lang="ru-RU" sz="2000" b="1" dirty="0" smtClean="0">
                <a:solidFill>
                  <a:srgbClr val="002060"/>
                </a:solidFill>
                <a:latin typeface="Franklin Gothic Heavy" pitchFamily="34" charset="0"/>
              </a:rPr>
              <a:t>учебных </a:t>
            </a:r>
            <a:r>
              <a:rPr lang="ru-RU" sz="2000" b="1" dirty="0" smtClean="0">
                <a:solidFill>
                  <a:srgbClr val="002060"/>
                </a:solidFill>
                <a:latin typeface="Franklin Gothic Heavy" pitchFamily="34" charset="0"/>
              </a:rPr>
              <a:t>пособий,</a:t>
            </a:r>
            <a:endParaRPr lang="ru-RU" sz="2000" b="1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Franklin Gothic Heavy" pitchFamily="34" charset="0"/>
              </a:rPr>
              <a:t>4 </a:t>
            </a:r>
            <a:r>
              <a:rPr lang="ru-RU" sz="2000" b="1" smtClean="0">
                <a:solidFill>
                  <a:srgbClr val="002060"/>
                </a:solidFill>
                <a:latin typeface="Franklin Gothic Heavy" pitchFamily="34" charset="0"/>
              </a:rPr>
              <a:t>учебно-методических </a:t>
            </a:r>
            <a:r>
              <a:rPr lang="ru-RU" sz="2000" b="1" smtClean="0">
                <a:solidFill>
                  <a:srgbClr val="002060"/>
                </a:solidFill>
                <a:latin typeface="Franklin Gothic Heavy" pitchFamily="34" charset="0"/>
              </a:rPr>
              <a:t>пособия)</a:t>
            </a:r>
            <a:endParaRPr lang="ru-RU" sz="2500" b="1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pPr algn="ctr"/>
            <a:endParaRPr lang="ru-RU" sz="2500" b="1" dirty="0" smtClean="0">
              <a:solidFill>
                <a:srgbClr val="002060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53065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F0"/>
            </a:gs>
            <a:gs pos="66000">
              <a:srgbClr val="F0EBD5"/>
            </a:gs>
            <a:gs pos="10416">
              <a:srgbClr val="CCFFFF"/>
            </a:gs>
            <a:gs pos="94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585"/>
            <a:ext cx="9144000" cy="6858000"/>
          </a:xfrm>
          <a:prstGeom prst="rect">
            <a:avLst/>
          </a:prstGeom>
        </p:spPr>
      </p:pic>
      <p:sp>
        <p:nvSpPr>
          <p:cNvPr id="2" name="AutoShape 2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1196752"/>
            <a:ext cx="705678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6600"/>
                </a:solidFill>
                <a:latin typeface="Franklin Gothic Heavy" pitchFamily="34" charset="0"/>
              </a:rPr>
              <a:t>Научные издания: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Franklin Gothic Heavy" pitchFamily="34" charset="0"/>
              </a:rPr>
              <a:t>2 монографии,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Franklin Gothic Heavy" pitchFamily="34" charset="0"/>
              </a:rPr>
              <a:t>15 сборников научных трудов,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Franklin Gothic Heavy" pitchFamily="34" charset="0"/>
              </a:rPr>
              <a:t>2 журнала</a:t>
            </a:r>
            <a:r>
              <a:rPr lang="ru-RU" sz="2400" b="1" dirty="0">
                <a:solidFill>
                  <a:srgbClr val="002060"/>
                </a:solidFill>
                <a:latin typeface="Franklin Gothic Heavy" pitchFamily="34" charset="0"/>
              </a:rPr>
              <a:t>.</a:t>
            </a:r>
          </a:p>
          <a:p>
            <a:pPr algn="ctr"/>
            <a:endParaRPr lang="ru-RU" sz="2400" b="1" dirty="0" smtClean="0">
              <a:solidFill>
                <a:srgbClr val="006600"/>
              </a:solidFill>
              <a:latin typeface="Franklin Gothic Heavy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  <a:latin typeface="Franklin Gothic Heavy" pitchFamily="34" charset="0"/>
              </a:rPr>
              <a:t>Учебные издания</a:t>
            </a:r>
            <a:r>
              <a:rPr lang="ru-RU" sz="2400" b="1" i="1" dirty="0">
                <a:solidFill>
                  <a:srgbClr val="006600"/>
                </a:solidFill>
                <a:latin typeface="Franklin Gothic Heavy" pitchFamily="34" charset="0"/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Franklin Gothic Heavy" pitchFamily="34" charset="0"/>
              </a:rPr>
              <a:t>16 учебных пособий,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Franklin Gothic Heavy" pitchFamily="34" charset="0"/>
              </a:rPr>
              <a:t>7 учебно-методических пособий 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Franklin Gothic Heavy" pitchFamily="34" charset="0"/>
              </a:rPr>
              <a:t>1 практикум.</a:t>
            </a:r>
          </a:p>
          <a:p>
            <a:endParaRPr lang="ru-RU" sz="2100" b="1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endParaRPr lang="ru-RU" sz="2100" b="1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endParaRPr lang="ru-RU" sz="2100" b="1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332656"/>
            <a:ext cx="5452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latin typeface="Franklin Gothic Heavy" pitchFamily="34" charset="0"/>
              </a:rPr>
              <a:t>План издания на 2024 год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770845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4125"/>
            <a:ext cx="8568951" cy="6804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01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2"/>
              </a:rPr>
              <a:t>НАУКА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3"/>
              </a:rPr>
              <a:t>Приазовский научный центр РАО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4"/>
              </a:rPr>
              <a:t>Анонсы научных мероприятий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5"/>
              </a:rPr>
              <a:t>Отчеты о прошедших научных мероприятиях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01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6"/>
              </a:rPr>
              <a:t>Научно-экспертный совет (НЭС)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7"/>
              </a:rPr>
              <a:t>Заседания НЭС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8"/>
              </a:rPr>
              <a:t>Годовой план издания печатной продукции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9"/>
              </a:rPr>
              <a:t>Ученые ТИ имени А.П. Чехова - педагогическому сообществу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10"/>
              </a:rPr>
              <a:t>Онлайн-панорама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10"/>
              </a:rPr>
              <a:t> "История науки Таганрогского института имени А.П.Чехова в лицах"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11"/>
              </a:rPr>
              <a:t>Студенческая наука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12"/>
              </a:rPr>
              <a:t>Научно-исследовательские, учебные лаборатории и центры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13"/>
              </a:rPr>
              <a:t>Конкурсы, гранты и конференции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14"/>
              </a:rPr>
              <a:t>Вестник ТИ имени А.П. Чехова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15"/>
              </a:rPr>
              <a:t>Журнал "Педагогическое образование: традиции и инновации"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16"/>
              </a:rPr>
              <a:t>Публикации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17"/>
              </a:rPr>
              <a:t>Библиотека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18"/>
              </a:rPr>
              <a:t>Отдел организации и сопровождения научной деятельности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19"/>
              </a:rPr>
              <a:t>Российский день истории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20"/>
              </a:rPr>
              <a:t>Инновационные площадки на базе ТИ имени А.П. Чехова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21"/>
              </a:rPr>
              <a:t>Преемственность в условиях реализации концепции непрерывного образования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22"/>
              </a:rPr>
              <a:t>Изучение русского языка и литературы в ТИ имени А.П. Чехова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23"/>
              </a:rPr>
              <a:t>Съезд преподавателей русского языка в Южном федеральном округе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24"/>
              </a:rPr>
              <a:t>Научная школа профессора А.В. Фёдорова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25"/>
              </a:rPr>
              <a:t>Инклюзивные практики в вузе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26"/>
              </a:rPr>
              <a:t>Декада науки-2022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770845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s1.1zoom.ru/b5050/64/Russia_Scenery_Lake_Sky_458602_3840x24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ic.pics.livejournal.com/valery_kichin/20989903/475933/475933_original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39552" y="980729"/>
          <a:ext cx="8208912" cy="5041831"/>
        </p:xfrm>
        <a:graphic>
          <a:graphicData uri="http://schemas.openxmlformats.org/drawingml/2006/table">
            <a:tbl>
              <a:tblPr/>
              <a:tblGrid>
                <a:gridCol w="324627"/>
                <a:gridCol w="1208678"/>
                <a:gridCol w="886895"/>
                <a:gridCol w="1108192"/>
                <a:gridCol w="2376264"/>
                <a:gridCol w="648072"/>
                <a:gridCol w="720080"/>
                <a:gridCol w="351644"/>
                <a:gridCol w="584460"/>
              </a:tblGrid>
              <a:tr h="1914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№</a:t>
                      </a:r>
                      <a:endParaRPr lang="ru-RU" sz="1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Ф.И.О.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автора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Вид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издания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(учебное, учебно-методическое пособие)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Направление/профиль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Объем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в п.л.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Месяц и год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представ-ления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работы </a:t>
                      </a:r>
                      <a:endParaRPr lang="ru-RU" sz="1200" b="1" dirty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изда-тельство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Вид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Представле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ния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издания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печатное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,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электронное)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0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53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КАФЕДРА ИСТОРИИ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9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Волвенко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А.А.,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Агеева В.А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учебное</a:t>
                      </a:r>
                      <a:endParaRPr lang="ru-RU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пособие</a:t>
                      </a:r>
                      <a:endParaRPr lang="ru-RU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Донского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казачества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Направление подготовки 44.03.05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«Педагогическое образование»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(с двумя профилями подготовки).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Профили 44.03.05.23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«История» и «Обществознание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».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печат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ное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56" marR="11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56" marR="11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3770845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2540502</TotalTime>
  <Words>498</Words>
  <Application>Microsoft Office PowerPoint</Application>
  <PresentationFormat>Экран (4:3)</PresentationFormat>
  <Paragraphs>141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Клен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TSPI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Наталья</dc:title>
  <dc:creator>izdatelstvo</dc:creator>
  <cp:lastModifiedBy>fepo</cp:lastModifiedBy>
  <cp:revision>881</cp:revision>
  <cp:lastPrinted>2022-12-13T07:19:52Z</cp:lastPrinted>
  <dcterms:created xsi:type="dcterms:W3CDTF">2008-05-21T11:58:42Z</dcterms:created>
  <dcterms:modified xsi:type="dcterms:W3CDTF">2023-12-13T11:46:29Z</dcterms:modified>
</cp:coreProperties>
</file>