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30"/>
  </p:notesMasterIdLst>
  <p:sldIdLst>
    <p:sldId id="437" r:id="rId2"/>
    <p:sldId id="640" r:id="rId3"/>
    <p:sldId id="641" r:id="rId4"/>
    <p:sldId id="646" r:id="rId5"/>
    <p:sldId id="649" r:id="rId6"/>
    <p:sldId id="626" r:id="rId7"/>
    <p:sldId id="628" r:id="rId8"/>
    <p:sldId id="629" r:id="rId9"/>
    <p:sldId id="630" r:id="rId10"/>
    <p:sldId id="625" r:id="rId11"/>
    <p:sldId id="633" r:id="rId12"/>
    <p:sldId id="642" r:id="rId13"/>
    <p:sldId id="651" r:id="rId14"/>
    <p:sldId id="635" r:id="rId15"/>
    <p:sldId id="636" r:id="rId16"/>
    <p:sldId id="637" r:id="rId17"/>
    <p:sldId id="653" r:id="rId18"/>
    <p:sldId id="638" r:id="rId19"/>
    <p:sldId id="639" r:id="rId20"/>
    <p:sldId id="634" r:id="rId21"/>
    <p:sldId id="632" r:id="rId22"/>
    <p:sldId id="631" r:id="rId23"/>
    <p:sldId id="648" r:id="rId24"/>
    <p:sldId id="647" r:id="rId25"/>
    <p:sldId id="643" r:id="rId26"/>
    <p:sldId id="645" r:id="rId27"/>
    <p:sldId id="644" r:id="rId28"/>
    <p:sldId id="652" r:id="rId29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966" autoAdjust="0"/>
  </p:normalViewPr>
  <p:slideViewPr>
    <p:cSldViewPr>
      <p:cViewPr varScale="1">
        <p:scale>
          <a:sx n="87" d="100"/>
          <a:sy n="87" d="100"/>
        </p:scale>
        <p:origin x="135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9DCD3-AA4E-42D5-A476-6F64895CCF60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C2115-9952-498B-AA1D-8362C86C4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68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9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6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6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16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8016904" cy="4536504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628" y="437356"/>
            <a:ext cx="2085013" cy="1975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884" y="325354"/>
            <a:ext cx="2231329" cy="21033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79" y="189387"/>
            <a:ext cx="2231329" cy="22618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11760" y="3068959"/>
            <a:ext cx="4446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Итоги 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НИРС </a:t>
            </a:r>
          </a:p>
          <a:p>
            <a:pPr lvl="0" algn="ctr"/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3557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294" y="188640"/>
            <a:ext cx="7548466" cy="15487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УЧАСТИЕ В АКСЕЛЕРАЦИОННЫХ ПРОГРАММАХ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294" y="2057055"/>
            <a:ext cx="2789672" cy="4022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031070"/>
            <a:ext cx="2930573" cy="40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47" y="2088017"/>
            <a:ext cx="2962913" cy="23044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620688"/>
            <a:ext cx="7543801" cy="111667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«Федеральный акселератор педагогических проектов</a:t>
            </a:r>
            <a:r>
              <a:rPr lang="ru-RU" b="1" dirty="0" smtClean="0"/>
              <a:t>»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/>
              <a:t>(г. Армавир)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2959" y="2060848"/>
            <a:ext cx="2972091" cy="22525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727" y="3627496"/>
            <a:ext cx="3048264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144" y="1916832"/>
            <a:ext cx="4265174" cy="28363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86605"/>
            <a:ext cx="6963112" cy="1198180"/>
          </a:xfrm>
        </p:spPr>
        <p:txBody>
          <a:bodyPr/>
          <a:lstStyle/>
          <a:p>
            <a:r>
              <a:rPr lang="ru-RU" b="1" dirty="0"/>
              <a:t>УЧАСТИЕ В КОНКУРСАХ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72" y="1916832"/>
            <a:ext cx="4265174" cy="283634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9398" y="3717032"/>
            <a:ext cx="3549493" cy="23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86605"/>
            <a:ext cx="6963112" cy="1198180"/>
          </a:xfrm>
        </p:spPr>
        <p:txBody>
          <a:bodyPr/>
          <a:lstStyle/>
          <a:p>
            <a:r>
              <a:rPr lang="ru-RU" b="1" dirty="0"/>
              <a:t>УЧАСТИЕ В КОНКУРСАХ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PlumbBoldC"/>
              </a:rPr>
              <a:t>Финал </a:t>
            </a:r>
            <a:r>
              <a:rPr lang="ru-RU" dirty="0" err="1" smtClean="0">
                <a:solidFill>
                  <a:srgbClr val="000000"/>
                </a:solidFill>
                <a:latin typeface="PlumbBoldC"/>
              </a:rPr>
              <a:t>внутривузовского</a:t>
            </a:r>
            <a:r>
              <a:rPr lang="ru-RU" dirty="0" smtClean="0">
                <a:solidFill>
                  <a:srgbClr val="000000"/>
                </a:solidFill>
                <a:latin typeface="PlumbBoldC"/>
              </a:rPr>
              <a:t> конкурса «</a:t>
            </a:r>
            <a:r>
              <a:rPr lang="ru-RU" dirty="0" err="1">
                <a:solidFill>
                  <a:srgbClr val="000000"/>
                </a:solidFill>
                <a:latin typeface="PlumbBoldC"/>
              </a:rPr>
              <a:t>С</a:t>
            </a:r>
            <a:r>
              <a:rPr lang="ru-RU" dirty="0" err="1" smtClean="0">
                <a:solidFill>
                  <a:srgbClr val="000000"/>
                </a:solidFill>
                <a:latin typeface="PlumbBoldC"/>
              </a:rPr>
              <a:t>тартап</a:t>
            </a:r>
            <a:r>
              <a:rPr lang="ru-RU" dirty="0" smtClean="0">
                <a:solidFill>
                  <a:srgbClr val="000000"/>
                </a:solidFill>
                <a:latin typeface="PlumbBoldC"/>
              </a:rPr>
              <a:t>-проекты РГЭУ (РИНХ)»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983" y="2509557"/>
            <a:ext cx="2709761" cy="3600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509557"/>
            <a:ext cx="3722112" cy="351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3"/>
            <a:ext cx="7539176" cy="86409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УЧАСТИЕ В КОНКУРСАХ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068617"/>
            <a:ext cx="2872917" cy="39526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91880" y="1916832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Стартап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был отобран в финальный тур федерального конкурса «Сильные идеи для нового времени 2023»</a:t>
            </a:r>
          </a:p>
        </p:txBody>
      </p:sp>
      <p:pic>
        <p:nvPicPr>
          <p:cNvPr id="8" name="Picture 4" descr="https://foto.tgpi.ru/news/2023/05_31/04/i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072518"/>
            <a:ext cx="4514840" cy="2856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8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3"/>
            <a:ext cx="7539176" cy="86409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УЧАСТИЕ В КОНКУРСАХ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903" y="2684782"/>
            <a:ext cx="2592287" cy="35430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170080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Студенты факультета экономики и права - победители международного научно-практического конкурса</a:t>
            </a:r>
            <a:br>
              <a:rPr lang="ru-RU" dirty="0" smtClean="0"/>
            </a:br>
            <a:r>
              <a:rPr lang="ru-RU" dirty="0" smtClean="0"/>
              <a:t> «Молодой предприниматель»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874" y="2684782"/>
            <a:ext cx="2509270" cy="35898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652892"/>
            <a:ext cx="2465351" cy="357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3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3"/>
            <a:ext cx="7539176" cy="86409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УЧАСТИЕ В КОНКУРСАХ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70080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Всероссийский конкурс </a:t>
            </a:r>
            <a:br>
              <a:rPr lang="ru-RU" dirty="0" smtClean="0"/>
            </a:br>
            <a:r>
              <a:rPr lang="ru-RU" dirty="0" smtClean="0"/>
              <a:t>«Моя страна – моя </a:t>
            </a:r>
            <a:r>
              <a:rPr lang="ru-RU" dirty="0"/>
              <a:t>Р</a:t>
            </a:r>
            <a:r>
              <a:rPr lang="ru-RU" dirty="0" smtClean="0"/>
              <a:t>оссия» АНО «Россия – страна возможностей»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006" y="2852937"/>
            <a:ext cx="3424944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887420"/>
            <a:ext cx="3076795" cy="22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5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3"/>
            <a:ext cx="7539176" cy="86409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УЧАСТИЕ В КОНКУРСАХ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844825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Финал Всероссийского конкурса «Студент года-2023. Педагоги»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2708920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Ревякина Елизавета Дмитриевна, студентка группы НДО-431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36096" y="4149080"/>
            <a:ext cx="2592288" cy="934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Сальная Екатерина Павловна, </a:t>
            </a:r>
            <a:r>
              <a:rPr lang="ru-RU" dirty="0" err="1"/>
              <a:t>магистрантка</a:t>
            </a:r>
            <a:r>
              <a:rPr lang="ru-RU" dirty="0"/>
              <a:t> группы МАТGZ-111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563509"/>
            <a:ext cx="2690259" cy="35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2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3"/>
            <a:ext cx="7539176" cy="86409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УЧАСТИЕ В КОНКУРСАХ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7467168" cy="3837822"/>
          </a:xfrm>
        </p:spPr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сероссийский конкурс</a:t>
            </a:r>
          </a:p>
          <a:p>
            <a:r>
              <a:rPr lang="ru-RU" dirty="0" smtClean="0"/>
              <a:t>проектно-исследовательских работ</a:t>
            </a:r>
          </a:p>
          <a:p>
            <a:r>
              <a:rPr lang="ru-RU" dirty="0" smtClean="0"/>
              <a:t> обучающихся </a:t>
            </a:r>
            <a:r>
              <a:rPr lang="ru-RU" dirty="0" smtClean="0"/>
              <a:t>«Открытия </a:t>
            </a:r>
            <a:r>
              <a:rPr lang="ru-RU" dirty="0" smtClean="0"/>
              <a:t>2.0»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844824"/>
            <a:ext cx="3250462" cy="431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2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3"/>
            <a:ext cx="7539176" cy="86409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УЧАСТИЕ В КОНКУРСАХ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7467168" cy="383782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28" y="1991113"/>
            <a:ext cx="2592288" cy="4124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188" y="2040080"/>
            <a:ext cx="2406244" cy="41268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616" y="2132857"/>
            <a:ext cx="2881737" cy="384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16824" cy="1476713"/>
          </a:xfrm>
        </p:spPr>
        <p:txBody>
          <a:bodyPr/>
          <a:lstStyle/>
          <a:p>
            <a:r>
              <a:rPr lang="ru-RU" b="1" dirty="0" smtClean="0"/>
              <a:t>СВОДНАЯ ТАБЛИЦА НИРС</a:t>
            </a:r>
            <a:endParaRPr lang="ru-RU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037703"/>
              </p:ext>
            </p:extLst>
          </p:nvPr>
        </p:nvGraphicFramePr>
        <p:xfrm>
          <a:off x="1619672" y="2060849"/>
          <a:ext cx="6192689" cy="38081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438">
                  <a:extLst>
                    <a:ext uri="{9D8B030D-6E8A-4147-A177-3AD203B41FA5}">
                      <a16:colId xmlns:a16="http://schemas.microsoft.com/office/drawing/2014/main" val="3774529226"/>
                    </a:ext>
                  </a:extLst>
                </a:gridCol>
                <a:gridCol w="586864">
                  <a:extLst>
                    <a:ext uri="{9D8B030D-6E8A-4147-A177-3AD203B41FA5}">
                      <a16:colId xmlns:a16="http://schemas.microsoft.com/office/drawing/2014/main" val="1663271942"/>
                    </a:ext>
                  </a:extLst>
                </a:gridCol>
                <a:gridCol w="640666">
                  <a:extLst>
                    <a:ext uri="{9D8B030D-6E8A-4147-A177-3AD203B41FA5}">
                      <a16:colId xmlns:a16="http://schemas.microsoft.com/office/drawing/2014/main" val="880845164"/>
                    </a:ext>
                  </a:extLst>
                </a:gridCol>
                <a:gridCol w="640666">
                  <a:extLst>
                    <a:ext uri="{9D8B030D-6E8A-4147-A177-3AD203B41FA5}">
                      <a16:colId xmlns:a16="http://schemas.microsoft.com/office/drawing/2014/main" val="40996554"/>
                    </a:ext>
                  </a:extLst>
                </a:gridCol>
                <a:gridCol w="528734">
                  <a:extLst>
                    <a:ext uri="{9D8B030D-6E8A-4147-A177-3AD203B41FA5}">
                      <a16:colId xmlns:a16="http://schemas.microsoft.com/office/drawing/2014/main" val="4222327315"/>
                    </a:ext>
                  </a:extLst>
                </a:gridCol>
                <a:gridCol w="528734">
                  <a:extLst>
                    <a:ext uri="{9D8B030D-6E8A-4147-A177-3AD203B41FA5}">
                      <a16:colId xmlns:a16="http://schemas.microsoft.com/office/drawing/2014/main" val="2123350404"/>
                    </a:ext>
                  </a:extLst>
                </a:gridCol>
                <a:gridCol w="398252">
                  <a:extLst>
                    <a:ext uri="{9D8B030D-6E8A-4147-A177-3AD203B41FA5}">
                      <a16:colId xmlns:a16="http://schemas.microsoft.com/office/drawing/2014/main" val="2671919904"/>
                    </a:ext>
                  </a:extLst>
                </a:gridCol>
                <a:gridCol w="604799">
                  <a:extLst>
                    <a:ext uri="{9D8B030D-6E8A-4147-A177-3AD203B41FA5}">
                      <a16:colId xmlns:a16="http://schemas.microsoft.com/office/drawing/2014/main" val="1632829438"/>
                    </a:ext>
                  </a:extLst>
                </a:gridCol>
                <a:gridCol w="604799">
                  <a:extLst>
                    <a:ext uri="{9D8B030D-6E8A-4147-A177-3AD203B41FA5}">
                      <a16:colId xmlns:a16="http://schemas.microsoft.com/office/drawing/2014/main" val="2499931375"/>
                    </a:ext>
                  </a:extLst>
                </a:gridCol>
                <a:gridCol w="434737">
                  <a:extLst>
                    <a:ext uri="{9D8B030D-6E8A-4147-A177-3AD203B41FA5}">
                      <a16:colId xmlns:a16="http://schemas.microsoft.com/office/drawing/2014/main" val="1432865674"/>
                    </a:ext>
                  </a:extLst>
                </a:gridCol>
              </a:tblGrid>
              <a:tr h="574322">
                <a:tc rowSpan="3">
                  <a:txBody>
                    <a:bodyPr/>
                    <a:lstStyle/>
                    <a:p>
                      <a:pPr marL="92075" marR="844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" dirty="0">
                          <a:effectLst/>
                        </a:rPr>
                        <a:t>Наименования</a:t>
                      </a:r>
                      <a:r>
                        <a:rPr lang="ru-RU" sz="1000" spc="-215" dirty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вуза и</a:t>
                      </a:r>
                      <a:r>
                        <a:rPr lang="ru-RU" sz="1000" spc="5" dirty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филиалов</a:t>
                      </a:r>
                      <a:r>
                        <a:rPr lang="ru-RU" sz="1000" spc="-25" dirty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вуза</a:t>
                      </a: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9">
                  <a:txBody>
                    <a:bodyPr/>
                    <a:lstStyle/>
                    <a:p>
                      <a:pPr marL="960755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Научная</a:t>
                      </a:r>
                      <a:r>
                        <a:rPr lang="ru-RU" sz="1000" spc="-1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деятельность</a:t>
                      </a:r>
                      <a:r>
                        <a:rPr lang="ru-RU" sz="1000" spc="-2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студентов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384855"/>
                  </a:ext>
                </a:extLst>
              </a:tr>
              <a:tr h="125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223645" marR="126365" indent="-108458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Привлечено студентов ко всем видам НИР,</a:t>
                      </a:r>
                      <a:r>
                        <a:rPr lang="ru-RU" sz="1000" spc="-22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чел.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/>
                </a:tc>
                <a:tc rowSpan="2">
                  <a:txBody>
                    <a:bodyPr/>
                    <a:lstStyle/>
                    <a:p>
                      <a:pPr marL="828675" marR="146050" indent="-67183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 студенческих КБ, научных кружков</a:t>
                      </a:r>
                      <a:r>
                        <a:rPr lang="ru-RU" sz="1000" spc="-21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(проектных</a:t>
                      </a:r>
                      <a:r>
                        <a:rPr lang="ru-RU" sz="1000" spc="-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групп)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/>
                </a:tc>
                <a:tc rowSpan="2">
                  <a:txBody>
                    <a:bodyPr/>
                    <a:lstStyle/>
                    <a:p>
                      <a:pPr marL="768350" marR="222885" indent="-534035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Число студентов в КБ, научных кружках</a:t>
                      </a:r>
                      <a:r>
                        <a:rPr lang="ru-RU" sz="1000" spc="-22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(проектных</a:t>
                      </a:r>
                      <a:r>
                        <a:rPr lang="ru-RU" sz="1000" spc="-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группах)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/>
                </a:tc>
                <a:tc gridSpan="3">
                  <a:txBody>
                    <a:bodyPr/>
                    <a:lstStyle/>
                    <a:p>
                      <a:pPr marL="147320" marR="140335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 студентов</a:t>
                      </a:r>
                      <a:r>
                        <a:rPr lang="ru-RU" sz="1000" spc="-22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в конкурсах и</a:t>
                      </a:r>
                      <a:r>
                        <a:rPr lang="ru-RU" sz="1000" spc="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олимпиадах,</a:t>
                      </a:r>
                      <a:r>
                        <a:rPr lang="ru-RU" sz="1000" spc="-1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чел.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18110" marR="117475" algn="ctr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Получено охранных</a:t>
                      </a:r>
                      <a:r>
                        <a:rPr lang="ru-RU" sz="1000" spc="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грамот на результаты</a:t>
                      </a:r>
                      <a:r>
                        <a:rPr lang="ru-RU" sz="1000" spc="-24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интеллектуальной</a:t>
                      </a:r>
                      <a:r>
                        <a:rPr lang="ru-RU" sz="1000" spc="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деятельности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972185" marR="85090" indent="-875665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Рекомендовано студ-х дипломных проектов</a:t>
                      </a:r>
                      <a:r>
                        <a:rPr lang="ru-RU" sz="1000" spc="-21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к</a:t>
                      </a:r>
                      <a:r>
                        <a:rPr lang="ru-RU" sz="1000" spc="-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внедрению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/>
                </a:tc>
                <a:extLst>
                  <a:ext uri="{0D108BD9-81ED-4DB2-BD59-A6C34878D82A}">
                    <a16:rowId xmlns:a16="http://schemas.microsoft.com/office/drawing/2014/main" val="3163246995"/>
                  </a:ext>
                </a:extLst>
              </a:tr>
              <a:tr h="1012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39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Международных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/>
                </a:tc>
                <a:tc>
                  <a:txBody>
                    <a:bodyPr/>
                    <a:lstStyle/>
                    <a:p>
                      <a:pPr marL="145415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Всероссийских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/>
                </a:tc>
                <a:tc>
                  <a:txBody>
                    <a:bodyPr/>
                    <a:lstStyle/>
                    <a:p>
                      <a:pPr marL="15621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Региональных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/>
                </a:tc>
                <a:tc>
                  <a:txBody>
                    <a:bodyPr/>
                    <a:lstStyle/>
                    <a:p>
                      <a:pPr marL="15113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Всего</a:t>
                      </a:r>
                      <a:r>
                        <a:rPr lang="ru-RU" sz="1000" spc="-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по</a:t>
                      </a:r>
                      <a:r>
                        <a:rPr lang="ru-RU" sz="1000" spc="-1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вузу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/>
                </a:tc>
                <a:tc>
                  <a:txBody>
                    <a:bodyPr/>
                    <a:lstStyle/>
                    <a:p>
                      <a:pPr marL="251460" marR="73025" indent="-167005">
                        <a:lnSpc>
                          <a:spcPts val="135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т.ч. с участием</a:t>
                      </a:r>
                      <a:r>
                        <a:rPr lang="ru-RU" sz="1000" spc="-235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студентов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241766"/>
                  </a:ext>
                </a:extLst>
              </a:tr>
              <a:tr h="182090">
                <a:tc>
                  <a:txBody>
                    <a:bodyPr/>
                    <a:lstStyle/>
                    <a:p>
                      <a:pPr marL="571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3670" marR="147320" algn="ct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3670" marR="147320" algn="ct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3670" marR="147320" algn="ct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3670" marR="147320" algn="ctr"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3670" marR="147320" algn="ctr"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680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287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017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22480209"/>
                  </a:ext>
                </a:extLst>
              </a:tr>
              <a:tr h="189740">
                <a:tc gridSpan="1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Филиалы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7273"/>
                  </a:ext>
                </a:extLst>
              </a:tr>
              <a:tr h="596834">
                <a:tc>
                  <a:txBody>
                    <a:bodyPr/>
                    <a:lstStyle/>
                    <a:p>
                      <a:pPr marL="297180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Таганрогский институт имени </a:t>
                      </a:r>
                      <a:endParaRPr lang="ru-RU" sz="900">
                        <a:effectLst/>
                      </a:endParaRPr>
                    </a:p>
                    <a:p>
                      <a:pPr marL="297180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А.П. Чехова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720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528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62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129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75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18</a:t>
                      </a: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67198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2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ФОРУМ «ДОБРОВОЛЕЦ РЕСПУБЛИКИ»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916832"/>
            <a:ext cx="4295574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53" y="2996952"/>
            <a:ext cx="4421098" cy="29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2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58661"/>
            <a:ext cx="7776864" cy="137869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ПАРТНЕРСТВО С БГПУ </a:t>
            </a:r>
            <a:br>
              <a:rPr lang="ru-RU" b="1" dirty="0" smtClean="0"/>
            </a:br>
            <a:r>
              <a:rPr lang="ru-RU" b="1" dirty="0" smtClean="0"/>
              <a:t>ИМЕНИ М. ТАНКА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91071"/>
            <a:ext cx="4218040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8960"/>
            <a:ext cx="4752528" cy="316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2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294" y="188640"/>
            <a:ext cx="7548466" cy="154872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ГЕОТУРНИР «МЕРИДИАН ОТКРЫТИЙ»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916832"/>
            <a:ext cx="4489990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154" y="3356992"/>
            <a:ext cx="4212309" cy="2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804" y="2249890"/>
            <a:ext cx="3996443" cy="26642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79918"/>
            <a:ext cx="7555930" cy="145744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ВСЕРОССИЙСКИЙ КРУГЛЫЙ СТОЛ «ГУМАНИТАРНЫЕ НАУКИ И НАУЧНО-ТЕХНОЛОГИЧЕСКОЕ И ИННОВАЦИОННОЕ ПРЕДПРИНИМАТЕЛЬСТВО»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2132856"/>
            <a:ext cx="3996445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833517"/>
            <a:ext cx="3588167" cy="23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8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ДЕЛОВАЯ ИГРА «УПРАВЛЕНИЕ БРЕНДОМ И ЕГО РАЗВИТИЕ»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060848"/>
            <a:ext cx="4104456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284984"/>
            <a:ext cx="4154800" cy="27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548680"/>
            <a:ext cx="7543801" cy="118868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НЕТВОРКИНГ-ПЛОЩАДКА</a:t>
            </a:r>
            <a:br>
              <a:rPr lang="ru-RU" sz="3600" b="1" dirty="0" smtClean="0"/>
            </a:br>
            <a:r>
              <a:rPr lang="ru-RU" sz="3600" b="1" dirty="0" smtClean="0"/>
              <a:t> </a:t>
            </a:r>
            <a:r>
              <a:rPr lang="ru-RU" sz="3600" b="1" dirty="0"/>
              <a:t>«БИЗНЕС-КОММУНИКАЦИИ: ФОРМЫ И МОДЕЛИ ДЕЛОВОГО ОБЩЕНИЯ»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555" y="1916832"/>
            <a:ext cx="4212469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140968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396536" cy="1044665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/>
              <a:t>ВСЕРОССИЙСКИЙ КРУГЛЫЙ </a:t>
            </a:r>
            <a:r>
              <a:rPr lang="ru-RU" sz="2600" b="1" dirty="0" smtClean="0"/>
              <a:t>СТОЛ</a:t>
            </a:r>
            <a:br>
              <a:rPr lang="ru-RU" sz="2600" b="1" dirty="0" smtClean="0"/>
            </a:br>
            <a:r>
              <a:rPr lang="ru-RU" sz="2600" b="1" dirty="0" smtClean="0"/>
              <a:t> </a:t>
            </a:r>
            <a:r>
              <a:rPr lang="ru-RU" sz="2600" b="1" dirty="0"/>
              <a:t>«КОНЦЕПТУАЛЬНЫЕ ВОПРОСЫ ЕСТЕСТВЕННО-НАУЧНОГО ОБРАЗОВАНИЯ В УСЛОВИЯХ ЦИФРОВОЙ ЭКОНОМИКИ И РЕАЛИЗАЦИИ ИННОВАЦИОННОГО И ТЕХНОЛОГИЧЕСКОГО ПРЕДПРИНИМАТЕЛЬСТВА»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916833"/>
            <a:ext cx="4223025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358" y="1916833"/>
            <a:ext cx="4223025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876" y="3861048"/>
            <a:ext cx="3347519" cy="251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4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39783" cy="13681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МЕЖДУНАРОДНАЯ ФОРСАЙТ-СЕССИЯ «ПЕРСПЕКТИВЫ </a:t>
            </a:r>
            <a:r>
              <a:rPr lang="ru-RU" sz="3200" b="1" dirty="0"/>
              <a:t>РАЗВИТИЯ ТЕХНОЛОГИЧЕСКОГО ПРЕДПРИНИМАТЕЛЬСТВА В СФЕРЕ ЭКОЛОГИИ»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928" y="2060848"/>
            <a:ext cx="4191087" cy="2794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140968"/>
            <a:ext cx="4441676" cy="29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ПЕРСПЕКТИВЫ РАЗВИТИЯ НИРС</a:t>
            </a:r>
            <a:br>
              <a:rPr lang="ru-RU" b="1" dirty="0"/>
            </a:br>
            <a:r>
              <a:rPr lang="ru-RU" b="1" dirty="0"/>
              <a:t> В </a:t>
            </a:r>
            <a:r>
              <a:rPr lang="ru-RU" b="1" dirty="0" smtClean="0"/>
              <a:t>2024 </a:t>
            </a:r>
            <a:r>
              <a:rPr lang="ru-RU" b="1" dirty="0"/>
              <a:t>ГОДУ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916832"/>
            <a:ext cx="7543800" cy="395226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Международное сотрудничество</a:t>
            </a:r>
          </a:p>
          <a:p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опуляризация </a:t>
            </a:r>
            <a:r>
              <a:rPr lang="ru-RU" dirty="0">
                <a:solidFill>
                  <a:schemeClr val="tx1"/>
                </a:solidFill>
              </a:rPr>
              <a:t>научно-исследовательской работы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студенческой </a:t>
            </a:r>
            <a:r>
              <a:rPr lang="ru-RU" dirty="0" smtClean="0">
                <a:solidFill>
                  <a:schemeClr val="tx1"/>
                </a:solidFill>
              </a:rPr>
              <a:t>среде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Повышение </a:t>
            </a:r>
            <a:r>
              <a:rPr lang="ru-RU" dirty="0">
                <a:solidFill>
                  <a:schemeClr val="tx1"/>
                </a:solidFill>
              </a:rPr>
              <a:t>публикационной активности студентов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Обучение основам НИР и </a:t>
            </a:r>
            <a:r>
              <a:rPr lang="ru-RU" dirty="0" err="1" smtClean="0">
                <a:solidFill>
                  <a:schemeClr val="tx1"/>
                </a:solidFill>
              </a:rPr>
              <a:t>стартап</a:t>
            </a:r>
            <a:r>
              <a:rPr lang="ru-RU" dirty="0" smtClean="0">
                <a:solidFill>
                  <a:schemeClr val="tx1"/>
                </a:solidFill>
              </a:rPr>
              <a:t>-проектирования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Расширение </a:t>
            </a:r>
            <a:r>
              <a:rPr lang="ru-RU" dirty="0">
                <a:solidFill>
                  <a:schemeClr val="tx1"/>
                </a:solidFill>
              </a:rPr>
              <a:t>географии участия в международных, всероссийских конкурсах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Создание экосистемы молодежного самоуправления СНО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Коммерциализация </a:t>
            </a:r>
            <a:r>
              <a:rPr lang="ru-RU" dirty="0">
                <a:solidFill>
                  <a:schemeClr val="tx1"/>
                </a:solidFill>
              </a:rPr>
              <a:t>НИРС</a:t>
            </a:r>
          </a:p>
        </p:txBody>
      </p:sp>
    </p:spTree>
    <p:extLst>
      <p:ext uri="{BB962C8B-B14F-4D97-AF65-F5344CB8AC3E}">
        <p14:creationId xmlns:p14="http://schemas.microsoft.com/office/powerpoint/2010/main" val="11452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86605"/>
            <a:ext cx="7467168" cy="1198180"/>
          </a:xfrm>
        </p:spPr>
        <p:txBody>
          <a:bodyPr/>
          <a:lstStyle/>
          <a:p>
            <a:pPr algn="ctr"/>
            <a:r>
              <a:rPr lang="ru-RU" b="1" dirty="0" smtClean="0"/>
              <a:t>ЗАСЕДАНИЯ СНО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4325858" cy="28788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996952"/>
            <a:ext cx="4754770" cy="31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86605"/>
            <a:ext cx="7467168" cy="1198180"/>
          </a:xfrm>
        </p:spPr>
        <p:txBody>
          <a:bodyPr/>
          <a:lstStyle/>
          <a:p>
            <a:pPr algn="ctr"/>
            <a:r>
              <a:rPr lang="ru-RU" b="1" dirty="0"/>
              <a:t>ЗАСЕДАНИЯ СНО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960" y="2852936"/>
            <a:ext cx="4368484" cy="3276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1988841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86605"/>
            <a:ext cx="7543801" cy="1270188"/>
          </a:xfrm>
        </p:spPr>
        <p:txBody>
          <a:bodyPr/>
          <a:lstStyle/>
          <a:p>
            <a:pPr algn="ctr"/>
            <a:r>
              <a:rPr lang="ru-RU" b="1" dirty="0" smtClean="0"/>
              <a:t>СТАРТАП КАК ДИПЛОМ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Факультет иностранных языков – 4</a:t>
            </a:r>
          </a:p>
          <a:p>
            <a:r>
              <a:rPr lang="ru-RU" dirty="0" smtClean="0"/>
              <a:t>Факультет педагогики дошкольного, начального и дополнительного образования – 2</a:t>
            </a:r>
          </a:p>
          <a:p>
            <a:r>
              <a:rPr lang="ru-RU" dirty="0" smtClean="0"/>
              <a:t>Факультет физики, математики, информатики – 2</a:t>
            </a:r>
          </a:p>
          <a:p>
            <a:r>
              <a:rPr lang="ru-RU" dirty="0" smtClean="0"/>
              <a:t>Факультет истории и филологии – 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3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294" y="188640"/>
            <a:ext cx="7548466" cy="15487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УЧАСТИЕ В АКСЕЛЕРАЦИОННЫХ ПРОГРАММАХ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967" y="1988840"/>
            <a:ext cx="3887837" cy="2585412"/>
          </a:xfrm>
          <a:prstGeom prst="rect">
            <a:avLst/>
          </a:prstGeom>
        </p:spPr>
      </p:pic>
      <p:pic>
        <p:nvPicPr>
          <p:cNvPr id="1026" name="Picture 2" descr="https://foto.tgpi.ru/news/2023/12_11/11/i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12753"/>
            <a:ext cx="3816424" cy="253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294" y="188640"/>
            <a:ext cx="7548466" cy="15487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УЧАСТИЕ В АКСЕЛЕРАЦИОННЫХ ПРОГРАММАХ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916832"/>
            <a:ext cx="3744416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996952"/>
            <a:ext cx="4129641" cy="30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294" y="188640"/>
            <a:ext cx="7548466" cy="15487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УЧАСТИЕ В АКСЕЛЕРАЦИОННЫХ ПРОГРАММАХ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578" y="1844824"/>
            <a:ext cx="3360374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637" y="1844824"/>
            <a:ext cx="3335123" cy="2501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3789040"/>
            <a:ext cx="3265545" cy="24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294" y="188640"/>
            <a:ext cx="7548466" cy="15487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УЧАСТИЕ В АКСЕЛЕРАЦИОННЫХ ПРОГРАММАХ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916833"/>
            <a:ext cx="3672408" cy="2754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916833"/>
            <a:ext cx="3672408" cy="2754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3483006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4310</TotalTime>
  <Words>314</Words>
  <Application>Microsoft Office PowerPoint</Application>
  <PresentationFormat>Экран (4:3)</PresentationFormat>
  <Paragraphs>87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Calibri</vt:lpstr>
      <vt:lpstr>Calibri Light</vt:lpstr>
      <vt:lpstr>PlumbBoldC</vt:lpstr>
      <vt:lpstr>Times New Roman</vt:lpstr>
      <vt:lpstr>Ретро</vt:lpstr>
      <vt:lpstr>Презентация PowerPoint</vt:lpstr>
      <vt:lpstr>СВОДНАЯ ТАБЛИЦА НИРС</vt:lpstr>
      <vt:lpstr>ЗАСЕДАНИЯ СНО</vt:lpstr>
      <vt:lpstr>ЗАСЕДАНИЯ СНО</vt:lpstr>
      <vt:lpstr>СТАРТАП КАК ДИПЛОМ</vt:lpstr>
      <vt:lpstr>УЧАСТИЕ В АКСЕЛЕРАЦИОННЫХ ПРОГРАММАХ</vt:lpstr>
      <vt:lpstr>УЧАСТИЕ В АКСЕЛЕРАЦИОННЫХ ПРОГРАММАХ</vt:lpstr>
      <vt:lpstr>УЧАСТИЕ В АКСЕЛЕРАЦИОННЫХ ПРОГРАММАХ</vt:lpstr>
      <vt:lpstr>УЧАСТИЕ В АКСЕЛЕРАЦИОННЫХ ПРОГРАММАХ</vt:lpstr>
      <vt:lpstr>УЧАСТИЕ В АКСЕЛЕРАЦИОННЫХ ПРОГРАММАХ</vt:lpstr>
      <vt:lpstr> «Федеральный акселератор педагогических проектов»  (г. Армавир)</vt:lpstr>
      <vt:lpstr>УЧАСТИЕ В КОНКУРСАХ</vt:lpstr>
      <vt:lpstr>УЧАСТИЕ В КОНКУРСАХ</vt:lpstr>
      <vt:lpstr>УЧАСТИЕ В КОНКУРСАХ</vt:lpstr>
      <vt:lpstr>УЧАСТИЕ В КОНКУРСАХ</vt:lpstr>
      <vt:lpstr>УЧАСТИЕ В КОНКУРСАХ</vt:lpstr>
      <vt:lpstr>УЧАСТИЕ В КОНКУРСАХ</vt:lpstr>
      <vt:lpstr>УЧАСТИЕ В КОНКУРСАХ</vt:lpstr>
      <vt:lpstr>УЧАСТИЕ В КОНКУРСАХ</vt:lpstr>
      <vt:lpstr>ФОРУМ «ДОБРОВОЛЕЦ РЕСПУБЛИКИ»</vt:lpstr>
      <vt:lpstr>ПАРТНЕРСТВО С БГПУ  ИМЕНИ М. ТАНКА</vt:lpstr>
      <vt:lpstr>ГЕОТУРНИР «МЕРИДИАН ОТКРЫТИЙ»</vt:lpstr>
      <vt:lpstr>ВСЕРОССИЙСКИЙ КРУГЛЫЙ СТОЛ «ГУМАНИТАРНЫЕ НАУКИ И НАУЧНО-ТЕХНОЛОГИЧЕСКОЕ И ИННОВАЦИОННОЕ ПРЕДПРИНИМАТЕЛЬСТВО» </vt:lpstr>
      <vt:lpstr>ДЕЛОВАЯ ИГРА «УПРАВЛЕНИЕ БРЕНДОМ И ЕГО РАЗВИТИЕ»</vt:lpstr>
      <vt:lpstr>НЕТВОРКИНГ-ПЛОЩАДКА  «БИЗНЕС-КОММУНИКАЦИИ: ФОРМЫ И МОДЕЛИ ДЕЛОВОГО ОБЩЕНИЯ»</vt:lpstr>
      <vt:lpstr>ВСЕРОССИЙСКИЙ КРУГЛЫЙ СТОЛ  «КОНЦЕПТУАЛЬНЫЕ ВОПРОСЫ ЕСТЕСТВЕННО-НАУЧНОГО ОБРАЗОВАНИЯ В УСЛОВИЯХ ЦИФРОВОЙ ЭКОНОМИКИ И РЕАЛИЗАЦИИ ИННОВАЦИОННОГО И ТЕХНОЛОГИЧЕСКОГО ПРЕДПРИНИМАТЕЛЬСТВА» </vt:lpstr>
      <vt:lpstr>МЕЖДУНАРОДНАЯ ФОРСАЙТ-СЕССИЯ «ПЕРСПЕКТИВЫ РАЗВИТИЯ ТЕХНОЛОГИЧЕСКОГО ПРЕДПРИНИМАТЕЛЬСТВА В СФЕРЕ ЭКОЛОГИИ» </vt:lpstr>
      <vt:lpstr>ПЕРСПЕКТИВЫ РАЗВИТИЯ НИРС  В 2024 ГОДУ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Elena</cp:lastModifiedBy>
  <cp:revision>679</cp:revision>
  <cp:lastPrinted>2020-12-15T10:29:07Z</cp:lastPrinted>
  <dcterms:created xsi:type="dcterms:W3CDTF">2018-12-14T02:25:18Z</dcterms:created>
  <dcterms:modified xsi:type="dcterms:W3CDTF">2023-12-13T06:19:51Z</dcterms:modified>
</cp:coreProperties>
</file>