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0" r:id="rId3"/>
    <p:sldId id="268" r:id="rId4"/>
    <p:sldId id="275" r:id="rId5"/>
    <p:sldId id="276" r:id="rId6"/>
    <p:sldId id="258" r:id="rId7"/>
    <p:sldId id="267" r:id="rId8"/>
    <p:sldId id="259" r:id="rId9"/>
    <p:sldId id="266" r:id="rId10"/>
    <p:sldId id="279" r:id="rId11"/>
    <p:sldId id="261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7845F-3ABD-48B5-84FA-DBF03DAF7358}" v="544" dt="2020-05-24T08:22:33.376"/>
    <p1510:client id="{EDBEEB98-DC34-4D5C-A970-8794E4EA95FF}" v="2613" dt="2020-05-24T07:55:54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951" autoAdjust="0"/>
  </p:normalViewPr>
  <p:slideViewPr>
    <p:cSldViewPr>
      <p:cViewPr varScale="1">
        <p:scale>
          <a:sx n="105" d="100"/>
          <a:sy n="10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A6E9-29EF-4854-A5D3-E3A8CAE1695E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47D2-F374-4FB5-B6B1-F07DE1506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153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436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212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9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117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14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8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53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35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932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08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3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2B213C-CFAC-4797-A05E-209C1923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2405456"/>
            <a:ext cx="7543800" cy="1919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>Министерство науки и высшего образования Российской Федерации</a:t>
            </a:r>
            <a:br>
              <a:rPr lang="ru-RU" sz="1600" b="1" dirty="0" smtClean="0"/>
            </a:br>
            <a:r>
              <a:rPr lang="ru-RU" sz="1600" b="1" dirty="0" smtClean="0"/>
              <a:t>Таганрогский институт имени А. П. Чехова (филиал)  </a:t>
            </a:r>
            <a:br>
              <a:rPr lang="ru-RU" sz="1600" b="1" dirty="0" smtClean="0"/>
            </a:br>
            <a:r>
              <a:rPr lang="ru-RU" sz="1600" b="1" dirty="0" smtClean="0"/>
              <a:t>ФГБОУ ВО «Ростовский государственный экономический  университет (РИНХ)»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4400" b="1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Отчёт о деятельности Юридической клиники </a:t>
            </a:r>
            <a:br>
              <a:rPr lang="ru-RU" sz="4000" dirty="0" smtClean="0"/>
            </a:br>
            <a:r>
              <a:rPr lang="ru-RU" sz="4000" dirty="0" smtClean="0"/>
              <a:t>за </a:t>
            </a:r>
            <a:r>
              <a:rPr lang="ru-RU" sz="4000" dirty="0" smtClean="0"/>
              <a:t>2020 </a:t>
            </a:r>
            <a:r>
              <a:rPr lang="ru-RU" sz="4000" dirty="0" smtClean="0"/>
              <a:t>– 2021 гг.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219200" y="2628658"/>
            <a:ext cx="680258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43" y="168430"/>
            <a:ext cx="1083658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265" y="316040"/>
            <a:ext cx="1255398" cy="15106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44291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/>
                <a:cs typeface="Calibri"/>
              </a:rPr>
              <a:t>Руководитель Юридической клиники – доцент кафедры</a:t>
            </a:r>
            <a:endParaRPr lang="en-US" dirty="0" smtClean="0">
              <a:latin typeface="Arial"/>
              <a:ea typeface="+mn-lt"/>
              <a:cs typeface="+mn-lt"/>
            </a:endParaRPr>
          </a:p>
          <a:p>
            <a:r>
              <a:rPr lang="ru-RU" dirty="0" smtClean="0">
                <a:latin typeface="Arial"/>
                <a:cs typeface="Calibri"/>
              </a:rPr>
              <a:t> отраслевых юридических дисциплин</a:t>
            </a:r>
            <a:endParaRPr lang="en-US" dirty="0" smtClean="0">
              <a:latin typeface="Arial"/>
              <a:ea typeface="+mn-lt"/>
              <a:cs typeface="+mn-lt"/>
            </a:endParaRPr>
          </a:p>
          <a:p>
            <a:r>
              <a:rPr lang="ru-RU" dirty="0" smtClean="0">
                <a:latin typeface="Arial"/>
                <a:cs typeface="Calibri"/>
              </a:rPr>
              <a:t> Таганрогского института имени А.П. Чехова (филиал) </a:t>
            </a:r>
            <a:endParaRPr lang="en-US" dirty="0" smtClean="0">
              <a:latin typeface="Arial"/>
              <a:ea typeface="+mn-lt"/>
              <a:cs typeface="+mn-lt"/>
            </a:endParaRPr>
          </a:p>
          <a:p>
            <a:r>
              <a:rPr lang="ru-RU" dirty="0" smtClean="0">
                <a:latin typeface="Arial"/>
                <a:cs typeface="Calibri"/>
              </a:rPr>
              <a:t>ФГБОУ ВО «РГЭУ (РИНХ)», </a:t>
            </a:r>
            <a:r>
              <a:rPr lang="ru-RU" dirty="0" err="1" smtClean="0">
                <a:latin typeface="Arial"/>
                <a:cs typeface="Calibri"/>
              </a:rPr>
              <a:t>к.ю.н</a:t>
            </a:r>
            <a:r>
              <a:rPr lang="ru-RU" dirty="0" smtClean="0">
                <a:latin typeface="Arial"/>
                <a:cs typeface="Calibri"/>
              </a:rPr>
              <a:t>.</a:t>
            </a:r>
            <a:endParaRPr lang="en-US" dirty="0" smtClean="0">
              <a:latin typeface="Arial"/>
              <a:ea typeface="+mn-lt"/>
              <a:cs typeface="+mn-lt"/>
            </a:endParaRPr>
          </a:p>
          <a:p>
            <a:r>
              <a:rPr lang="ru-RU" dirty="0" smtClean="0">
                <a:latin typeface="Arial"/>
                <a:cs typeface="Calibri"/>
              </a:rPr>
              <a:t>С.И. Пономаренко</a:t>
            </a:r>
            <a:endParaRPr lang="en-US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="" xmlns:a16="http://schemas.microsoft.com/office/drawing/2014/main" id="{5EBC18B6-E5C3-4AD1-97A4-E6A3477A0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b="1">
                <a:latin typeface="Arial Black"/>
                <a:ea typeface="+mj-lt"/>
                <a:cs typeface="+mj-lt"/>
              </a:rPr>
              <a:t>В качестве консультантов Юридической клиники Таганрогского института имени А.П. Чехова (филиал) РГЭУ (РИНХ) привлекаются:</a:t>
            </a:r>
            <a:endParaRPr lang="ru-RU" sz="1600">
              <a:latin typeface="Arial Blac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36A4AB6-B72B-4CC6-ADCF-BE807B6C3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7" descr="Изображение выглядит как человек, внутренний, стол, женщ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4DCB8A4-0C63-432F-B4B5-F41FE3B83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3" b="40651"/>
          <a:stretch/>
        </p:blipFill>
        <p:spPr>
          <a:xfrm>
            <a:off x="5763006" y="1"/>
            <a:ext cx="3380994" cy="2240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35D540D-9486-4236-952A-F72DC52D7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>
                <a:latin typeface="Arial"/>
                <a:cs typeface="Times New Roman"/>
              </a:rPr>
              <a:t>преподаватели юридических кафедр </a:t>
            </a:r>
            <a:endParaRPr lang="en-US" sz="1600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>
                <a:latin typeface="Arial"/>
                <a:cs typeface="Times New Roman"/>
              </a:rPr>
              <a:t>обучающиеся по направлению подготовки 40.03.01«Юриспруденция» </a:t>
            </a:r>
            <a:endParaRPr lang="ru-RU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>
                <a:latin typeface="Arial"/>
                <a:cs typeface="Times New Roman"/>
              </a:rPr>
              <a:t>магистранты направления 44.04.04. «Профессиональное обучение» магистерская программа «Правоведение и правоохранительная деятельность»</a:t>
            </a:r>
          </a:p>
        </p:txBody>
      </p:sp>
      <p:pic>
        <p:nvPicPr>
          <p:cNvPr id="8" name="Рисунок 8" descr="Изображение выглядит как человек, внутренний, мужчина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84DD4A7-0EDB-40EF-9E8F-095B7CC5A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-6" b="11647"/>
          <a:stretch/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9" name="Рисунок 9" descr="Изображение выглядит как внутренний, стол, потолок, окн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E4580CB-B42B-4103-AD2B-3BD9D80313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8341" r="-6" b="3306"/>
          <a:stretch/>
        </p:blipFill>
        <p:spPr>
          <a:xfrm>
            <a:off x="5763006" y="4617720"/>
            <a:ext cx="3380994" cy="2240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="" xmlns:a16="http://schemas.microsoft.com/office/drawing/2014/main" id="{5EBC18B6-E5C3-4AD1-97A4-E6A3477A0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898728" cy="154533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latin typeface="Arial Black"/>
                <a:ea typeface="+mj-lt"/>
                <a:cs typeface="+mj-lt"/>
              </a:rPr>
              <a:t>Перспективы</a:t>
            </a:r>
            <a:br>
              <a:rPr lang="ru-RU" sz="1600" b="1" dirty="0" smtClean="0">
                <a:latin typeface="Arial Black"/>
                <a:ea typeface="+mj-lt"/>
                <a:cs typeface="+mj-lt"/>
              </a:rPr>
            </a:br>
            <a:r>
              <a:rPr lang="ru-RU" sz="1600" b="1" dirty="0" smtClean="0">
                <a:latin typeface="Arial Black"/>
                <a:ea typeface="+mj-lt"/>
                <a:cs typeface="+mj-lt"/>
              </a:rPr>
              <a:t>Юридической </a:t>
            </a:r>
            <a:r>
              <a:rPr lang="ru-RU" sz="1600" b="1" dirty="0">
                <a:latin typeface="Arial Black"/>
                <a:ea typeface="+mj-lt"/>
                <a:cs typeface="+mj-lt"/>
              </a:rPr>
              <a:t>клиники Таганрогского института имени А.П. Чехова (филиал) РГЭУ (РИНХ</a:t>
            </a:r>
            <a:r>
              <a:rPr lang="ru-RU" sz="1600" b="1" dirty="0" smtClean="0">
                <a:latin typeface="Arial Black"/>
                <a:ea typeface="+mj-lt"/>
                <a:cs typeface="+mj-lt"/>
              </a:rPr>
              <a:t>)</a:t>
            </a:r>
            <a:endParaRPr lang="ru-RU" sz="1600" dirty="0">
              <a:latin typeface="Arial Blac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36A4AB6-B72B-4CC6-ADCF-BE807B6C3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35D540D-9486-4236-952A-F72DC52D7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357562"/>
            <a:ext cx="7612976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"/>
                <a:cs typeface="Times New Roman"/>
              </a:rPr>
              <a:t>В связи с принятием ФГОС (август 2020 г.) в новый план направления подготовки Юриспруденция была внесена факультативная дисциплина «Юридическая клиника», которая позволит привлекать студентов к работе в Юридической клинике на постоянной основе. </a:t>
            </a:r>
          </a:p>
          <a:p>
            <a:pPr marL="0" indent="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"/>
                <a:cs typeface="Times New Roman"/>
              </a:rPr>
              <a:t>Взаимодействие с юридическими клиниками других вузов (</a:t>
            </a:r>
            <a:r>
              <a:rPr lang="ru-RU" sz="1600" dirty="0" err="1" smtClean="0">
                <a:latin typeface="Arial"/>
                <a:cs typeface="Times New Roman"/>
              </a:rPr>
              <a:t>ТИУиЭ</a:t>
            </a:r>
            <a:r>
              <a:rPr lang="ru-RU" sz="1600" dirty="0" smtClean="0">
                <a:latin typeface="Arial"/>
                <a:cs typeface="Times New Roman"/>
              </a:rPr>
              <a:t>, РЮИ МВД России).</a:t>
            </a:r>
          </a:p>
          <a:p>
            <a:pPr marL="0" indent="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"/>
                <a:cs typeface="Times New Roman"/>
              </a:rPr>
              <a:t>Расширение публикационной активности студентов.</a:t>
            </a:r>
            <a:endParaRPr lang="ru-RU" sz="1600" dirty="0">
              <a:latin typeface="Arial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6">
            <a:extLst>
              <a:ext uri="{FF2B5EF4-FFF2-40B4-BE49-F238E27FC236}">
                <a16:creationId xmlns="" xmlns:a16="http://schemas.microsoft.com/office/drawing/2014/main" id="{DB90EDA9-2517-46EC-B6D4-3918D04786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20DF92-2B59-466C-B559-33A578A5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3619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latin typeface="Arial Black"/>
              </a:rPr>
              <a:t>Юридическая клиника Таганрогского института имени А.П. Чехова (филиал) РГЭУ (РИНХ)</a:t>
            </a:r>
            <a:endParaRPr lang="ru-RU" sz="1600">
              <a:latin typeface="Arial Black"/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ru-RU" sz="2100">
              <a:cs typeface="Calibri"/>
            </a:endParaRPr>
          </a:p>
        </p:txBody>
      </p:sp>
      <p:sp>
        <p:nvSpPr>
          <p:cNvPr id="96" name="Rectangle 98">
            <a:extLst>
              <a:ext uri="{FF2B5EF4-FFF2-40B4-BE49-F238E27FC236}">
                <a16:creationId xmlns="" xmlns:a16="http://schemas.microsoft.com/office/drawing/2014/main" id="{D449B1F2-532C-44C7-8AC7-28EA15EE0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2" descr="F:\123\6 декабря 2018_IMG_7750.jpg">
            <a:extLst>
              <a:ext uri="{FF2B5EF4-FFF2-40B4-BE49-F238E27FC236}">
                <a16:creationId xmlns="" xmlns:a16="http://schemas.microsoft.com/office/drawing/2014/main" id="{BC36E920-7799-4D5C-8B91-26B3F206A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6700" r="6396" b="1"/>
          <a:stretch/>
        </p:blipFill>
        <p:spPr bwMode="auto">
          <a:xfrm>
            <a:off x="5763006" y="10"/>
            <a:ext cx="3380994" cy="2934576"/>
          </a:xfrm>
          <a:prstGeom prst="rect">
            <a:avLst/>
          </a:prstGeom>
          <a:noFill/>
        </p:spPr>
      </p:pic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EE7D3784-5CF9-4282-9B1C-523957852B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6CDEF1-A123-4C28-87B6-0B0F09711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>
                <a:latin typeface="Arial"/>
                <a:cs typeface="Arial"/>
              </a:rPr>
              <a:t>Юридическая клиника Таганрогского института имени А. П. Чехова (филиал) ФГБОУ «РГЭУ (РИНХ)» является структурным учебно-производственным подразделением вуза, действующим на базе факультета экономики и права.</a:t>
            </a:r>
            <a:endParaRPr lang="ru-RU" sz="1600" dirty="0">
              <a:ea typeface="+mn-lt"/>
              <a:cs typeface="+mn-lt"/>
            </a:endParaRPr>
          </a:p>
          <a:p>
            <a:endParaRPr lang="ru-RU" sz="1900" dirty="0">
              <a:cs typeface="Calibri"/>
            </a:endParaRPr>
          </a:p>
        </p:txBody>
      </p:sp>
      <p:pic>
        <p:nvPicPr>
          <p:cNvPr id="14" name="Picture 4" descr="F:\123\3 апреля 2019_IMG_3984.jpg">
            <a:extLst>
              <a:ext uri="{FF2B5EF4-FFF2-40B4-BE49-F238E27FC236}">
                <a16:creationId xmlns="" xmlns:a16="http://schemas.microsoft.com/office/drawing/2014/main" id="{DA1C6F01-11D3-4032-83F6-AB44FC962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3414" r="20757" b="1"/>
          <a:stretch/>
        </p:blipFill>
        <p:spPr bwMode="auto">
          <a:xfrm>
            <a:off x="5763006" y="3172968"/>
            <a:ext cx="3380994" cy="3685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75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1ECAB1E8-8195-4748-BE71-FF806D8689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4. 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9582EA-B4AA-423F-BD1E-8648B8B4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285728"/>
            <a:ext cx="8072494" cy="13921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>
                <a:latin typeface="Arial Black"/>
                <a:cs typeface="Calibri"/>
              </a:rPr>
              <a:t>План работы </a:t>
            </a:r>
            <a:br>
              <a:rPr lang="ru-RU" sz="1400" dirty="0" smtClean="0">
                <a:latin typeface="Arial Black"/>
                <a:cs typeface="Calibri"/>
              </a:rPr>
            </a:br>
            <a:r>
              <a:rPr lang="ru-RU" sz="1400" dirty="0" smtClean="0">
                <a:latin typeface="Arial Black"/>
                <a:cs typeface="Arial"/>
              </a:rPr>
              <a:t>Юридической  клиники Таганрогского института имени А. П. Чехова (филиал) ФГБОУ «РГЭУ (РИНХ)»</a:t>
            </a:r>
            <a:br>
              <a:rPr lang="ru-RU" sz="1400" dirty="0" smtClean="0">
                <a:latin typeface="Arial Black"/>
                <a:cs typeface="Arial"/>
              </a:rPr>
            </a:br>
            <a:r>
              <a:rPr lang="ru-RU" sz="1400" dirty="0" smtClean="0">
                <a:latin typeface="Arial Black"/>
                <a:cs typeface="Arial"/>
              </a:rPr>
              <a:t/>
            </a:r>
            <a:br>
              <a:rPr lang="ru-RU" sz="1400" dirty="0" smtClean="0">
                <a:latin typeface="Arial Black"/>
                <a:cs typeface="Arial"/>
              </a:rPr>
            </a:br>
            <a:endParaRPr lang="ru-RU" sz="1400" dirty="0" smtClean="0">
              <a:latin typeface="Arial Black"/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ru-RU" sz="1300" dirty="0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711A8FB-68FC-45FC-B01E-38F809E2D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A865FE3-5FC9-4049-87CF-30019C46C0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2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4" y="1357298"/>
          <a:ext cx="8143934" cy="578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2357454"/>
                <a:gridCol w="2000264"/>
                <a:gridCol w="264320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лица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сентябрь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май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Дежурство студентов  в юридической клинике согласно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расписанию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Студенты - клиницисты,  преподаватели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Прием  посетителей, устное и письменное консультирование, составление письменных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правовых документов и т.д.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сентябрь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Практический семинар «Знакомство с юридической клиники»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Зав. юридической клиникой С.И. Пономаренко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Приобретение знаний, умений и навыков в области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 в юридической клиники для обучающихся младших курсов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октябрь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Практический семинар «Психологические особенности правового консультирования клиентов юридической клиники»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Заве. кафедрой психологии О.А. Холина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Усвоение  психологических основ при работе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 клиентами  юридической клиники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ноябрь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Практический семинар «Методика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составления  исковых заявлений»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 отраслевых  юридической дисциплин  </a:t>
                      </a:r>
                      <a:r>
                        <a:rPr lang="ru-RU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К.М.Паронян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Формирование  практических  навыков по разработке исковых заявлений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декабрь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Учебный семинар - дискуссия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«Ювенальная юстиция: «за» и «против»»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отраслевых  юридической дисциплин Т.П.Агафонова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Получение знаний об институте ювенальной юстиции в России и за рубежом, обучение умению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вести дискуссию и отстаивать свою точку зрения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616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План работы 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Юридической  клиники Таганрогского института имени А. П. Чехова (филиал) ФГБОУ «РГЭУ (РИНХ)»</a:t>
            </a:r>
            <a:endParaRPr lang="ru-RU" sz="1400" dirty="0"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6" y="1357298"/>
          <a:ext cx="8229601" cy="54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80"/>
                <a:gridCol w="2857521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лица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февраль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Учебный  семинар «Трудовые споры: особенности их разрешения»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отраслевых  юридической  дисциплин Ю.А. </a:t>
                      </a:r>
                      <a:r>
                        <a:rPr lang="ru-RU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Сердюкова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Приобретение  знаний  в области практики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судебного и  внесудебного разрешения трудовых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споров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март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Учебный семинар «Особенности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исполнительного производства»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кафедры отраслевых  юридических  дисциплин  К. М. </a:t>
                      </a:r>
                      <a:r>
                        <a:rPr lang="ru-RU" sz="12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Паронян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Приобретение  знаний в области процедуры исполнительного производства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апрель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Практический  семинар «Обращение в Европейский суд  по правам человека»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Доцент Всероссийского государственного университета   юстиции (РПА Минюста России)» В.Б. Романенко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Приобретение знаний  о Европейском суде по правам  человека, процедуры обращения в этот орган и составления необходимых юридических документов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май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Учебный семинар – дискуссия «Противодействие коррупции: вопросы правового регулирования»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Доцент кафедры отраслевых  юридической дисциплин П.В. Пашковский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Формирование знаний по вопросам правового регулирования противодействия коррупции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июнь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Подведение итогов работы за 2020-2021  у. г.</a:t>
                      </a:r>
                      <a:endParaRPr lang="ru-RU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Зав. юридической клиникой  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С.И. Пономаренко</a:t>
                      </a:r>
                      <a:endParaRPr lang="ru-RU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="" xmlns:a16="http://schemas.microsoft.com/office/drawing/2014/main" id="{5EBC18B6-E5C3-4AD1-97A4-E6A3477A0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kern="1200" dirty="0" err="1">
                <a:latin typeface="Arial Black"/>
              </a:rPr>
              <a:t>Теоретические</a:t>
            </a:r>
            <a:r>
              <a:rPr lang="en-US" sz="1600" kern="1200" dirty="0">
                <a:latin typeface="Arial Black"/>
              </a:rPr>
              <a:t> </a:t>
            </a:r>
            <a:r>
              <a:rPr lang="en-US" sz="1600" kern="1200" dirty="0" err="1">
                <a:latin typeface="Arial Black"/>
              </a:rPr>
              <a:t>основы</a:t>
            </a:r>
            <a:r>
              <a:rPr lang="en-US" sz="1600" kern="1200" dirty="0">
                <a:latin typeface="Arial Black"/>
              </a:rPr>
              <a:t> </a:t>
            </a:r>
            <a:r>
              <a:rPr lang="en-US" sz="1600" kern="1200" dirty="0" err="1">
                <a:latin typeface="Arial Black"/>
              </a:rPr>
              <a:t>работы</a:t>
            </a:r>
            <a:r>
              <a:rPr lang="en-US" sz="1600" kern="1200" dirty="0">
                <a:latin typeface="Arial Black"/>
              </a:rPr>
              <a:t> в </a:t>
            </a:r>
            <a:r>
              <a:rPr lang="en-US" sz="1600" kern="1200" dirty="0" err="1">
                <a:latin typeface="Arial Black"/>
              </a:rPr>
              <a:t>юридической</a:t>
            </a:r>
            <a:r>
              <a:rPr lang="en-US" sz="1600" kern="1200" dirty="0">
                <a:latin typeface="Arial Black"/>
              </a:rPr>
              <a:t> </a:t>
            </a:r>
            <a:r>
              <a:rPr lang="en-US" sz="1600" kern="1200" dirty="0" err="1">
                <a:latin typeface="Arial Black"/>
              </a:rPr>
              <a:t>клинике</a:t>
            </a:r>
            <a:r>
              <a:rPr lang="en-US" sz="1600" kern="1200" dirty="0">
                <a:latin typeface="Arial Black"/>
              </a:rPr>
              <a:t> </a:t>
            </a:r>
            <a:r>
              <a:rPr lang="en-US" sz="1600" kern="1200" dirty="0" err="1">
                <a:latin typeface="Arial Black"/>
              </a:rPr>
              <a:t>Таганрогского</a:t>
            </a:r>
            <a:r>
              <a:rPr lang="en-US" sz="1600" kern="1200" dirty="0">
                <a:latin typeface="Arial Black"/>
              </a:rPr>
              <a:t> </a:t>
            </a:r>
            <a:r>
              <a:rPr lang="en-US" sz="1600" kern="1200" dirty="0" err="1">
                <a:latin typeface="Arial Black"/>
              </a:rPr>
              <a:t>института</a:t>
            </a:r>
            <a:r>
              <a:rPr lang="en-US" sz="1600" kern="1200" dirty="0">
                <a:latin typeface="Arial Black"/>
              </a:rPr>
              <a:t> </a:t>
            </a:r>
            <a:r>
              <a:rPr lang="en-US" sz="1600" kern="1200" dirty="0" err="1">
                <a:latin typeface="Arial Black"/>
              </a:rPr>
              <a:t>имени</a:t>
            </a:r>
            <a:r>
              <a:rPr lang="en-US" sz="1600" kern="1200" dirty="0">
                <a:latin typeface="Arial Black"/>
              </a:rPr>
              <a:t> А.П. </a:t>
            </a:r>
            <a:r>
              <a:rPr lang="en-US" sz="1600" kern="1200" dirty="0" err="1">
                <a:latin typeface="Arial Black"/>
              </a:rPr>
              <a:t>Чехова</a:t>
            </a:r>
            <a:r>
              <a:rPr lang="en-US" sz="1600" kern="1200" dirty="0">
                <a:latin typeface="Arial Black"/>
              </a:rPr>
              <a:t> (</a:t>
            </a:r>
            <a:r>
              <a:rPr lang="en-US" sz="1600" kern="1200" dirty="0" err="1">
                <a:latin typeface="Arial Black"/>
              </a:rPr>
              <a:t>филиал</a:t>
            </a:r>
            <a:r>
              <a:rPr lang="en-US" sz="1600" kern="1200" dirty="0">
                <a:latin typeface="Arial Black"/>
              </a:rPr>
              <a:t>) РГЭУ (РИНХ)</a:t>
            </a:r>
            <a:endParaRPr lang="ru-RU" dirty="0"/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136A4AB6-B72B-4CC6-ADCF-BE807B6C3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6" descr="Изображение выглядит как человек, внутренний, стол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7E36516-E435-4A9F-8CD6-7707FA329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8" r="-6" b="-6"/>
          <a:stretch/>
        </p:blipFill>
        <p:spPr>
          <a:xfrm>
            <a:off x="5763006" y="1"/>
            <a:ext cx="3380994" cy="224028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B35D540D-9486-4236-952A-F72DC52D7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928934"/>
            <a:ext cx="4704588" cy="2825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228600"/>
            <a:r>
              <a:rPr lang="en-US" sz="1600" dirty="0" err="1">
                <a:latin typeface="Arial"/>
                <a:cs typeface="Arial"/>
              </a:rPr>
              <a:t>Опыт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клинического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юридического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образования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находит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все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большее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распространение</a:t>
            </a:r>
            <a:r>
              <a:rPr lang="en-US" sz="1600" dirty="0">
                <a:latin typeface="Arial"/>
                <a:cs typeface="Arial"/>
              </a:rPr>
              <a:t> и </a:t>
            </a:r>
            <a:r>
              <a:rPr lang="en-US" sz="1600" dirty="0" err="1">
                <a:latin typeface="Arial"/>
                <a:cs typeface="Arial"/>
              </a:rPr>
              <a:t>поддержку</a:t>
            </a:r>
            <a:r>
              <a:rPr lang="en-US" sz="1600" dirty="0">
                <a:latin typeface="Arial"/>
                <a:cs typeface="Arial"/>
              </a:rPr>
              <a:t> в </a:t>
            </a:r>
            <a:r>
              <a:rPr lang="en-US" sz="1600" dirty="0" err="1">
                <a:latin typeface="Arial"/>
                <a:cs typeface="Arial"/>
              </a:rPr>
              <a:t>юридических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вузах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страны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Основных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причин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тому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две</a:t>
            </a:r>
            <a:r>
              <a:rPr lang="en-US" sz="1600" dirty="0">
                <a:latin typeface="Arial"/>
                <a:cs typeface="Arial"/>
              </a:rPr>
              <a:t>: </a:t>
            </a:r>
            <a:r>
              <a:rPr lang="en-US" sz="1600" dirty="0" err="1">
                <a:latin typeface="Arial"/>
                <a:cs typeface="Arial"/>
              </a:rPr>
              <a:t>первая</a:t>
            </a:r>
            <a:r>
              <a:rPr lang="en-US" sz="1600" dirty="0">
                <a:latin typeface="Arial"/>
                <a:cs typeface="Arial"/>
              </a:rPr>
              <a:t> – </a:t>
            </a:r>
            <a:r>
              <a:rPr lang="en-US" sz="1600" dirty="0" err="1">
                <a:latin typeface="Arial"/>
                <a:cs typeface="Arial"/>
              </a:rPr>
              <a:t>работа</a:t>
            </a:r>
            <a:r>
              <a:rPr lang="en-US" sz="1600" dirty="0">
                <a:latin typeface="Arial"/>
                <a:cs typeface="Arial"/>
              </a:rPr>
              <a:t> в </a:t>
            </a:r>
            <a:r>
              <a:rPr lang="en-US" sz="1600" dirty="0" err="1">
                <a:latin typeface="Arial"/>
                <a:cs typeface="Arial"/>
              </a:rPr>
              <a:t>клинике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позволяет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студентам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применить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на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практике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полученные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знания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сформировать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навыки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необходимые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юристу</a:t>
            </a:r>
            <a:r>
              <a:rPr lang="en-US" sz="1600" dirty="0">
                <a:latin typeface="Arial"/>
                <a:cs typeface="Arial"/>
              </a:rPr>
              <a:t> в </a:t>
            </a:r>
            <a:r>
              <a:rPr lang="en-US" sz="1600" dirty="0" err="1">
                <a:latin typeface="Arial"/>
                <a:cs typeface="Arial"/>
              </a:rPr>
              <a:t>практической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деятельности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способствует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нравственному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формированию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юристов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как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социально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активных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личностей</a:t>
            </a:r>
            <a:r>
              <a:rPr lang="en-US" sz="1600" dirty="0">
                <a:latin typeface="Arial"/>
                <a:cs typeface="Arial"/>
              </a:rPr>
              <a:t>; </a:t>
            </a:r>
            <a:r>
              <a:rPr lang="en-US" sz="1600" dirty="0" err="1">
                <a:latin typeface="Arial"/>
                <a:cs typeface="Arial"/>
              </a:rPr>
              <a:t>вторая</a:t>
            </a:r>
            <a:r>
              <a:rPr lang="en-US" sz="1600" dirty="0">
                <a:latin typeface="Arial"/>
                <a:cs typeface="Arial"/>
              </a:rPr>
              <a:t> – </a:t>
            </a:r>
            <a:r>
              <a:rPr lang="en-US" sz="1600" dirty="0" err="1">
                <a:latin typeface="Arial"/>
                <a:cs typeface="Arial"/>
              </a:rPr>
              <a:t>деятельность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студентов</a:t>
            </a:r>
            <a:r>
              <a:rPr lang="en-US" sz="1600" dirty="0">
                <a:latin typeface="Arial"/>
                <a:cs typeface="Arial"/>
              </a:rPr>
              <a:t> в </a:t>
            </a:r>
            <a:r>
              <a:rPr lang="en-US" sz="1600" dirty="0" err="1">
                <a:latin typeface="Arial"/>
                <a:cs typeface="Arial"/>
              </a:rPr>
              <a:t>клинике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обеспечивает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право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на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получение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квалифицированной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юридической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помощи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гражданами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которые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не</a:t>
            </a:r>
            <a:r>
              <a:rPr lang="en-US" sz="1600" dirty="0">
                <a:latin typeface="Arial"/>
                <a:cs typeface="Arial"/>
              </a:rPr>
              <a:t> в </a:t>
            </a:r>
            <a:r>
              <a:rPr lang="en-US" sz="1600" dirty="0" err="1">
                <a:latin typeface="Arial"/>
                <a:cs typeface="Arial"/>
              </a:rPr>
              <a:t>состоянии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оплатить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такую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помощь</a:t>
            </a:r>
            <a:r>
              <a:rPr lang="en-US" sz="1600" dirty="0">
                <a:latin typeface="Arial"/>
                <a:cs typeface="Arial"/>
              </a:rPr>
              <a:t>.</a:t>
            </a:r>
            <a:endParaRPr lang="ru-RU" sz="1600" dirty="0"/>
          </a:p>
        </p:txBody>
      </p:sp>
      <p:pic>
        <p:nvPicPr>
          <p:cNvPr id="8" name="Рисунок 8" descr="Изображение выглядит как человек, внутренний, стол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7AB6B4B-6FD0-41E7-8069-569D84D62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021" r="-6" b="3626"/>
          <a:stretch/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4" name="Picture 6" descr="C:\Documents and Settings\kurilkina\Рабочий стол\IMG_1684.JPG">
            <a:extLst>
              <a:ext uri="{FF2B5EF4-FFF2-40B4-BE49-F238E27FC236}">
                <a16:creationId xmlns="" xmlns:a16="http://schemas.microsoft.com/office/drawing/2014/main" id="{875D2358-B007-4607-9CF7-6F06FD649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-6" b="8914"/>
          <a:stretch/>
        </p:blipFill>
        <p:spPr bwMode="auto">
          <a:xfrm>
            <a:off x="5763006" y="4617720"/>
            <a:ext cx="3380994" cy="224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="" xmlns:a16="http://schemas.microsoft.com/office/drawing/2014/main" id="{DB90EDA9-2517-46EC-B6D4-3918D04786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899F29-5E27-407D-9697-13853B05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3619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latin typeface="Arial Black"/>
                <a:cs typeface="Calibri"/>
              </a:rPr>
              <a:t>Практические основы работы в Юридической клинике Таганрогского института имени А.П. Чехова (филиал) РГЭУ (РИНХ)</a:t>
            </a:r>
            <a:endParaRPr lang="ru-RU" sz="1600" dirty="0">
              <a:latin typeface="Arial Black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D449B1F2-532C-44C7-8AC7-28EA15EE02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Рисунок 16" descr="Изображение выглядит как человек, внутренний, стоит, групп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C0796F3-CD98-439D-BA4E-1C2BE9746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871" r="4721" b="1"/>
          <a:stretch/>
        </p:blipFill>
        <p:spPr>
          <a:xfrm>
            <a:off x="5763006" y="10"/>
            <a:ext cx="3380994" cy="2934576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EE7D3784-5CF9-4282-9B1C-523957852B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31ECA3-A349-4BBF-89AC-43BBBC9DF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3071810"/>
            <a:ext cx="4704588" cy="282549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latin typeface="Arial"/>
                <a:cs typeface="Arial"/>
              </a:rPr>
              <a:t>Обучающиеся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направления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подготовки</a:t>
            </a:r>
            <a:r>
              <a:rPr lang="en-US" sz="1600" dirty="0">
                <a:latin typeface="Arial"/>
                <a:cs typeface="Arial"/>
              </a:rPr>
              <a:t> «</a:t>
            </a:r>
            <a:r>
              <a:rPr lang="en-US" sz="1600" dirty="0" err="1">
                <a:latin typeface="Arial"/>
                <a:cs typeface="Arial"/>
              </a:rPr>
              <a:t>Юриспруденция</a:t>
            </a:r>
            <a:r>
              <a:rPr lang="en-US" sz="1600" dirty="0">
                <a:latin typeface="Arial"/>
                <a:cs typeface="Arial"/>
              </a:rPr>
              <a:t>» </a:t>
            </a:r>
            <a:r>
              <a:rPr lang="en-US" sz="1600" dirty="0" err="1">
                <a:latin typeface="Arial"/>
                <a:cs typeface="Arial"/>
              </a:rPr>
              <a:t>совместно</a:t>
            </a:r>
            <a:r>
              <a:rPr lang="en-US" sz="1600" dirty="0">
                <a:latin typeface="Arial"/>
                <a:cs typeface="Arial"/>
              </a:rPr>
              <a:t> с </a:t>
            </a:r>
            <a:r>
              <a:rPr lang="en-US" sz="1600" dirty="0" err="1">
                <a:latin typeface="Arial"/>
                <a:cs typeface="Arial"/>
              </a:rPr>
              <a:t>преподавателями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 err="1">
                <a:latin typeface="Arial"/>
                <a:cs typeface="Arial"/>
              </a:rPr>
              <a:t>консультируют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клиентов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по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различным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юридическим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 err="1">
                <a:latin typeface="Arial"/>
                <a:cs typeface="Arial"/>
              </a:rPr>
              <a:t>вопросам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Также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студенты-юристы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пробуют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себя</a:t>
            </a:r>
            <a:r>
              <a:rPr lang="en-US" sz="1600" dirty="0">
                <a:latin typeface="Arial"/>
                <a:cs typeface="Arial"/>
              </a:rPr>
              <a:t> в </a:t>
            </a:r>
            <a:r>
              <a:rPr lang="en-US" sz="1600" dirty="0" err="1">
                <a:latin typeface="Arial"/>
                <a:cs typeface="Arial"/>
              </a:rPr>
              <a:t>составлении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различных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процессуальные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документы</a:t>
            </a:r>
            <a:r>
              <a:rPr lang="en-US" sz="1600" dirty="0">
                <a:latin typeface="Arial"/>
                <a:cs typeface="Arial"/>
              </a:rPr>
              <a:t>: </a:t>
            </a:r>
            <a:r>
              <a:rPr lang="en-US" sz="1600" dirty="0" err="1">
                <a:latin typeface="Arial"/>
                <a:cs typeface="Arial"/>
              </a:rPr>
              <a:t>исковые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заявления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жалобы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ходатайства</a:t>
            </a:r>
            <a:r>
              <a:rPr lang="en-US" sz="1600" dirty="0">
                <a:latin typeface="Arial"/>
                <a:cs typeface="Arial"/>
              </a:rPr>
              <a:t>. 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latin typeface="Arial"/>
                <a:cs typeface="Calibri"/>
              </a:rPr>
              <a:t>Консультирование</a:t>
            </a:r>
            <a:r>
              <a:rPr lang="en-US" sz="1600" dirty="0">
                <a:latin typeface="Arial"/>
                <a:cs typeface="Calibri"/>
              </a:rPr>
              <a:t> в </a:t>
            </a:r>
            <a:r>
              <a:rPr lang="en-US" sz="1600" dirty="0" err="1">
                <a:latin typeface="Arial"/>
                <a:cs typeface="Calibri"/>
              </a:rPr>
              <a:t>юридической</a:t>
            </a:r>
            <a:r>
              <a:rPr lang="en-US" sz="1600" dirty="0">
                <a:latin typeface="Arial"/>
                <a:cs typeface="Calibri"/>
              </a:rPr>
              <a:t> </a:t>
            </a:r>
            <a:r>
              <a:rPr lang="en-US" sz="1600" dirty="0" err="1">
                <a:latin typeface="Arial"/>
                <a:cs typeface="Calibri"/>
              </a:rPr>
              <a:t>клинике</a:t>
            </a:r>
            <a:r>
              <a:rPr lang="en-US" sz="1600" dirty="0">
                <a:latin typeface="Arial"/>
                <a:cs typeface="Calibri"/>
              </a:rPr>
              <a:t> </a:t>
            </a:r>
            <a:r>
              <a:rPr lang="en-US" sz="1600" dirty="0" err="1">
                <a:latin typeface="Arial"/>
                <a:cs typeface="Calibri"/>
              </a:rPr>
              <a:t>помогает</a:t>
            </a:r>
            <a:r>
              <a:rPr lang="en-US" sz="1600" dirty="0">
                <a:latin typeface="Arial"/>
                <a:cs typeface="Calibri"/>
              </a:rPr>
              <a:t> </a:t>
            </a:r>
            <a:r>
              <a:rPr lang="en-US" sz="1600" dirty="0" err="1">
                <a:latin typeface="Arial"/>
                <a:cs typeface="Calibri"/>
              </a:rPr>
              <a:t>обучающимся</a:t>
            </a:r>
            <a:r>
              <a:rPr lang="en-US" sz="1600" dirty="0">
                <a:latin typeface="Arial"/>
                <a:cs typeface="Calibri"/>
              </a:rPr>
              <a:t> </a:t>
            </a:r>
            <a:r>
              <a:rPr lang="en-US" sz="1600" dirty="0" err="1">
                <a:latin typeface="Arial"/>
                <a:cs typeface="Calibri"/>
              </a:rPr>
              <a:t>приобрести</a:t>
            </a:r>
            <a:r>
              <a:rPr lang="en-US" sz="1600" dirty="0">
                <a:latin typeface="Arial"/>
                <a:cs typeface="Calibri"/>
              </a:rPr>
              <a:t> </a:t>
            </a:r>
            <a:r>
              <a:rPr lang="en-US" sz="1600" dirty="0" err="1">
                <a:latin typeface="Arial"/>
                <a:cs typeface="Calibri"/>
              </a:rPr>
              <a:t>практические</a:t>
            </a:r>
            <a:r>
              <a:rPr lang="en-US" sz="1600" dirty="0">
                <a:latin typeface="Arial"/>
                <a:cs typeface="Calibri"/>
              </a:rPr>
              <a:t> </a:t>
            </a:r>
            <a:r>
              <a:rPr lang="en-US" sz="1600" dirty="0" err="1">
                <a:latin typeface="Arial"/>
                <a:cs typeface="Calibri"/>
              </a:rPr>
              <a:t>навыки</a:t>
            </a:r>
            <a:r>
              <a:rPr lang="en-US" sz="1600" dirty="0">
                <a:latin typeface="Arial"/>
                <a:cs typeface="Calibri"/>
              </a:rPr>
              <a:t> в </a:t>
            </a:r>
            <a:r>
              <a:rPr lang="en-US" sz="1600" dirty="0" err="1">
                <a:latin typeface="Arial"/>
                <a:cs typeface="Calibri"/>
              </a:rPr>
              <a:t>общении</a:t>
            </a:r>
            <a:r>
              <a:rPr lang="en-US" sz="1600" dirty="0">
                <a:latin typeface="Arial"/>
                <a:cs typeface="Calibri"/>
              </a:rPr>
              <a:t> с </a:t>
            </a:r>
            <a:r>
              <a:rPr lang="en-US" sz="1600" dirty="0" err="1">
                <a:latin typeface="Arial"/>
                <a:cs typeface="Calibri"/>
              </a:rPr>
              <a:t>гражданами-клиентами</a:t>
            </a:r>
            <a:r>
              <a:rPr lang="en-US" sz="1600" dirty="0">
                <a:latin typeface="Arial"/>
                <a:cs typeface="Calibri"/>
              </a:rPr>
              <a:t>, </a:t>
            </a:r>
            <a:r>
              <a:rPr lang="en-US" sz="1600" dirty="0" err="1">
                <a:latin typeface="Arial"/>
                <a:cs typeface="Calibri"/>
              </a:rPr>
              <a:t>изучить</a:t>
            </a:r>
            <a:r>
              <a:rPr lang="en-US" sz="1600" dirty="0">
                <a:latin typeface="Arial"/>
                <a:cs typeface="Calibri"/>
              </a:rPr>
              <a:t> </a:t>
            </a:r>
            <a:r>
              <a:rPr lang="en-US" sz="1600" dirty="0" err="1">
                <a:latin typeface="Arial"/>
                <a:cs typeface="Calibri"/>
              </a:rPr>
              <a:t>законодательство</a:t>
            </a:r>
            <a:r>
              <a:rPr lang="en-US" sz="1600" dirty="0">
                <a:latin typeface="Arial"/>
                <a:cs typeface="Calibri"/>
              </a:rPr>
              <a:t> </a:t>
            </a:r>
            <a:r>
              <a:rPr lang="en-US" sz="1600" dirty="0" err="1">
                <a:latin typeface="Arial"/>
                <a:cs typeface="Calibri"/>
              </a:rPr>
              <a:t>Российской</a:t>
            </a:r>
            <a:r>
              <a:rPr lang="en-US" sz="1600" dirty="0">
                <a:latin typeface="Arial"/>
                <a:cs typeface="Calibri"/>
              </a:rPr>
              <a:t> </a:t>
            </a:r>
            <a:r>
              <a:rPr lang="en-US" sz="1600" dirty="0" err="1">
                <a:latin typeface="Arial"/>
                <a:cs typeface="Calibri"/>
              </a:rPr>
              <a:t>Федерации</a:t>
            </a:r>
            <a:r>
              <a:rPr lang="en-US" sz="1600" dirty="0">
                <a:latin typeface="Arial"/>
                <a:cs typeface="Calibri"/>
              </a:rPr>
              <a:t>, </a:t>
            </a:r>
            <a:r>
              <a:rPr lang="en-US" sz="1600" dirty="0" err="1">
                <a:latin typeface="Arial"/>
                <a:cs typeface="Calibri"/>
              </a:rPr>
              <a:t>приобрести</a:t>
            </a:r>
            <a:r>
              <a:rPr lang="en-US" sz="1600" dirty="0">
                <a:latin typeface="Arial"/>
                <a:cs typeface="Calibri"/>
              </a:rPr>
              <a:t> </a:t>
            </a:r>
            <a:r>
              <a:rPr lang="en-US" sz="1600" dirty="0" err="1">
                <a:latin typeface="Arial"/>
                <a:cs typeface="Calibri"/>
              </a:rPr>
              <a:t>неоценимый</a:t>
            </a:r>
            <a:r>
              <a:rPr lang="en-US" sz="1600" dirty="0">
                <a:latin typeface="Arial"/>
                <a:cs typeface="Calibri"/>
              </a:rPr>
              <a:t> </a:t>
            </a:r>
            <a:r>
              <a:rPr lang="en-US" sz="1600" dirty="0" err="1">
                <a:latin typeface="Arial"/>
                <a:cs typeface="Calibri"/>
              </a:rPr>
              <a:t>опыт</a:t>
            </a:r>
            <a:r>
              <a:rPr lang="en-US" sz="1600" dirty="0">
                <a:latin typeface="Arial"/>
                <a:cs typeface="Calibri"/>
              </a:rPr>
              <a:t> </a:t>
            </a:r>
            <a:r>
              <a:rPr lang="en-US" sz="1600" dirty="0" err="1">
                <a:latin typeface="Arial"/>
                <a:cs typeface="Calibri"/>
              </a:rPr>
              <a:t>для</a:t>
            </a:r>
            <a:r>
              <a:rPr lang="en-US" sz="1600" dirty="0">
                <a:latin typeface="Arial"/>
                <a:cs typeface="Calibri"/>
              </a:rPr>
              <a:t> </a:t>
            </a:r>
            <a:r>
              <a:rPr lang="en-US" sz="1600" dirty="0" err="1">
                <a:latin typeface="Arial"/>
                <a:cs typeface="Calibri"/>
              </a:rPr>
              <a:t>дальнейшей</a:t>
            </a:r>
            <a:r>
              <a:rPr lang="en-US" sz="1600" dirty="0">
                <a:latin typeface="Arial"/>
                <a:cs typeface="Calibri"/>
              </a:rPr>
              <a:t> </a:t>
            </a:r>
            <a:r>
              <a:rPr lang="en-US" sz="1600" dirty="0" err="1">
                <a:latin typeface="Arial"/>
                <a:cs typeface="Calibri"/>
              </a:rPr>
              <a:t>работы</a:t>
            </a:r>
            <a:r>
              <a:rPr lang="en-US" sz="1600" dirty="0">
                <a:latin typeface="Arial"/>
                <a:cs typeface="Calibri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7" name="Рисунок 18" descr="Изображение выглядит как компьютер, мальчик, молодой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31C2648-0628-4AB9-A15E-594F1CB27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3" r="28797" b="1"/>
          <a:stretch/>
        </p:blipFill>
        <p:spPr>
          <a:xfrm>
            <a:off x="5763006" y="3172968"/>
            <a:ext cx="3380994" cy="3685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571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="" xmlns:a16="http://schemas.microsoft.com/office/drawing/2014/main" id="{69A38EBA-6E97-44A4-B4B8-D9FB5D33F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"/>
            <a:ext cx="3654234" cy="1087819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latin typeface="Arial Black"/>
                <a:cs typeface="Calibri"/>
              </a:rPr>
              <a:t>О ходе мероприятий в рамках работы </a:t>
            </a:r>
            <a:r>
              <a:rPr lang="en-US" sz="1600" dirty="0" err="1" smtClean="0">
                <a:latin typeface="Arial Black"/>
                <a:cs typeface="Calibri"/>
              </a:rPr>
              <a:t>Юридической</a:t>
            </a:r>
            <a:r>
              <a:rPr lang="en-US" sz="1600" dirty="0" smtClean="0">
                <a:latin typeface="Arial Black"/>
                <a:cs typeface="Calibri"/>
              </a:rPr>
              <a:t> </a:t>
            </a:r>
            <a:r>
              <a:rPr lang="en-US" sz="1600" dirty="0" err="1" smtClean="0">
                <a:latin typeface="Arial Black"/>
                <a:cs typeface="Calibri"/>
              </a:rPr>
              <a:t>клиник</a:t>
            </a:r>
            <a:r>
              <a:rPr lang="ru-RU" sz="1600" dirty="0" smtClean="0">
                <a:latin typeface="Arial Black"/>
                <a:cs typeface="Calibri"/>
              </a:rPr>
              <a:t>и</a:t>
            </a:r>
            <a:r>
              <a:rPr lang="en-US" sz="1600" dirty="0" smtClean="0">
                <a:latin typeface="Arial Black"/>
                <a:cs typeface="Calibri"/>
              </a:rPr>
              <a:t> </a:t>
            </a:r>
            <a:r>
              <a:rPr lang="en-US" sz="1600" dirty="0">
                <a:latin typeface="Arial Black"/>
                <a:cs typeface="Calibri"/>
              </a:rPr>
              <a:t>Таганрогского института имени А.П. Чехова (</a:t>
            </a:r>
            <a:r>
              <a:rPr lang="en-US" sz="1600" dirty="0" err="1">
                <a:latin typeface="Arial Black"/>
                <a:cs typeface="Calibri"/>
              </a:rPr>
              <a:t>филиал</a:t>
            </a:r>
            <a:r>
              <a:rPr lang="en-US" sz="1600" dirty="0">
                <a:latin typeface="Arial Black"/>
                <a:cs typeface="Calibri"/>
              </a:rPr>
              <a:t>) РГЭУ (РИНХ)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3AE4636-AEEC-45D6-84D4-7AC2DA48EC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D9CE0F4-2EB2-4F1F-8AAC-DB3571D9F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8610" y="2285541"/>
            <a:ext cx="33604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8" name="Picture 4" descr="http://foto.tgpi.ru/news/2020/09_24/3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4" y="1071546"/>
            <a:ext cx="3976675" cy="2982506"/>
          </a:xfrm>
          <a:prstGeom prst="rect">
            <a:avLst/>
          </a:prstGeom>
          <a:noFill/>
        </p:spPr>
      </p:pic>
      <p:pic>
        <p:nvPicPr>
          <p:cNvPr id="6152" name="Picture 8" descr="http://foto.tgpi.ru/news/2020/10_02/6/i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4286256"/>
            <a:ext cx="3036075" cy="2024050"/>
          </a:xfrm>
          <a:prstGeom prst="rect">
            <a:avLst/>
          </a:prstGeom>
          <a:noFill/>
        </p:spPr>
      </p:pic>
      <p:pic>
        <p:nvPicPr>
          <p:cNvPr id="6154" name="Picture 10" descr="http://foto.tgpi.ru/news/2020/10_02/6/i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7" y="4286256"/>
            <a:ext cx="3107553" cy="2071702"/>
          </a:xfrm>
          <a:prstGeom prst="rect">
            <a:avLst/>
          </a:prstGeom>
          <a:noFill/>
        </p:spPr>
      </p:pic>
      <p:pic>
        <p:nvPicPr>
          <p:cNvPr id="13" name="Picture 6" descr="http://foto.tgpi.ru/news/2020/12_10/2/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40" y="285730"/>
            <a:ext cx="4143404" cy="3107553"/>
          </a:xfrm>
          <a:prstGeom prst="rect">
            <a:avLst/>
          </a:prstGeom>
          <a:noFill/>
        </p:spPr>
      </p:pic>
      <p:pic>
        <p:nvPicPr>
          <p:cNvPr id="14" name="Picture 2" descr="http://foto.tgpi.ru/news/2020/09_24/3/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285992"/>
            <a:ext cx="4191030" cy="3143272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7"/>
          <a:srcRect l="31106" t="27991" r="8124" b="45513"/>
          <a:stretch>
            <a:fillRect/>
          </a:stretch>
        </p:blipFill>
        <p:spPr bwMode="auto">
          <a:xfrm>
            <a:off x="2643176" y="5500702"/>
            <a:ext cx="36099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69A38EBA-6E97-44A4-B4B8-D9FB5D33F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3AE4636-AEEC-45D6-84D4-7AC2DA48EC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D9CE0F4-2EB2-4F1F-8AAC-DB3571D9F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8610" y="2285541"/>
            <a:ext cx="33604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612" y="2684095"/>
            <a:ext cx="3377143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рамках недели Юриспруденции 2020 г. состоялось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Онлайн-консультирование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руководителя юридической клиники С. И. Пономаренко.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Кроме того, к консультированию в дистанционном формате привлекался доцент кафедры отраслевых юридических дисциплин К.М.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Паронян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67" y="697038"/>
            <a:ext cx="346152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600" dirty="0" smtClean="0">
                <a:latin typeface="Arial Black"/>
                <a:cs typeface="Arial"/>
              </a:rPr>
              <a:t>Дистанционное консультирование  </a:t>
            </a:r>
            <a:r>
              <a:rPr lang="ru-RU" sz="1600" dirty="0">
                <a:latin typeface="Arial Black"/>
                <a:cs typeface="Arial"/>
              </a:rPr>
              <a:t>Юридической клиники Таганрогского института имени А.П. Чехова (филиал) РГЭУ (РИНХ)</a:t>
            </a:r>
            <a:endParaRPr lang="ru-RU" sz="1600" dirty="0">
              <a:cs typeface="Calibri"/>
            </a:endParaRPr>
          </a:p>
        </p:txBody>
      </p:sp>
      <p:pic>
        <p:nvPicPr>
          <p:cNvPr id="5122" name="Picture 2" descr="http://foto.tgpi.ru/news/2020/12_10/2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428860" cy="3437066"/>
          </a:xfrm>
          <a:prstGeom prst="rect">
            <a:avLst/>
          </a:prstGeom>
          <a:noFill/>
        </p:spPr>
      </p:pic>
      <p:pic>
        <p:nvPicPr>
          <p:cNvPr id="5124" name="Picture 4" descr="http://foto.tgpi.ru/news/2020/12_10/2/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9" y="2714620"/>
            <a:ext cx="2732474" cy="3643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="" xmlns:a16="http://schemas.microsoft.com/office/drawing/2014/main" id="{5EBC18B6-E5C3-4AD1-97A4-E6A3477A0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latin typeface="Arial Black"/>
              </a:rPr>
              <a:t>В течение учебного года была опубликована статья: </a:t>
            </a:r>
            <a:endParaRPr lang="ru-RU" sz="1600" dirty="0">
              <a:latin typeface="Arial Blac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36A4AB6-B72B-4CC6-ADCF-BE807B6C3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35D540D-9486-4236-952A-F72DC52D7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dirty="0" smtClean="0">
                <a:latin typeface="Arial" pitchFamily="34" charset="0"/>
                <a:ea typeface="+mn-lt"/>
                <a:cs typeface="Arial" pitchFamily="34" charset="0"/>
              </a:rPr>
              <a:t>Юридическое клиническое образование как одна из форм </a:t>
            </a:r>
            <a:r>
              <a:rPr lang="ru-RU" sz="1600" dirty="0" err="1" smtClean="0">
                <a:latin typeface="Arial" pitchFamily="34" charset="0"/>
                <a:ea typeface="+mn-lt"/>
                <a:cs typeface="Arial" pitchFamily="34" charset="0"/>
              </a:rPr>
              <a:t>практикоориентированного</a:t>
            </a:r>
            <a:r>
              <a:rPr lang="ru-RU" sz="1600" dirty="0" smtClean="0">
                <a:latin typeface="Arial" pitchFamily="34" charset="0"/>
                <a:ea typeface="+mn-lt"/>
                <a:cs typeface="Arial" pitchFamily="34" charset="0"/>
              </a:rPr>
              <a:t> юридического образования //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РОЛЬ ИННОВАЦИЙ В ТРАНСФОРМАЦИИ И УСТОЙЧИВОМ РАЗВИТИИ СОВРЕМЕННОЙ НАУКИ: Сборник статей по итогам Международной научно-практической конференции (Тюмень, 14 мая 2021 г.). - Стерлитамак: АМИ, 2021. - 274 с.</a:t>
            </a:r>
            <a:endParaRPr lang="en-US" sz="1600" dirty="0">
              <a:latin typeface="Arial" pitchFamily="34" charset="0"/>
              <a:ea typeface="+mn-lt"/>
              <a:cs typeface="Arial" pitchFamily="34" charset="0"/>
            </a:endParaRPr>
          </a:p>
        </p:txBody>
      </p:sp>
      <p:pic>
        <p:nvPicPr>
          <p:cNvPr id="1026" name="Picture 2" descr="D:\Кафедра\Юридическая клиника\Новое изображение Пономаренко С.И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1" y="214290"/>
            <a:ext cx="4032435" cy="2851144"/>
          </a:xfrm>
          <a:prstGeom prst="rect">
            <a:avLst/>
          </a:prstGeom>
          <a:noFill/>
        </p:spPr>
      </p:pic>
      <p:pic>
        <p:nvPicPr>
          <p:cNvPr id="1027" name="Picture 3" descr="D:\Кафедра\Юридическая клиника\Новое изображение  Шустов С.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6" y="3357562"/>
            <a:ext cx="3830362" cy="2708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650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Ретро</vt:lpstr>
      <vt:lpstr>Министерство науки и высшего образования Российской Федерации Таганрогский институт имени А. П. Чехова (филиал)   ФГБОУ ВО «Ростовский государственный экономический  университет (РИНХ)»       Отчёт о деятельности Юридической клиники  за 2020 – 2021 гг.  </vt:lpstr>
      <vt:lpstr>Юридическая клиника Таганрогского института имени А.П. Чехова (филиал) РГЭУ (РИНХ) </vt:lpstr>
      <vt:lpstr>План работы  Юридической  клиники Таганрогского института имени А. П. Чехова (филиал) ФГБОУ «РГЭУ (РИНХ)»   </vt:lpstr>
      <vt:lpstr>План работы  Юридической  клиники Таганрогского института имени А. П. Чехова (филиал) ФГБОУ «РГЭУ (РИНХ)»</vt:lpstr>
      <vt:lpstr>Теоретические основы работы в юридической клинике Таганрогского института имени А.П. Чехова (филиал) РГЭУ (РИНХ)</vt:lpstr>
      <vt:lpstr>Практические основы работы в Юридической клинике Таганрогского института имени А.П. Чехова (филиал) РГЭУ (РИНХ)</vt:lpstr>
      <vt:lpstr>О ходе мероприятий в рамках работы Юридической клиники Таганрогского института имени А.П. Чехова (филиал) РГЭУ (РИНХ)</vt:lpstr>
      <vt:lpstr>Слайд 8</vt:lpstr>
      <vt:lpstr>В течение учебного года была опубликована статья: </vt:lpstr>
      <vt:lpstr>В качестве консультантов Юридической клиники Таганрогского института имени А.П. Чехова (филиал) РГЭУ (РИНХ) привлекаются:</vt:lpstr>
      <vt:lpstr>Перспективы Юридической клиники Таганрогского института имени А.П. Чехова (филиал) РГЭУ (РИНХ)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goloborodko</cp:lastModifiedBy>
  <cp:revision>691</cp:revision>
  <dcterms:modified xsi:type="dcterms:W3CDTF">2021-06-16T06:00:51Z</dcterms:modified>
</cp:coreProperties>
</file>