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75" r:id="rId3"/>
    <p:sldId id="276" r:id="rId4"/>
    <p:sldId id="269" r:id="rId5"/>
    <p:sldId id="270" r:id="rId6"/>
    <p:sldId id="273" r:id="rId7"/>
    <p:sldId id="277" r:id="rId8"/>
    <p:sldId id="278" r:id="rId9"/>
    <p:sldId id="279" r:id="rId10"/>
    <p:sldId id="284" r:id="rId11"/>
    <p:sldId id="283" r:id="rId12"/>
    <p:sldId id="282" r:id="rId13"/>
    <p:sldId id="280" r:id="rId14"/>
    <p:sldId id="281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1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0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4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2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1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5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3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81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>Министерство науки и высшего образования Российской Федерации</a:t>
            </a:r>
            <a:br>
              <a:rPr lang="ru-RU" sz="1600" b="1" dirty="0" smtClean="0"/>
            </a:br>
            <a:r>
              <a:rPr lang="ru-RU" sz="1600" b="1" dirty="0" smtClean="0"/>
              <a:t>Таганрогский институт имени А. П. Чехова (филиал)  </a:t>
            </a:r>
            <a:br>
              <a:rPr lang="ru-RU" sz="1600" b="1" dirty="0" smtClean="0"/>
            </a:br>
            <a:r>
              <a:rPr lang="ru-RU" sz="1600" b="1" dirty="0" smtClean="0"/>
              <a:t>ФГБОУ ВО «Ростовский государственный экономический  университет (РИНХ)»</a:t>
            </a:r>
            <a:br>
              <a:rPr lang="ru-RU" sz="1600" b="1" dirty="0" smtClean="0"/>
            </a:br>
            <a:r>
              <a:rPr lang="ru-RU" sz="4400" b="1" dirty="0" smtClean="0"/>
              <a:t>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ОТЧЕТ О РАБОТЕ ЛАБОРАТОРИИ ФИЛОЛОГИЧЕСКИХ ИССЛЕДОВАНИЙ ЗА 2020-2021 </a:t>
            </a:r>
            <a:r>
              <a:rPr lang="ru-RU" sz="4000" dirty="0" err="1" smtClean="0"/>
              <a:t>уч</a:t>
            </a:r>
            <a:r>
              <a:rPr lang="ru-RU" sz="4000" dirty="0" smtClean="0"/>
              <a:t>. год</a:t>
            </a:r>
            <a:br>
              <a:rPr lang="ru-RU" sz="4000" dirty="0" smtClean="0"/>
            </a:br>
            <a:endParaRPr lang="ru-RU" sz="44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18492" y="452868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О.А. ЯКОВЛЕВА,</a:t>
            </a:r>
            <a:br>
              <a:rPr lang="ru-RU" dirty="0" smtClean="0"/>
            </a:br>
            <a:r>
              <a:rPr lang="ru-RU" dirty="0" smtClean="0"/>
              <a:t>РУКОВОДИТЕЛЬ ЛАБОРАТОРИИ ФИЛОЛОГИЧЕСКИХ ИССЛЕДОВАНИЙ,</a:t>
            </a:r>
            <a:br>
              <a:rPr lang="ru-RU" dirty="0" smtClean="0"/>
            </a:br>
            <a:r>
              <a:rPr lang="ru-RU" dirty="0" smtClean="0"/>
              <a:t>КАНД. ФИЛОЛ. НАУК, ДОЦЕНТ КАФЕДРЫ РУССКОГО ЯЗЫКА И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70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437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РУКОВОДСТВО НИРС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030311"/>
            <a:ext cx="10058400" cy="5280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8) </a:t>
            </a:r>
            <a:r>
              <a:rPr lang="ru-RU" dirty="0" err="1"/>
              <a:t>Кожокарь</a:t>
            </a:r>
            <a:r>
              <a:rPr lang="ru-RU" dirty="0"/>
              <a:t> Елена, магистрант 1 </a:t>
            </a:r>
            <a:r>
              <a:rPr lang="ru-RU" dirty="0" smtClean="0"/>
              <a:t>курса, </a:t>
            </a:r>
            <a:r>
              <a:rPr lang="ru-RU" dirty="0"/>
              <a:t>«Субстантивная метафора как средство выражения эмоциональной оценки в комедии Д. И. Фонвизина «Недоросль» (науч. рук. - канд. </a:t>
            </a:r>
            <a:r>
              <a:rPr lang="ru-RU" dirty="0" err="1"/>
              <a:t>филол</a:t>
            </a:r>
            <a:r>
              <a:rPr lang="ru-RU" dirty="0"/>
              <a:t>. наук, доц. Ваганов А. В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9</a:t>
            </a:r>
            <a:r>
              <a:rPr lang="ru-RU" dirty="0"/>
              <a:t>) Москаленко Альбина, студент 5 </a:t>
            </a:r>
            <a:r>
              <a:rPr lang="ru-RU" dirty="0" smtClean="0"/>
              <a:t>курса, </a:t>
            </a:r>
            <a:r>
              <a:rPr lang="ru-RU" dirty="0"/>
              <a:t>«Символика числа «три» на примере произведений А.П. Чехова «Три года» и «Три сестры» (науч. рук. - канд. </a:t>
            </a:r>
            <a:r>
              <a:rPr lang="ru-RU" dirty="0" err="1"/>
              <a:t>филол</a:t>
            </a:r>
            <a:r>
              <a:rPr lang="ru-RU" dirty="0"/>
              <a:t>. наук, проф. Кондратьева В.В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10</a:t>
            </a:r>
            <a:r>
              <a:rPr lang="ru-RU" dirty="0"/>
              <a:t>) Мазуренко Марина, студент 3 </a:t>
            </a:r>
            <a:r>
              <a:rPr lang="ru-RU" dirty="0" smtClean="0"/>
              <a:t>курса, </a:t>
            </a:r>
            <a:r>
              <a:rPr lang="ru-RU" dirty="0"/>
              <a:t>«В.В. Набоков: от «Рождества» ‒ к «Рождественскому рассказу», от лирики ‒ к пародии» (науч. рук. – канд. </a:t>
            </a:r>
            <a:r>
              <a:rPr lang="ru-RU" dirty="0" err="1"/>
              <a:t>филол</a:t>
            </a:r>
            <a:r>
              <a:rPr lang="ru-RU" dirty="0"/>
              <a:t>. наук, доц. </a:t>
            </a:r>
            <a:r>
              <a:rPr lang="ru-RU" dirty="0" err="1"/>
              <a:t>Смоличева</a:t>
            </a:r>
            <a:r>
              <a:rPr lang="ru-RU" dirty="0"/>
              <a:t> С. В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11</a:t>
            </a:r>
            <a:r>
              <a:rPr lang="ru-RU" dirty="0"/>
              <a:t>) Иванова Юлия, студент 3 </a:t>
            </a:r>
            <a:r>
              <a:rPr lang="ru-RU" dirty="0" smtClean="0"/>
              <a:t>курса, «</a:t>
            </a:r>
            <a:r>
              <a:rPr lang="ru-RU" dirty="0" err="1" smtClean="0"/>
              <a:t>Автопсихологизм</a:t>
            </a:r>
            <a:r>
              <a:rPr lang="ru-RU" dirty="0" smtClean="0"/>
              <a:t> </a:t>
            </a:r>
            <a:r>
              <a:rPr lang="ru-RU" dirty="0"/>
              <a:t>в рассказе Ю. Казакова «Осень в дубовых лесах» </a:t>
            </a:r>
            <a:r>
              <a:rPr lang="ru-RU" dirty="0" smtClean="0"/>
              <a:t>(науч</a:t>
            </a:r>
            <a:r>
              <a:rPr lang="ru-RU" dirty="0"/>
              <a:t>. рук. – </a:t>
            </a:r>
            <a:r>
              <a:rPr lang="ru-RU" dirty="0" smtClean="0"/>
              <a:t>д-р </a:t>
            </a:r>
            <a:r>
              <a:rPr lang="ru-RU" dirty="0" err="1" smtClean="0"/>
              <a:t>филол</a:t>
            </a:r>
            <a:r>
              <a:rPr lang="ru-RU" dirty="0" smtClean="0"/>
              <a:t>. наук, проф. </a:t>
            </a:r>
            <a:r>
              <a:rPr lang="ru-RU" dirty="0"/>
              <a:t>Зотов </a:t>
            </a:r>
            <a:r>
              <a:rPr lang="ru-RU" dirty="0" smtClean="0"/>
              <a:t>С. Н.);</a:t>
            </a:r>
          </a:p>
          <a:p>
            <a:r>
              <a:rPr lang="ru-RU" dirty="0"/>
              <a:t>12) Игнатова Кристина, студент 4 </a:t>
            </a:r>
            <a:r>
              <a:rPr lang="ru-RU" dirty="0" smtClean="0"/>
              <a:t>курса, «Элементы </a:t>
            </a:r>
            <a:r>
              <a:rPr lang="ru-RU" dirty="0"/>
              <a:t>свадебной обрядности и их художественная трансформация в рассказе А.П</a:t>
            </a:r>
            <a:r>
              <a:rPr lang="ru-RU" dirty="0" smtClean="0"/>
              <a:t>. Чехова </a:t>
            </a:r>
            <a:r>
              <a:rPr lang="ru-RU" dirty="0"/>
              <a:t>«Приданое» </a:t>
            </a:r>
            <a:r>
              <a:rPr lang="ru-RU" dirty="0" smtClean="0"/>
              <a:t>(науч</a:t>
            </a:r>
            <a:r>
              <a:rPr lang="ru-RU" dirty="0"/>
              <a:t>. рук. – к.ф.н., проф. Кондратьева </a:t>
            </a:r>
            <a:r>
              <a:rPr lang="ru-RU" dirty="0" smtClean="0"/>
              <a:t>В. В.);</a:t>
            </a:r>
          </a:p>
          <a:p>
            <a:r>
              <a:rPr lang="ru-RU" dirty="0"/>
              <a:t>13) </a:t>
            </a:r>
            <a:r>
              <a:rPr lang="ru-RU" dirty="0" err="1"/>
              <a:t>Купцова</a:t>
            </a:r>
            <a:r>
              <a:rPr lang="ru-RU" dirty="0"/>
              <a:t> Анастасия, студент 2 </a:t>
            </a:r>
            <a:r>
              <a:rPr lang="ru-RU" dirty="0" smtClean="0"/>
              <a:t>курса, «Особенности </a:t>
            </a:r>
            <a:r>
              <a:rPr lang="ru-RU" dirty="0"/>
              <a:t>художественного времени в рассказе А.П</a:t>
            </a:r>
            <a:r>
              <a:rPr lang="ru-RU" dirty="0" smtClean="0"/>
              <a:t>. Чехова «Воры» (науч</a:t>
            </a:r>
            <a:r>
              <a:rPr lang="ru-RU" dirty="0"/>
              <a:t>. рук. – к.ф.н., проф. Кондратьева </a:t>
            </a:r>
            <a:r>
              <a:rPr lang="ru-RU" dirty="0" smtClean="0"/>
              <a:t>В. В.);</a:t>
            </a:r>
          </a:p>
          <a:p>
            <a:r>
              <a:rPr lang="ru-RU" dirty="0"/>
              <a:t>14) Светличная Юлия, студент 4 </a:t>
            </a:r>
            <a:r>
              <a:rPr lang="ru-RU" dirty="0" smtClean="0"/>
              <a:t>курса, «Рассказ </a:t>
            </a:r>
            <a:r>
              <a:rPr lang="ru-RU" dirty="0"/>
              <a:t>А.П</a:t>
            </a:r>
            <a:r>
              <a:rPr lang="ru-RU" dirty="0" smtClean="0"/>
              <a:t>. Чехова </a:t>
            </a:r>
            <a:r>
              <a:rPr lang="ru-RU" dirty="0"/>
              <a:t>"Спать хочется": символика мотивов и </a:t>
            </a:r>
            <a:r>
              <a:rPr lang="ru-RU" dirty="0" smtClean="0"/>
              <a:t>образов» </a:t>
            </a:r>
            <a:r>
              <a:rPr lang="ru-RU" dirty="0"/>
              <a:t>(</a:t>
            </a:r>
            <a:r>
              <a:rPr lang="ru-RU" dirty="0" smtClean="0"/>
              <a:t>науч</a:t>
            </a:r>
            <a:r>
              <a:rPr lang="ru-RU" dirty="0"/>
              <a:t>. рук. – к.ф.н., проф. Кондратьева </a:t>
            </a:r>
            <a:r>
              <a:rPr lang="ru-RU" dirty="0" smtClean="0"/>
              <a:t>В. В.);</a:t>
            </a:r>
          </a:p>
          <a:p>
            <a:r>
              <a:rPr lang="ru-RU" dirty="0"/>
              <a:t>15) Семенова Анна, </a:t>
            </a:r>
            <a:r>
              <a:rPr lang="ru-RU" dirty="0" smtClean="0"/>
              <a:t>студент 5 курса, «Костюм </a:t>
            </a:r>
            <a:r>
              <a:rPr lang="ru-RU" dirty="0"/>
              <a:t>в драматургии В.В. Набокова: культурологический и литературоведческий </a:t>
            </a:r>
            <a:r>
              <a:rPr lang="ru-RU" dirty="0" smtClean="0"/>
              <a:t>аспекты» </a:t>
            </a:r>
            <a:r>
              <a:rPr lang="ru-RU" dirty="0"/>
              <a:t>(</a:t>
            </a:r>
            <a:r>
              <a:rPr lang="ru-RU" dirty="0" smtClean="0"/>
              <a:t>науч</a:t>
            </a:r>
            <a:r>
              <a:rPr lang="ru-RU" dirty="0"/>
              <a:t>. рук. – к.ф.н., доц. </a:t>
            </a:r>
            <a:r>
              <a:rPr lang="ru-RU" dirty="0" err="1"/>
              <a:t>Смоличева</a:t>
            </a:r>
            <a:r>
              <a:rPr lang="ru-RU" dirty="0"/>
              <a:t> </a:t>
            </a:r>
            <a:r>
              <a:rPr lang="ru-RU" dirty="0" smtClean="0"/>
              <a:t>С. В.).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079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56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РУКОВОДСТВО НИРС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3. Подготовка </a:t>
            </a:r>
            <a:r>
              <a:rPr lang="ru-RU" b="1" dirty="0"/>
              <a:t>докладчиков на  </a:t>
            </a:r>
            <a:r>
              <a:rPr lang="ru-RU" b="1" dirty="0" smtClean="0"/>
              <a:t>региональный форум </a:t>
            </a:r>
            <a:r>
              <a:rPr lang="ru-RU" b="1" dirty="0"/>
              <a:t>«Литература и память. Донские писатели о Великой Отечественной </a:t>
            </a:r>
            <a:r>
              <a:rPr lang="ru-RU" b="1" dirty="0" smtClean="0"/>
              <a:t>войне»:</a:t>
            </a:r>
          </a:p>
          <a:p>
            <a:r>
              <a:rPr lang="ru-RU" dirty="0"/>
              <a:t>1.	Терещенко Дарья, 3 курс, «М. Шолохов и А. Калинин: осмысление сложной судьбы человека в военное время»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профессор В.В. Кондратьева).</a:t>
            </a:r>
          </a:p>
          <a:p>
            <a:r>
              <a:rPr lang="ru-RU" dirty="0"/>
              <a:t>2.	</a:t>
            </a:r>
            <a:r>
              <a:rPr lang="ru-RU" dirty="0" err="1"/>
              <a:t>Купцова</a:t>
            </a:r>
            <a:r>
              <a:rPr lang="ru-RU" dirty="0"/>
              <a:t> Анастасия, 2 курс, «Судьба казачества в годы Великой Отечественной войны (на материале очерковой книги «Казаки идут на Запад»)»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О.А. Яковлева).</a:t>
            </a:r>
          </a:p>
          <a:p>
            <a:r>
              <a:rPr lang="ru-RU" dirty="0"/>
              <a:t>3.	Козловская Мария, 2 курс, «Дети – герои Великой Отечественной войны в произведениях А.Ф. Агафонова»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О.А. Яковлева).</a:t>
            </a:r>
          </a:p>
          <a:p>
            <a:r>
              <a:rPr lang="ru-RU" dirty="0"/>
              <a:t>4.	</a:t>
            </a:r>
            <a:r>
              <a:rPr lang="ru-RU" dirty="0" err="1"/>
              <a:t>Стукань</a:t>
            </a:r>
            <a:r>
              <a:rPr lang="ru-RU" dirty="0"/>
              <a:t> Марина, 2 курс, «Связь между прошлым и настоящим (на материале произведений А.В. Калинина)»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О.А. Яковлева).</a:t>
            </a:r>
          </a:p>
          <a:p>
            <a:r>
              <a:rPr lang="ru-RU" dirty="0"/>
              <a:t>5.	Мазуренко Марина, 3 курс, «Сильнее страха смерти: А.В. Калинин о героизме на войне»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С.В. </a:t>
            </a:r>
            <a:r>
              <a:rPr lang="ru-RU" dirty="0" err="1"/>
              <a:t>Смоличева</a:t>
            </a:r>
            <a:r>
              <a:rPr lang="ru-RU" dirty="0"/>
              <a:t>).</a:t>
            </a:r>
          </a:p>
          <a:p>
            <a:r>
              <a:rPr lang="ru-RU" dirty="0"/>
              <a:t>6.	Семенова Анна</a:t>
            </a:r>
            <a:r>
              <a:rPr lang="ru-RU" dirty="0" smtClean="0"/>
              <a:t>, Рябинина Юлия, </a:t>
            </a:r>
            <a:r>
              <a:rPr lang="ru-RU" dirty="0"/>
              <a:t>5 курс, «Окопная» правда в произведениях М.А. Шолохова»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С.В. </a:t>
            </a:r>
            <a:r>
              <a:rPr lang="ru-RU" dirty="0" err="1"/>
              <a:t>Смоличева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95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06063"/>
            <a:ext cx="10058400" cy="6825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ПОДГОТОВКА УЧЕБНЫХ ПОСОБИЙ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71977"/>
            <a:ext cx="10058400" cy="522882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Нарушевич А.Г</a:t>
            </a:r>
            <a:r>
              <a:rPr lang="ru-RU" dirty="0" smtClean="0"/>
              <a:t>., Голубева </a:t>
            </a:r>
            <a:r>
              <a:rPr lang="ru-RU" dirty="0"/>
              <a:t>И.В. Русский язык. </a:t>
            </a:r>
            <a:r>
              <a:rPr lang="ru-RU" dirty="0" smtClean="0"/>
              <a:t>Готовимся </a:t>
            </a:r>
            <a:r>
              <a:rPr lang="ru-RU" dirty="0"/>
              <a:t>к ГИА/ОГЭ. 5 класс. </a:t>
            </a:r>
            <a:r>
              <a:rPr lang="ru-RU" dirty="0" smtClean="0"/>
              <a:t>Учебное пособие. – М</a:t>
            </a:r>
            <a:r>
              <a:rPr lang="ru-RU" dirty="0"/>
              <a:t>.: Просвещение, 2020. – 159 с</a:t>
            </a:r>
            <a:r>
              <a:rPr lang="ru-RU" dirty="0" smtClean="0"/>
              <a:t>.</a:t>
            </a:r>
          </a:p>
          <a:p>
            <a:r>
              <a:rPr lang="ru-RU" dirty="0"/>
              <a:t>2. Нарушевич А.Г., Голубева И.В. Русский язык. Готовимся к ГИА/ОГЭ. </a:t>
            </a:r>
            <a:r>
              <a:rPr lang="ru-RU" dirty="0" smtClean="0"/>
              <a:t>6 </a:t>
            </a:r>
            <a:r>
              <a:rPr lang="ru-RU" dirty="0"/>
              <a:t>класс. Учебное пособие. – М.: Просвещение, 2020. – </a:t>
            </a:r>
            <a:r>
              <a:rPr lang="ru-RU" dirty="0" smtClean="0"/>
              <a:t>157 </a:t>
            </a:r>
            <a:r>
              <a:rPr lang="ru-RU" dirty="0"/>
              <a:t>с</a:t>
            </a:r>
            <a:r>
              <a:rPr lang="ru-RU" dirty="0" smtClean="0"/>
              <a:t>.</a:t>
            </a:r>
          </a:p>
          <a:p>
            <a:r>
              <a:rPr lang="ru-RU" dirty="0"/>
              <a:t>3. Нарушевич А.Г., Голубева И.В. Русский язык. Готовимся к ГИА/ОГЭ. </a:t>
            </a:r>
            <a:r>
              <a:rPr lang="ru-RU" dirty="0" smtClean="0"/>
              <a:t>7 </a:t>
            </a:r>
            <a:r>
              <a:rPr lang="ru-RU" dirty="0"/>
              <a:t>класс. Учебное пособие. – М.: Просвещение, 2020. – </a:t>
            </a:r>
            <a:r>
              <a:rPr lang="ru-RU" dirty="0" smtClean="0"/>
              <a:t>157с.</a:t>
            </a:r>
          </a:p>
          <a:p>
            <a:r>
              <a:rPr lang="ru-RU" dirty="0"/>
              <a:t>4. Нарушевич А.Г., Голубева И.В. Русский язык. Готовимся к ГИА/ОГЭ. </a:t>
            </a:r>
            <a:r>
              <a:rPr lang="ru-RU" dirty="0" smtClean="0"/>
              <a:t>8 </a:t>
            </a:r>
            <a:r>
              <a:rPr lang="ru-RU" dirty="0"/>
              <a:t>класс. Учебное пособие. – М.: Просвещение, 2020. – </a:t>
            </a:r>
            <a:r>
              <a:rPr lang="ru-RU" dirty="0" smtClean="0"/>
              <a:t>144 </a:t>
            </a:r>
            <a:r>
              <a:rPr lang="ru-RU" dirty="0"/>
              <a:t>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5</a:t>
            </a:r>
            <a:r>
              <a:rPr lang="ru-RU" dirty="0"/>
              <a:t>. Нарушевич А.Г., Голубева И.В. Русский язык. Готовимся к ГИА/ОГЭ. </a:t>
            </a:r>
            <a:r>
              <a:rPr lang="ru-RU" dirty="0" smtClean="0"/>
              <a:t>9 </a:t>
            </a:r>
            <a:r>
              <a:rPr lang="ru-RU" dirty="0"/>
              <a:t>класс. Учебное пособие. – М.: Просвещение, 2020. – 144 с.</a:t>
            </a:r>
          </a:p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Нарушевич А.Г., Смеречинская Н.М. Итоговое </a:t>
            </a:r>
            <a:r>
              <a:rPr lang="ru-RU" dirty="0" smtClean="0"/>
              <a:t>собеседование </a:t>
            </a:r>
            <a:r>
              <a:rPr lang="ru-RU" dirty="0"/>
              <a:t>по русскому языку. Учебно-методическое </a:t>
            </a:r>
            <a:r>
              <a:rPr lang="ru-RU" dirty="0" smtClean="0"/>
              <a:t>пособие. </a:t>
            </a:r>
            <a:r>
              <a:rPr lang="ru-RU" dirty="0"/>
              <a:t>– М.: Просвещение, 2020.  – 110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</a:t>
            </a:r>
            <a:r>
              <a:rPr lang="ru-RU" dirty="0"/>
              <a:t>Нарушевич А.Г., Голубева И.В. Русский язык. </a:t>
            </a:r>
            <a:r>
              <a:rPr lang="ru-RU" dirty="0" smtClean="0"/>
              <a:t>Самостоятельные </a:t>
            </a:r>
            <a:r>
              <a:rPr lang="ru-RU" dirty="0"/>
              <a:t>и </a:t>
            </a:r>
            <a:r>
              <a:rPr lang="ru-RU" dirty="0" smtClean="0"/>
              <a:t>контрольные </a:t>
            </a:r>
            <a:r>
              <a:rPr lang="ru-RU" dirty="0"/>
              <a:t>работы 5 </a:t>
            </a:r>
            <a:r>
              <a:rPr lang="ru-RU" dirty="0" smtClean="0"/>
              <a:t>класс. </a:t>
            </a:r>
            <a:r>
              <a:rPr lang="ru-RU" dirty="0"/>
              <a:t>– Учебно-методическое пособие. – М.: Просвещение, 2020.  – </a:t>
            </a:r>
            <a:r>
              <a:rPr lang="ru-RU" dirty="0" smtClean="0"/>
              <a:t>112 </a:t>
            </a:r>
            <a:r>
              <a:rPr lang="ru-RU" dirty="0"/>
              <a:t>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</a:t>
            </a:r>
            <a:r>
              <a:rPr lang="ru-RU" dirty="0"/>
              <a:t>Нарушевич А.Г</a:t>
            </a:r>
            <a:r>
              <a:rPr lang="ru-RU" dirty="0" smtClean="0"/>
              <a:t>., Голубева </a:t>
            </a:r>
            <a:r>
              <a:rPr lang="ru-RU" dirty="0"/>
              <a:t>И.В</a:t>
            </a:r>
            <a:r>
              <a:rPr lang="ru-RU" dirty="0" smtClean="0"/>
              <a:t>., </a:t>
            </a:r>
            <a:r>
              <a:rPr lang="ru-RU" dirty="0" err="1" smtClean="0"/>
              <a:t>Ускова</a:t>
            </a:r>
            <a:r>
              <a:rPr lang="ru-RU" dirty="0" smtClean="0"/>
              <a:t> </a:t>
            </a:r>
            <a:r>
              <a:rPr lang="ru-RU" dirty="0"/>
              <a:t>И.В. Русский язык. </a:t>
            </a:r>
            <a:r>
              <a:rPr lang="ru-RU" dirty="0" smtClean="0"/>
              <a:t>Самостоятельные </a:t>
            </a:r>
            <a:r>
              <a:rPr lang="ru-RU" dirty="0"/>
              <a:t>и </a:t>
            </a:r>
            <a:r>
              <a:rPr lang="ru-RU" dirty="0" smtClean="0"/>
              <a:t>контрольные </a:t>
            </a:r>
            <a:r>
              <a:rPr lang="ru-RU" dirty="0"/>
              <a:t>работы 6 </a:t>
            </a:r>
            <a:r>
              <a:rPr lang="ru-RU" dirty="0" smtClean="0"/>
              <a:t>класс. </a:t>
            </a:r>
            <a:r>
              <a:rPr lang="ru-RU" dirty="0"/>
              <a:t>– Учебно-методическое пособие. – М.: Просвещение, 2020.  – 112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</a:t>
            </a:r>
            <a:r>
              <a:rPr lang="ru-RU" dirty="0"/>
              <a:t>Нарушевич А.Г. Русский язык. Твой курс подготовки к ЕГЭ. Пишем </a:t>
            </a:r>
            <a:r>
              <a:rPr lang="ru-RU" dirty="0" smtClean="0"/>
              <a:t>сочинение-рассуждение</a:t>
            </a:r>
            <a:r>
              <a:rPr lang="ru-RU" dirty="0"/>
              <a:t>. – Учебно-методическое пособие. – М.: Просвещение, 2020.  – 112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 </a:t>
            </a:r>
            <a:r>
              <a:rPr lang="ru-RU" dirty="0"/>
              <a:t>Нарушевич А.Г. Русский язык. Твой курс подготовки к ЕГЭ. Задания для </a:t>
            </a:r>
            <a:r>
              <a:rPr lang="ru-RU" dirty="0" smtClean="0"/>
              <a:t>самоподготовки </a:t>
            </a:r>
            <a:r>
              <a:rPr lang="ru-RU" dirty="0"/>
              <a:t>с </a:t>
            </a:r>
            <a:r>
              <a:rPr lang="ru-RU" dirty="0" smtClean="0"/>
              <a:t>комментированными </a:t>
            </a:r>
            <a:r>
              <a:rPr lang="ru-RU" dirty="0"/>
              <a:t>ответами. </a:t>
            </a:r>
            <a:r>
              <a:rPr lang="ru-RU" dirty="0" smtClean="0"/>
              <a:t>– Учебно-методическое </a:t>
            </a:r>
            <a:r>
              <a:rPr lang="ru-RU" dirty="0"/>
              <a:t>пособие. – М.: Просвещение, 2020.  – </a:t>
            </a:r>
            <a:r>
              <a:rPr lang="ru-RU" dirty="0" smtClean="0"/>
              <a:t>180 </a:t>
            </a:r>
            <a:r>
              <a:rPr lang="ru-RU" dirty="0"/>
              <a:t>с. </a:t>
            </a:r>
            <a:endParaRPr lang="ru-RU" dirty="0" smtClean="0"/>
          </a:p>
          <a:p>
            <a:r>
              <a:rPr lang="ru-RU" dirty="0" smtClean="0"/>
              <a:t>11. </a:t>
            </a:r>
            <a:r>
              <a:rPr lang="ru-RU" dirty="0"/>
              <a:t>Нарушевич А.Г., Нарушевич И.С. Русский язык. Литера-тура. Итоговое </a:t>
            </a:r>
            <a:r>
              <a:rPr lang="ru-RU" dirty="0" smtClean="0"/>
              <a:t>выпускное </a:t>
            </a:r>
            <a:r>
              <a:rPr lang="ru-RU" dirty="0"/>
              <a:t>сочинение на 2020/2021 учебный </a:t>
            </a:r>
            <a:r>
              <a:rPr lang="ru-RU" dirty="0" smtClean="0"/>
              <a:t>год. </a:t>
            </a:r>
            <a:r>
              <a:rPr lang="ru-RU" dirty="0"/>
              <a:t>– Учебно-методическое </a:t>
            </a:r>
            <a:r>
              <a:rPr lang="ru-RU" dirty="0" smtClean="0"/>
              <a:t>пособие. </a:t>
            </a:r>
            <a:r>
              <a:rPr lang="ru-RU" dirty="0"/>
              <a:t>– Ростов н/Д:  </a:t>
            </a:r>
            <a:r>
              <a:rPr lang="ru-RU" dirty="0" smtClean="0"/>
              <a:t>Легион</a:t>
            </a:r>
            <a:r>
              <a:rPr lang="ru-RU" dirty="0"/>
              <a:t>, 2020. – 112 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177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97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26524"/>
            <a:ext cx="10058400" cy="48810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Производственная практика, преддипломная практика, РЯЛ</a:t>
            </a:r>
            <a:r>
              <a:rPr lang="en-US" dirty="0" smtClean="0"/>
              <a:t>Z</a:t>
            </a:r>
            <a:r>
              <a:rPr lang="ru-RU" dirty="0" smtClean="0"/>
              <a:t>-6 (17.11.2020-14.12.2020).</a:t>
            </a:r>
          </a:p>
          <a:p>
            <a:r>
              <a:rPr lang="ru-RU" dirty="0" smtClean="0"/>
              <a:t>2</a:t>
            </a:r>
            <a:r>
              <a:rPr lang="ru-RU" dirty="0"/>
              <a:t>. Производственная практика, преддипломная </a:t>
            </a:r>
            <a:r>
              <a:rPr lang="ru-RU" dirty="0" smtClean="0"/>
              <a:t>практика, РЯЛ-5 (11.05.2021-07.06.2021).</a:t>
            </a:r>
          </a:p>
          <a:p>
            <a:r>
              <a:rPr lang="ru-RU" dirty="0" smtClean="0"/>
              <a:t>3. Производственная практика, практика по получению профессиональных умений и опыта профессиональной деятельности, РЯЛ</a:t>
            </a:r>
            <a:r>
              <a:rPr lang="en-US" dirty="0" smtClean="0"/>
              <a:t>Z</a:t>
            </a:r>
            <a:r>
              <a:rPr lang="ru-RU" dirty="0" smtClean="0"/>
              <a:t>-4 (04.04.2021-31.05.2021).</a:t>
            </a:r>
          </a:p>
          <a:p>
            <a:r>
              <a:rPr lang="ru-RU" dirty="0" smtClean="0"/>
              <a:t>4. </a:t>
            </a:r>
            <a:r>
              <a:rPr lang="ru-RU" dirty="0"/>
              <a:t>У</a:t>
            </a:r>
            <a:r>
              <a:rPr lang="ru-RU" dirty="0" smtClean="0"/>
              <a:t>чебная практика, практика по получению первичных профессиональных умений и навыков, РЯЛ</a:t>
            </a:r>
            <a:r>
              <a:rPr lang="en-US" dirty="0" smtClean="0"/>
              <a:t>Z</a:t>
            </a:r>
            <a:r>
              <a:rPr lang="ru-RU" dirty="0" smtClean="0"/>
              <a:t>-3 (04.12.2020-31.12.2020).</a:t>
            </a:r>
          </a:p>
          <a:p>
            <a:r>
              <a:rPr lang="ru-RU" dirty="0" smtClean="0"/>
              <a:t>5. Учебная практика, ознакомительная практика (по профилю «Литература»), РЯЛ-221 (01.02.2021-19.05.2021).</a:t>
            </a:r>
          </a:p>
          <a:p>
            <a:r>
              <a:rPr lang="ru-RU" dirty="0" smtClean="0"/>
              <a:t>6</a:t>
            </a:r>
            <a:r>
              <a:rPr lang="ru-RU" dirty="0"/>
              <a:t>. Учебная практика, ознакомительная практика </a:t>
            </a:r>
            <a:r>
              <a:rPr lang="ru-RU" dirty="0" smtClean="0"/>
              <a:t>(по профилю «Русский язык»), РЯЛ</a:t>
            </a:r>
            <a:r>
              <a:rPr lang="en-US" dirty="0" smtClean="0"/>
              <a:t>Z-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(11.05.2021-07.06.2021).</a:t>
            </a:r>
          </a:p>
          <a:p>
            <a:r>
              <a:rPr lang="ru-RU" dirty="0" smtClean="0"/>
              <a:t>7</a:t>
            </a:r>
            <a:r>
              <a:rPr lang="ru-RU" dirty="0"/>
              <a:t>. Учебная практика, ознакомительная практика (по профилю «Русский язык»), </a:t>
            </a:r>
            <a:r>
              <a:rPr lang="ru-RU" dirty="0" smtClean="0"/>
              <a:t>РИЯZ-2 (11.05.2021-07.06.2021).</a:t>
            </a:r>
          </a:p>
          <a:p>
            <a:r>
              <a:rPr lang="ru-RU" dirty="0" smtClean="0"/>
              <a:t>8. Учебная практика, ознакомительная практика, РЯ</a:t>
            </a:r>
            <a:r>
              <a:rPr lang="en-US" dirty="0" smtClean="0"/>
              <a:t>GZ</a:t>
            </a:r>
            <a:r>
              <a:rPr lang="ru-RU" dirty="0" smtClean="0"/>
              <a:t>-211 (30.04.2021-16.05.2021).</a:t>
            </a:r>
          </a:p>
          <a:p>
            <a:r>
              <a:rPr lang="ru-RU" dirty="0" smtClean="0"/>
              <a:t>9. Учебная практика, научно-исследовательская работа, РЯ</a:t>
            </a:r>
            <a:r>
              <a:rPr lang="en-US" dirty="0" smtClean="0"/>
              <a:t>GZ</a:t>
            </a:r>
            <a:r>
              <a:rPr lang="ru-RU" dirty="0" smtClean="0"/>
              <a:t>-211 (17.05.2021-14.06.2021).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286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41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8648"/>
            <a:ext cx="10058400" cy="41304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10</a:t>
            </a:r>
            <a:r>
              <a:rPr lang="ru-RU" dirty="0"/>
              <a:t>. Учебная практика, ознакомительная практика, </a:t>
            </a:r>
            <a:r>
              <a:rPr lang="ru-RU" dirty="0" smtClean="0"/>
              <a:t>ЛИТGZ-211 </a:t>
            </a:r>
            <a:r>
              <a:rPr lang="ru-RU" dirty="0"/>
              <a:t>(30.04.2021-16.05.2021).</a:t>
            </a:r>
          </a:p>
          <a:p>
            <a:r>
              <a:rPr lang="ru-RU" dirty="0" smtClean="0"/>
              <a:t>11. </a:t>
            </a:r>
            <a:r>
              <a:rPr lang="ru-RU" dirty="0"/>
              <a:t>Учебная практика, научно-исследовательская работа, </a:t>
            </a:r>
            <a:r>
              <a:rPr lang="ru-RU" dirty="0" smtClean="0"/>
              <a:t>ЛИТGZ-211 </a:t>
            </a:r>
            <a:r>
              <a:rPr lang="ru-RU" dirty="0"/>
              <a:t>(17.05.2021-14.06.2021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12. Производственная практика, педагогическая практика, РЯ</a:t>
            </a:r>
            <a:r>
              <a:rPr lang="en-US" dirty="0" smtClean="0"/>
              <a:t>GZ</a:t>
            </a:r>
            <a:r>
              <a:rPr lang="ru-RU" dirty="0" smtClean="0"/>
              <a:t>-221 (22.10.2020-03.12.2020).</a:t>
            </a:r>
          </a:p>
          <a:p>
            <a:r>
              <a:rPr lang="ru-RU" dirty="0" smtClean="0"/>
              <a:t>13. Учебная практика, научно-исследовательская </a:t>
            </a:r>
            <a:r>
              <a:rPr lang="ru-RU" dirty="0"/>
              <a:t>работа, РЯ</a:t>
            </a:r>
            <a:r>
              <a:rPr lang="en-US" dirty="0"/>
              <a:t>GZ-221 </a:t>
            </a:r>
            <a:r>
              <a:rPr lang="ru-RU" dirty="0" smtClean="0"/>
              <a:t>(04.12.2020-31.12.2020).</a:t>
            </a:r>
          </a:p>
          <a:p>
            <a:r>
              <a:rPr lang="ru-RU" dirty="0" smtClean="0"/>
              <a:t>14. Производственная практика, технологическая (проектно-технологическая</a:t>
            </a:r>
            <a:r>
              <a:rPr lang="ru-RU" dirty="0"/>
              <a:t>) практика, РЯ</a:t>
            </a:r>
            <a:r>
              <a:rPr lang="en-US" dirty="0" smtClean="0"/>
              <a:t>GZ-221</a:t>
            </a:r>
            <a:r>
              <a:rPr lang="ru-RU" dirty="0" smtClean="0"/>
              <a:t> (09.04.2021-09.05.2021).</a:t>
            </a:r>
          </a:p>
          <a:p>
            <a:r>
              <a:rPr lang="ru-RU" dirty="0" smtClean="0"/>
              <a:t>15. Производственная практика, научно-исследовательская работа</a:t>
            </a:r>
            <a:r>
              <a:rPr lang="ru-RU" dirty="0"/>
              <a:t>, РЯ</a:t>
            </a:r>
            <a:r>
              <a:rPr lang="en-US" dirty="0"/>
              <a:t>GZ-221 </a:t>
            </a:r>
            <a:r>
              <a:rPr lang="ru-RU" dirty="0" smtClean="0"/>
              <a:t>(11.05.2021-07.06.2021).</a:t>
            </a:r>
          </a:p>
          <a:p>
            <a:r>
              <a:rPr lang="ru-RU" dirty="0" smtClean="0"/>
              <a:t>16. Производственная практика, научно-исследовательская работа, РЯ</a:t>
            </a:r>
            <a:r>
              <a:rPr lang="en-US" dirty="0" smtClean="0"/>
              <a:t>GZ-231 (01</a:t>
            </a:r>
            <a:r>
              <a:rPr lang="ru-RU" dirty="0" smtClean="0"/>
              <a:t>.</a:t>
            </a:r>
            <a:r>
              <a:rPr lang="en-US" dirty="0" smtClean="0"/>
              <a:t>09</a:t>
            </a:r>
            <a:r>
              <a:rPr lang="ru-RU" dirty="0" smtClean="0"/>
              <a:t>.</a:t>
            </a:r>
            <a:r>
              <a:rPr lang="en-US" dirty="0" smtClean="0"/>
              <a:t>2020-</a:t>
            </a:r>
            <a:r>
              <a:rPr lang="ru-RU" dirty="0" smtClean="0"/>
              <a:t>26.10.2020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17. Производственная практика, преддипломная практика</a:t>
            </a:r>
            <a:r>
              <a:rPr lang="ru-RU" dirty="0"/>
              <a:t>, РЯ</a:t>
            </a:r>
            <a:r>
              <a:rPr lang="en-US" dirty="0"/>
              <a:t>GZ-231 </a:t>
            </a:r>
            <a:r>
              <a:rPr lang="ru-RU" dirty="0" smtClean="0"/>
              <a:t>(27.10.2020-22.12.2020).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48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>
                <a:solidFill>
                  <a:srgbClr val="FF0000"/>
                </a:solidFill>
              </a:rPr>
              <a:t>Спасибо за внимание!</a:t>
            </a:r>
            <a:endParaRPr lang="ru-RU" sz="72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73487"/>
            <a:ext cx="10058400" cy="9401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ЗАДАЧИ ЛАБОРАТОРИИ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проведение научных филологических исследований; внедрение результатов научно-исследовательских работ в практику учебного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73367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56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ОСНОВНЫЕ НАПРАВЛЕНИЯ ДЕЯТЕЛЬНОСТИ ЛАБОРАТОРИИ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52282"/>
            <a:ext cx="10058400" cy="4971244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/>
              <a:t>1.	Организация и проведение филологических исследований и внедрение их результатов в образовательный процесс Института и других вузов на договорной основе в соответствии с действующим законодательством.</a:t>
            </a:r>
          </a:p>
          <a:p>
            <a:r>
              <a:rPr lang="ru-RU" sz="2600" dirty="0"/>
              <a:t>2.	Разработка содержания филологического компонента профессиональной подготовки педагогических и научно-педагогических кадров.</a:t>
            </a:r>
          </a:p>
          <a:p>
            <a:r>
              <a:rPr lang="ru-RU" sz="2600" dirty="0"/>
              <a:t>3.	Организация и проведение конференций, семинаров, круглых столов, тренингов по филологической проблематике, в том числе с широким использованием телекоммуникационных технологий.</a:t>
            </a:r>
          </a:p>
          <a:p>
            <a:r>
              <a:rPr lang="ru-RU" sz="2600" dirty="0"/>
              <a:t>4.	Организация работы по подготовке и изданию научно-методической литературы филологического профиля. </a:t>
            </a:r>
          </a:p>
          <a:p>
            <a:r>
              <a:rPr lang="ru-RU" sz="2600" dirty="0"/>
              <a:t>5. Содействие в предоставлении обучающимся возможности освоения в Центре повышения квалификации (далее – ЦПК) Института программ повышения квалификации и профессиональной переподготовки филологической направленности. </a:t>
            </a:r>
          </a:p>
          <a:p>
            <a:r>
              <a:rPr lang="ru-RU" sz="2600" dirty="0"/>
              <a:t>6. Содействие в организации системы дистанционного образования на базе ЦПК Института с привлечением профессорско-преподавательского состава кафедры русского языка и литературы и, при необходимости, других специалистов.</a:t>
            </a:r>
          </a:p>
          <a:p>
            <a:r>
              <a:rPr lang="ru-RU" sz="2600" dirty="0"/>
              <a:t>7. Содействие в организации и проведении учебной практики, практики по получению первичных профессиональных умений и навыков, преддипломной практики обучающихся. </a:t>
            </a:r>
          </a:p>
          <a:p>
            <a:r>
              <a:rPr lang="ru-RU" sz="2600" dirty="0"/>
              <a:t>8. Оказание методической помощи учителям школ и культурно-просветительским работникам города Таганрога и Ростовской области в организации работы по изучению русского языка и литературы.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670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50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НАУЧНО-ИССЛЕДОВАТЕЛЬСКАЯ ДЕЯТЕЛЬНОСТЬ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5" y="1133340"/>
            <a:ext cx="10483402" cy="5112914"/>
          </a:xfrm>
        </p:spPr>
        <p:txBody>
          <a:bodyPr>
            <a:normAutofit/>
          </a:bodyPr>
          <a:lstStyle/>
          <a:p>
            <a:r>
              <a:rPr lang="ru-RU" dirty="0" smtClean="0"/>
              <a:t>1. Участие зав. кафедрой русского языка и литературы </a:t>
            </a:r>
            <a:r>
              <a:rPr lang="ru-RU" dirty="0"/>
              <a:t>А</a:t>
            </a:r>
            <a:r>
              <a:rPr lang="ru-RU" dirty="0" smtClean="0"/>
              <a:t>.Г. </a:t>
            </a:r>
            <a:r>
              <a:rPr lang="ru-RU" dirty="0" err="1" smtClean="0"/>
              <a:t>Нарушевича</a:t>
            </a:r>
            <a:r>
              <a:rPr lang="ru-RU" dirty="0" smtClean="0"/>
              <a:t> в работе семинара «Учебник сегодняшнего дня: требования к содержанию и </a:t>
            </a:r>
            <a:r>
              <a:rPr lang="ru-RU" dirty="0"/>
              <a:t>структуре» совместно с некоммерческой организацией «Ассоциация учителей алтайского языка и литературы» (г. Горно-Алтайск, Республика Алтай</a:t>
            </a:r>
            <a:r>
              <a:rPr lang="ru-RU" dirty="0" smtClean="0"/>
              <a:t>).</a:t>
            </a:r>
          </a:p>
          <a:p>
            <a:r>
              <a:rPr lang="ru-RU" dirty="0"/>
              <a:t>2. </a:t>
            </a:r>
            <a:r>
              <a:rPr lang="ru-RU" dirty="0" smtClean="0"/>
              <a:t>Участие зав. кафедрой русского языка и литературы А. Г. </a:t>
            </a:r>
            <a:r>
              <a:rPr lang="ru-RU" dirty="0" err="1" smtClean="0"/>
              <a:t>Нарушевича</a:t>
            </a:r>
            <a:r>
              <a:rPr lang="ru-RU" dirty="0" smtClean="0"/>
              <a:t> в работе международной научно-практической конференции «Современные тенденции в изучении русского языка, культуры и истории» (</a:t>
            </a:r>
            <a:r>
              <a:rPr lang="ru-RU" dirty="0"/>
              <a:t>Б</a:t>
            </a:r>
            <a:r>
              <a:rPr lang="ru-RU" dirty="0" smtClean="0"/>
              <a:t>олгария, </a:t>
            </a:r>
            <a:r>
              <a:rPr lang="ru-RU" dirty="0"/>
              <a:t>С</a:t>
            </a:r>
            <a:r>
              <a:rPr lang="ru-RU" dirty="0" smtClean="0"/>
              <a:t>офия). </a:t>
            </a:r>
          </a:p>
          <a:p>
            <a:r>
              <a:rPr lang="ru-RU" dirty="0" smtClean="0"/>
              <a:t>3. Подготовка и проведение Международного научно-практического онлайн-семинара </a:t>
            </a:r>
            <a:r>
              <a:rPr lang="ru-RU" dirty="0"/>
              <a:t>«Формирование коммуникативной компетенции учащихся на уроках русского языка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4. </a:t>
            </a:r>
            <a:r>
              <a:rPr lang="ru-RU" dirty="0"/>
              <a:t>Участие </a:t>
            </a:r>
            <a:r>
              <a:rPr lang="ru-RU" dirty="0" smtClean="0"/>
              <a:t>преподавателей и студентов в </a:t>
            </a:r>
            <a:r>
              <a:rPr lang="ru-RU" dirty="0"/>
              <a:t>работе Всероссийской научно-практической конференции «Уроки русского языка: знания дальнего действия», г. Москва, «Просвещение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5. </a:t>
            </a:r>
            <a:r>
              <a:rPr lang="ru-RU" dirty="0"/>
              <a:t>Участие </a:t>
            </a:r>
            <a:r>
              <a:rPr lang="ru-RU" dirty="0" smtClean="0"/>
              <a:t>преподавателей студентов и магистрантов в </a:t>
            </a:r>
            <a:r>
              <a:rPr lang="ru-RU" dirty="0"/>
              <a:t>работе Международного научно-практического веб-семинара «Проблемы преподавания русского языка как иностранного: развиваем международное сотрудничество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244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15155"/>
            <a:ext cx="100584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НАУЧНО-ИССЛЕДОВАТЕЛЬСКАЯ ДЕЯТЕЛЬНОСТЬ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128" y="1159099"/>
            <a:ext cx="10058400" cy="490684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6. Участие зав. кафедрой русского языка и литературы А.Г. </a:t>
            </a:r>
            <a:r>
              <a:rPr lang="ru-RU" dirty="0" err="1"/>
              <a:t>Нарушевича</a:t>
            </a:r>
            <a:r>
              <a:rPr lang="ru-RU" dirty="0"/>
              <a:t> в работе Всероссийского научно-практического семинара «Исследование действующих практик функционирования русских школ за рубежом», АНО ДПО Центр образовательных инноваций «Шаг», г. Москва.</a:t>
            </a:r>
          </a:p>
          <a:p>
            <a:r>
              <a:rPr lang="ru-RU" dirty="0" smtClean="0"/>
              <a:t>7. Участие преподавателей, студентов и магистрантов в Международном научном семинаре «Культура и творчество в языке и литературе» в Евразийском национальном университете имени </a:t>
            </a:r>
            <a:r>
              <a:rPr lang="ru-RU" dirty="0"/>
              <a:t>Л</a:t>
            </a:r>
            <a:r>
              <a:rPr lang="ru-RU" dirty="0" smtClean="0"/>
              <a:t>.Н. Гумилева (</a:t>
            </a:r>
            <a:r>
              <a:rPr lang="ru-RU" dirty="0"/>
              <a:t>К</a:t>
            </a:r>
            <a:r>
              <a:rPr lang="ru-RU" dirty="0" smtClean="0"/>
              <a:t>азахстан).</a:t>
            </a:r>
            <a:endParaRPr lang="ru-RU" dirty="0"/>
          </a:p>
          <a:p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/>
              <a:t>Участие </a:t>
            </a:r>
            <a:r>
              <a:rPr lang="ru-RU" dirty="0" smtClean="0"/>
              <a:t>преподавателей, студентов и магистрантов в </a:t>
            </a:r>
            <a:r>
              <a:rPr lang="ru-RU" dirty="0"/>
              <a:t>работе  Международной научно-практической конференции «</a:t>
            </a:r>
            <a:r>
              <a:rPr lang="ru-RU" dirty="0" err="1"/>
              <a:t>Нургалиевские</a:t>
            </a:r>
            <a:r>
              <a:rPr lang="ru-RU" dirty="0"/>
              <a:t> чтения-Х: научное сообщество молодых ученых XXI столетия. Филологические науки» в </a:t>
            </a:r>
            <a:r>
              <a:rPr lang="ru-RU" dirty="0" smtClean="0"/>
              <a:t>Евразийском </a:t>
            </a:r>
            <a:r>
              <a:rPr lang="ru-RU" dirty="0"/>
              <a:t>национальном университете имени Л.Н. Гумилева (Казахстан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9. </a:t>
            </a:r>
            <a:r>
              <a:rPr lang="ru-RU" dirty="0"/>
              <a:t>Участие </a:t>
            </a:r>
            <a:r>
              <a:rPr lang="ru-RU" dirty="0" smtClean="0"/>
              <a:t>преподавателей в </a:t>
            </a:r>
            <a:r>
              <a:rPr lang="ru-RU" dirty="0"/>
              <a:t>работе 65-й научно-теоретической конференции ТИ имени А.П. </a:t>
            </a:r>
            <a:r>
              <a:rPr lang="ru-RU" dirty="0" smtClean="0"/>
              <a:t>Чехова (филиала) РГЭУ (РИНХ).</a:t>
            </a:r>
          </a:p>
          <a:p>
            <a:r>
              <a:rPr lang="ru-RU" dirty="0" smtClean="0"/>
              <a:t>10. </a:t>
            </a:r>
            <a:r>
              <a:rPr lang="ru-RU" dirty="0"/>
              <a:t>Подготовка и проведение регионального форума «Литература и память. Донские писатели о Великой Отечественной войне» совместно с </a:t>
            </a:r>
            <a:r>
              <a:rPr lang="ru-RU" dirty="0" err="1"/>
              <a:t>Раздорским</a:t>
            </a:r>
            <a:r>
              <a:rPr lang="ru-RU" dirty="0"/>
              <a:t> этнографическим </a:t>
            </a:r>
            <a:r>
              <a:rPr lang="ru-RU" dirty="0" smtClean="0"/>
              <a:t>музеем-заповедником.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/>
              <a:t>11. </a:t>
            </a:r>
            <a:r>
              <a:rPr lang="ru-RU" dirty="0" smtClean="0"/>
              <a:t>Участие преподавателей кафедры русского языка и литературы ТИ имени </a:t>
            </a:r>
            <a:r>
              <a:rPr lang="ru-RU" dirty="0"/>
              <a:t>А</a:t>
            </a:r>
            <a:r>
              <a:rPr lang="ru-RU" dirty="0" smtClean="0"/>
              <a:t>.П. Чехова в работе Международной научно-практической онлайн-конференции «Язык и коммуникация в контексте культуры».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214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921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УЧЕБНО-МЕТОДИЧЕСКАЯ ДЕЯТЕЛЬНОСТЬ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33342"/>
            <a:ext cx="10058400" cy="51773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Проведение зав. кафедрой А.Г. </a:t>
            </a:r>
            <a:r>
              <a:rPr lang="ru-RU" dirty="0" err="1" smtClean="0"/>
              <a:t>Нарушевичем</a:t>
            </a:r>
            <a:r>
              <a:rPr lang="ru-RU" dirty="0" smtClean="0"/>
              <a:t> обучающих </a:t>
            </a:r>
            <a:r>
              <a:rPr lang="ru-RU" dirty="0" err="1"/>
              <a:t>вебинаров</a:t>
            </a:r>
            <a:r>
              <a:rPr lang="ru-RU" dirty="0"/>
              <a:t> на платформе издательства «Легион</a:t>
            </a:r>
            <a:r>
              <a:rPr lang="ru-RU" dirty="0" smtClean="0"/>
              <a:t>» </a:t>
            </a:r>
            <a:r>
              <a:rPr lang="ru-RU" dirty="0"/>
              <a:t>«Сочинение на ЕГЭ: новое в комментарии</a:t>
            </a:r>
            <a:r>
              <a:rPr lang="ru-RU" dirty="0" smtClean="0"/>
              <a:t>» и  </a:t>
            </a:r>
            <a:r>
              <a:rPr lang="ru-RU" dirty="0"/>
              <a:t>«ОГЭ по русскому языку: система эффективной подготовки</a:t>
            </a:r>
            <a:r>
              <a:rPr lang="ru-RU" dirty="0" smtClean="0"/>
              <a:t>».</a:t>
            </a:r>
          </a:p>
          <a:p>
            <a:r>
              <a:rPr lang="ru-RU" dirty="0"/>
              <a:t>2. </a:t>
            </a:r>
            <a:r>
              <a:rPr lang="ru-RU" dirty="0" smtClean="0"/>
              <a:t>Участие зав. кафедрой русского языка и литературы </a:t>
            </a:r>
            <a:r>
              <a:rPr lang="ru-RU" dirty="0"/>
              <a:t>А</a:t>
            </a:r>
            <a:r>
              <a:rPr lang="ru-RU" dirty="0" smtClean="0"/>
              <a:t>.Г. </a:t>
            </a:r>
            <a:r>
              <a:rPr lang="ru-RU" dirty="0" err="1" smtClean="0"/>
              <a:t>Нарушевича</a:t>
            </a:r>
            <a:r>
              <a:rPr lang="ru-RU" dirty="0" smtClean="0"/>
              <a:t> в работе семинара «Актуальные проблемы изучения и преподавания русского языка в современном мире», организованного журналом «Русский язык в школе»</a:t>
            </a:r>
          </a:p>
          <a:p>
            <a:r>
              <a:rPr lang="ru-RU" dirty="0" smtClean="0"/>
              <a:t>2</a:t>
            </a:r>
            <a:r>
              <a:rPr lang="ru-RU" dirty="0"/>
              <a:t>. Проведение круглого стола «Электронные образовательные ресурсы на уроках русского языка» </a:t>
            </a:r>
            <a:r>
              <a:rPr lang="ru-RU" dirty="0" smtClean="0"/>
              <a:t>с участием магистрантов, обучающихся по направлению «Языковое образование».</a:t>
            </a:r>
          </a:p>
          <a:p>
            <a:r>
              <a:rPr lang="ru-RU" dirty="0"/>
              <a:t>3. Проведение </a:t>
            </a:r>
            <a:r>
              <a:rPr lang="ru-RU" dirty="0" smtClean="0"/>
              <a:t>доцентом кафедры О.А. Яковлевой научно-методического </a:t>
            </a:r>
            <a:r>
              <a:rPr lang="ru-RU" dirty="0"/>
              <a:t>семинара «Подготовка и написание научно-исследовательской работы</a:t>
            </a:r>
            <a:r>
              <a:rPr lang="ru-RU" dirty="0" smtClean="0"/>
              <a:t>» для студентов 3 курса.</a:t>
            </a:r>
          </a:p>
          <a:p>
            <a:r>
              <a:rPr lang="ru-RU" dirty="0"/>
              <a:t>4. Участие в проведении предметного дня филологии в издательстве «Просвещение». Выступление </a:t>
            </a:r>
            <a:r>
              <a:rPr lang="ru-RU" dirty="0" smtClean="0"/>
              <a:t>зав. кафедрой А.Г. </a:t>
            </a:r>
            <a:r>
              <a:rPr lang="ru-RU" dirty="0" err="1" smtClean="0"/>
              <a:t>Нарушевича</a:t>
            </a:r>
            <a:r>
              <a:rPr lang="ru-RU" dirty="0" smtClean="0"/>
              <a:t> с </a:t>
            </a:r>
            <a:r>
              <a:rPr lang="ru-RU" dirty="0"/>
              <a:t>докладом «Формирование коммуникативной компетенции учащихся</a:t>
            </a:r>
            <a:r>
              <a:rPr lang="ru-RU" dirty="0" smtClean="0"/>
              <a:t>».</a:t>
            </a:r>
          </a:p>
          <a:p>
            <a:r>
              <a:rPr lang="ru-RU" dirty="0"/>
              <a:t>5. Проведение открытого урока «Формирование компетенций национальной </a:t>
            </a:r>
            <a:r>
              <a:rPr lang="ru-RU" dirty="0" err="1"/>
              <a:t>самоидентичности</a:t>
            </a:r>
            <a:r>
              <a:rPr lang="ru-RU" dirty="0"/>
              <a:t> младших школьников. П. Лебеденко “Сказки Тихого Дона“» на базе МБОУ «Сухо-Сарматская СОШ</a:t>
            </a:r>
            <a:r>
              <a:rPr lang="ru-RU" dirty="0" smtClean="0"/>
              <a:t>» преподавателем кафедры русского языка и литературы И.Э. Голобородько.</a:t>
            </a:r>
          </a:p>
          <a:p>
            <a:r>
              <a:rPr lang="ru-RU" dirty="0"/>
              <a:t>6. </a:t>
            </a:r>
            <a:r>
              <a:rPr lang="ru-RU" dirty="0" smtClean="0"/>
              <a:t>Участие зав. кафедрой русского языка и литературы </a:t>
            </a:r>
            <a:r>
              <a:rPr lang="ru-RU" dirty="0"/>
              <a:t>А</a:t>
            </a:r>
            <a:r>
              <a:rPr lang="ru-RU" dirty="0" smtClean="0"/>
              <a:t>.Г. </a:t>
            </a:r>
            <a:r>
              <a:rPr lang="ru-RU" dirty="0" err="1" smtClean="0"/>
              <a:t>Нарушевича</a:t>
            </a:r>
            <a:r>
              <a:rPr lang="ru-RU" dirty="0" smtClean="0"/>
              <a:t> в работе Московского международного салона образования (</a:t>
            </a:r>
            <a:r>
              <a:rPr lang="ru-RU" dirty="0"/>
              <a:t>ММСО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215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РУКОВОДСТВО НИРС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914400"/>
            <a:ext cx="10058400" cy="537049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 Подготовка докладчиков на 64-ую </a:t>
            </a:r>
            <a:r>
              <a:rPr lang="ru-RU" b="1" dirty="0" err="1" smtClean="0"/>
              <a:t>внутривузовскую</a:t>
            </a:r>
            <a:r>
              <a:rPr lang="ru-RU" b="1" dirty="0" smtClean="0"/>
              <a:t> студенческую конференцию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Байракова</a:t>
            </a:r>
            <a:r>
              <a:rPr lang="ru-RU" dirty="0"/>
              <a:t> О.А</a:t>
            </a:r>
            <a:r>
              <a:rPr lang="ru-RU" dirty="0" smtClean="0"/>
              <a:t>., гр. РЯЛ-251, «Обращения</a:t>
            </a:r>
            <a:r>
              <a:rPr lang="ru-RU" dirty="0"/>
              <a:t>, выраженные </a:t>
            </a:r>
            <a:r>
              <a:rPr lang="ru-RU" dirty="0" smtClean="0"/>
              <a:t>именами собственными</a:t>
            </a:r>
            <a:r>
              <a:rPr lang="ru-RU" dirty="0"/>
              <a:t>, в одах М.В. Ломоносова» </a:t>
            </a:r>
            <a:r>
              <a:rPr lang="ru-RU" dirty="0" smtClean="0"/>
              <a:t>(научный руководитель –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доцент </a:t>
            </a:r>
            <a:r>
              <a:rPr lang="ru-RU" dirty="0"/>
              <a:t>Ваганов А.В</a:t>
            </a:r>
            <a:r>
              <a:rPr lang="ru-RU" dirty="0" smtClean="0"/>
              <a:t>.);</a:t>
            </a:r>
          </a:p>
          <a:p>
            <a:r>
              <a:rPr lang="ru-RU" dirty="0"/>
              <a:t>2) Гайдук Д.В., </a:t>
            </a:r>
            <a:r>
              <a:rPr lang="ru-RU" dirty="0" smtClean="0"/>
              <a:t>гр. РЯЛ-251, «Наименования </a:t>
            </a:r>
            <a:r>
              <a:rPr lang="ru-RU" dirty="0"/>
              <a:t>водных </a:t>
            </a:r>
            <a:r>
              <a:rPr lang="ru-RU" dirty="0" smtClean="0"/>
              <a:t>объектов </a:t>
            </a:r>
            <a:r>
              <a:rPr lang="ru-RU" dirty="0"/>
              <a:t>в «Слове о полку Игореве»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Ваганов </a:t>
            </a:r>
            <a:r>
              <a:rPr lang="ru-RU" dirty="0" smtClean="0"/>
              <a:t>А.В.);</a:t>
            </a:r>
          </a:p>
          <a:p>
            <a:r>
              <a:rPr lang="ru-RU" dirty="0"/>
              <a:t>3) </a:t>
            </a:r>
            <a:r>
              <a:rPr lang="ru-RU" dirty="0" err="1"/>
              <a:t>Козубова</a:t>
            </a:r>
            <a:r>
              <a:rPr lang="ru-RU" dirty="0"/>
              <a:t> А.А</a:t>
            </a:r>
            <a:r>
              <a:rPr lang="ru-RU" dirty="0" smtClean="0"/>
              <a:t>., РЯЛ-221, «Синтаксические </a:t>
            </a:r>
            <a:r>
              <a:rPr lang="ru-RU" dirty="0"/>
              <a:t>средства </a:t>
            </a:r>
            <a:r>
              <a:rPr lang="ru-RU" dirty="0" smtClean="0"/>
              <a:t>выразительности </a:t>
            </a:r>
            <a:r>
              <a:rPr lang="ru-RU" dirty="0"/>
              <a:t>в рассказе А.П. Чехова «Свидание хотя и состоялось, но...»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Ваганов </a:t>
            </a:r>
            <a:r>
              <a:rPr lang="ru-RU" dirty="0" smtClean="0"/>
              <a:t>А.В.);</a:t>
            </a:r>
          </a:p>
          <a:p>
            <a:r>
              <a:rPr lang="ru-RU" dirty="0"/>
              <a:t>4) Яковенко А.А., РИЯ-221, </a:t>
            </a:r>
            <a:r>
              <a:rPr lang="ru-RU" dirty="0" smtClean="0"/>
              <a:t>«Историко-лингвистический </a:t>
            </a:r>
            <a:r>
              <a:rPr lang="ru-RU" dirty="0"/>
              <a:t>анализ </a:t>
            </a:r>
            <a:r>
              <a:rPr lang="ru-RU" dirty="0" err="1" smtClean="0"/>
              <a:t>антропотопонимии</a:t>
            </a:r>
            <a:r>
              <a:rPr lang="ru-RU" dirty="0" smtClean="0"/>
              <a:t> </a:t>
            </a:r>
            <a:r>
              <a:rPr lang="ru-RU" dirty="0" err="1" smtClean="0"/>
              <a:t>г.Таганрога</a:t>
            </a:r>
            <a:r>
              <a:rPr lang="ru-RU" dirty="0"/>
              <a:t>» (научный руководитель – </a:t>
            </a:r>
            <a:r>
              <a:rPr lang="ru-RU" dirty="0" err="1" smtClean="0"/>
              <a:t>препод</a:t>
            </a:r>
            <a:r>
              <a:rPr lang="ru-RU" dirty="0" smtClean="0"/>
              <a:t>. Ковальская И.А.);</a:t>
            </a:r>
          </a:p>
          <a:p>
            <a:r>
              <a:rPr lang="ru-RU" dirty="0"/>
              <a:t>5) Михайленко Е.Д</a:t>
            </a:r>
            <a:r>
              <a:rPr lang="ru-RU" dirty="0" smtClean="0"/>
              <a:t>., РИЯ-211, «Функционально-семантическая </a:t>
            </a:r>
            <a:r>
              <a:rPr lang="ru-RU" dirty="0"/>
              <a:t>характеристика </a:t>
            </a:r>
            <a:r>
              <a:rPr lang="ru-RU" dirty="0" smtClean="0"/>
              <a:t>фразеологизмов </a:t>
            </a:r>
            <a:r>
              <a:rPr lang="ru-RU" dirty="0"/>
              <a:t>в русском и английском </a:t>
            </a:r>
            <a:r>
              <a:rPr lang="ru-RU" dirty="0" smtClean="0"/>
              <a:t>языках</a:t>
            </a:r>
            <a:r>
              <a:rPr lang="ru-RU" dirty="0"/>
              <a:t>» (научный руководитель – </a:t>
            </a:r>
            <a:r>
              <a:rPr lang="ru-RU" dirty="0" err="1"/>
              <a:t>препод</a:t>
            </a:r>
            <a:r>
              <a:rPr lang="ru-RU" dirty="0"/>
              <a:t>. Ковальская И.А</a:t>
            </a:r>
            <a:r>
              <a:rPr lang="ru-RU" dirty="0" smtClean="0"/>
              <a:t>.);</a:t>
            </a:r>
          </a:p>
          <a:p>
            <a:r>
              <a:rPr lang="ru-RU" dirty="0"/>
              <a:t>6) Романенко А.А., РЯЛ-221, </a:t>
            </a:r>
            <a:r>
              <a:rPr lang="ru-RU" dirty="0" smtClean="0"/>
              <a:t>«Сокращения </a:t>
            </a:r>
            <a:r>
              <a:rPr lang="ru-RU" dirty="0"/>
              <a:t>слов при </a:t>
            </a:r>
            <a:r>
              <a:rPr lang="ru-RU" dirty="0" smtClean="0"/>
              <a:t>переписке</a:t>
            </a:r>
            <a:r>
              <a:rPr lang="ru-RU" dirty="0"/>
              <a:t>: тенденция современной молодежи» </a:t>
            </a:r>
            <a:r>
              <a:rPr lang="ru-RU" dirty="0" smtClean="0"/>
              <a:t>(научный </a:t>
            </a:r>
            <a:r>
              <a:rPr lang="ru-RU" dirty="0"/>
              <a:t>руководитель – </a:t>
            </a:r>
            <a:r>
              <a:rPr lang="ru-RU" dirty="0" err="1"/>
              <a:t>препод</a:t>
            </a:r>
            <a:r>
              <a:rPr lang="ru-RU" dirty="0"/>
              <a:t>. Ковальская И.А</a:t>
            </a:r>
            <a:r>
              <a:rPr lang="ru-RU" dirty="0" smtClean="0"/>
              <a:t>.);</a:t>
            </a:r>
          </a:p>
          <a:p>
            <a:r>
              <a:rPr lang="ru-RU" dirty="0"/>
              <a:t>7) Рябинина Ю.Г., РЯЛ-251, </a:t>
            </a:r>
            <a:r>
              <a:rPr lang="ru-RU" dirty="0" smtClean="0"/>
              <a:t>«Использование </a:t>
            </a:r>
            <a:r>
              <a:rPr lang="ru-RU" dirty="0"/>
              <a:t>сведений об архаических формах </a:t>
            </a:r>
            <a:r>
              <a:rPr lang="ru-RU" dirty="0" err="1"/>
              <a:t>существи</a:t>
            </a:r>
            <a:r>
              <a:rPr lang="ru-RU" dirty="0"/>
              <a:t>-тельных в школьном </a:t>
            </a:r>
            <a:r>
              <a:rPr lang="ru-RU" dirty="0" smtClean="0"/>
              <a:t>курсе русского языка</a:t>
            </a:r>
            <a:r>
              <a:rPr lang="ru-RU" dirty="0"/>
              <a:t>» </a:t>
            </a:r>
            <a:r>
              <a:rPr lang="ru-RU" dirty="0" smtClean="0"/>
              <a:t>(научный </a:t>
            </a:r>
            <a:r>
              <a:rPr lang="ru-RU" dirty="0"/>
              <a:t>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Ваганов </a:t>
            </a:r>
            <a:r>
              <a:rPr lang="ru-RU" dirty="0" smtClean="0"/>
              <a:t>А.В.);</a:t>
            </a:r>
          </a:p>
          <a:p>
            <a:r>
              <a:rPr lang="ru-RU" dirty="0"/>
              <a:t>8) Мазуренко М. В., РЯЛ-232, «Глаголы мышления в текстах произведений </a:t>
            </a:r>
            <a:r>
              <a:rPr lang="ru-RU" dirty="0" err="1"/>
              <a:t>А.П.Чехова</a:t>
            </a:r>
            <a:r>
              <a:rPr lang="ru-RU" dirty="0"/>
              <a:t>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</a:t>
            </a:r>
            <a:r>
              <a:rPr lang="ru-RU" dirty="0" smtClean="0"/>
              <a:t>Ким Н.М.);</a:t>
            </a:r>
          </a:p>
          <a:p>
            <a:r>
              <a:rPr lang="ru-RU" dirty="0"/>
              <a:t>9) Терещенко Д. С., РЯЛ-232, «Лексико-грамматическая </a:t>
            </a:r>
            <a:r>
              <a:rPr lang="ru-RU" dirty="0" smtClean="0"/>
              <a:t>характеристика </a:t>
            </a:r>
            <a:r>
              <a:rPr lang="ru-RU" dirty="0"/>
              <a:t>отвлечённых имен существительных в </a:t>
            </a:r>
            <a:r>
              <a:rPr lang="ru-RU" dirty="0" smtClean="0"/>
              <a:t>современном </a:t>
            </a:r>
            <a:r>
              <a:rPr lang="ru-RU" dirty="0"/>
              <a:t>русском языке»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Ким </a:t>
            </a:r>
            <a:r>
              <a:rPr lang="ru-RU" dirty="0" smtClean="0"/>
              <a:t>Н.М.)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455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6643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РУКОВОДСТВО НИРС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953038"/>
            <a:ext cx="10058400" cy="49160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10) </a:t>
            </a:r>
            <a:r>
              <a:rPr lang="ru-RU" dirty="0" err="1"/>
              <a:t>Слизская</a:t>
            </a:r>
            <a:r>
              <a:rPr lang="ru-RU" dirty="0"/>
              <a:t> Е. И</a:t>
            </a:r>
            <a:r>
              <a:rPr lang="ru-RU" dirty="0" smtClean="0"/>
              <a:t>., РЯ</a:t>
            </a:r>
            <a:r>
              <a:rPr lang="en-US" dirty="0" smtClean="0"/>
              <a:t>GZ</a:t>
            </a:r>
            <a:r>
              <a:rPr lang="ru-RU" dirty="0"/>
              <a:t>-211, </a:t>
            </a:r>
            <a:r>
              <a:rPr lang="ru-RU" dirty="0" smtClean="0"/>
              <a:t>«Цветообозначения </a:t>
            </a:r>
            <a:r>
              <a:rPr lang="ru-RU" dirty="0"/>
              <a:t>в повести </a:t>
            </a:r>
            <a:r>
              <a:rPr lang="ru-RU" dirty="0" err="1"/>
              <a:t>А.П.Чехова</a:t>
            </a:r>
            <a:r>
              <a:rPr lang="ru-RU" dirty="0"/>
              <a:t> «Степь</a:t>
            </a:r>
            <a:r>
              <a:rPr lang="ru-RU" dirty="0" smtClean="0"/>
              <a:t>»: семантико-функциональный аспект» (научный руководитель –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проф. Кондратьева В.В.);</a:t>
            </a:r>
          </a:p>
          <a:p>
            <a:r>
              <a:rPr lang="ru-RU" dirty="0"/>
              <a:t>11) </a:t>
            </a:r>
            <a:r>
              <a:rPr lang="ru-RU" dirty="0" err="1"/>
              <a:t>Кожокарь</a:t>
            </a:r>
            <a:r>
              <a:rPr lang="ru-RU" dirty="0"/>
              <a:t> Е.Е., РЯ</a:t>
            </a:r>
            <a:r>
              <a:rPr lang="en-US" dirty="0" smtClean="0"/>
              <a:t>GZ-211</a:t>
            </a:r>
            <a:r>
              <a:rPr lang="ru-RU" dirty="0"/>
              <a:t>, </a:t>
            </a:r>
            <a:r>
              <a:rPr lang="ru-RU" dirty="0" smtClean="0"/>
              <a:t>«Метафорическое </a:t>
            </a:r>
            <a:r>
              <a:rPr lang="ru-RU" dirty="0"/>
              <a:t>выражение оценки в </a:t>
            </a:r>
            <a:r>
              <a:rPr lang="ru-RU" dirty="0" smtClean="0"/>
              <a:t>комедии Д.И</a:t>
            </a:r>
            <a:r>
              <a:rPr lang="ru-RU" dirty="0"/>
              <a:t>. </a:t>
            </a:r>
            <a:r>
              <a:rPr lang="ru-RU" dirty="0" smtClean="0"/>
              <a:t>Фонвизина «Недоросль</a:t>
            </a:r>
            <a:r>
              <a:rPr lang="ru-RU" dirty="0"/>
              <a:t>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</a:t>
            </a:r>
            <a:r>
              <a:rPr lang="ru-RU" dirty="0" smtClean="0"/>
              <a:t>наук, доцент Ваганов А.В.);</a:t>
            </a:r>
          </a:p>
          <a:p>
            <a:r>
              <a:rPr lang="ru-RU" dirty="0"/>
              <a:t>12) </a:t>
            </a:r>
            <a:r>
              <a:rPr lang="ru-RU" dirty="0" err="1"/>
              <a:t>Великоднева</a:t>
            </a:r>
            <a:r>
              <a:rPr lang="ru-RU" dirty="0"/>
              <a:t> А.В., РЯ</a:t>
            </a:r>
            <a:r>
              <a:rPr lang="en-US" dirty="0" smtClean="0"/>
              <a:t>GZ-2</a:t>
            </a:r>
            <a:r>
              <a:rPr lang="ru-RU" dirty="0" smtClean="0"/>
              <a:t>2</a:t>
            </a:r>
            <a:r>
              <a:rPr lang="en-US" dirty="0" smtClean="0"/>
              <a:t>1</a:t>
            </a:r>
            <a:r>
              <a:rPr lang="ru-RU" dirty="0"/>
              <a:t>, </a:t>
            </a:r>
            <a:r>
              <a:rPr lang="ru-RU" dirty="0" smtClean="0"/>
              <a:t>«Обращения</a:t>
            </a:r>
            <a:r>
              <a:rPr lang="ru-RU" dirty="0"/>
              <a:t>, выраженные антропонимами и </a:t>
            </a:r>
            <a:r>
              <a:rPr lang="ru-RU" dirty="0" smtClean="0"/>
              <a:t>топонимами</a:t>
            </a:r>
            <a:r>
              <a:rPr lang="ru-RU" dirty="0"/>
              <a:t>, в языке </a:t>
            </a:r>
            <a:r>
              <a:rPr lang="ru-RU" dirty="0" smtClean="0"/>
              <a:t>повестей Н.М</a:t>
            </a:r>
            <a:r>
              <a:rPr lang="ru-RU" dirty="0"/>
              <a:t>. </a:t>
            </a:r>
            <a:r>
              <a:rPr lang="ru-RU" dirty="0" smtClean="0"/>
              <a:t>Карамзина</a:t>
            </a:r>
            <a:r>
              <a:rPr lang="ru-RU" dirty="0"/>
              <a:t>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Ваганов А.В.);</a:t>
            </a:r>
          </a:p>
          <a:p>
            <a:r>
              <a:rPr lang="ru-RU" dirty="0"/>
              <a:t>13) Донских М. </a:t>
            </a:r>
            <a:r>
              <a:rPr lang="ru-RU" dirty="0" smtClean="0"/>
              <a:t>С</a:t>
            </a:r>
            <a:r>
              <a:rPr lang="ru-RU" dirty="0"/>
              <a:t>., РЯ</a:t>
            </a:r>
            <a:r>
              <a:rPr lang="en-US" dirty="0" smtClean="0"/>
              <a:t>GZ-211</a:t>
            </a:r>
            <a:r>
              <a:rPr lang="ru-RU" dirty="0"/>
              <a:t>, </a:t>
            </a:r>
            <a:r>
              <a:rPr lang="ru-RU" dirty="0" smtClean="0"/>
              <a:t>«Язык </a:t>
            </a:r>
            <a:r>
              <a:rPr lang="ru-RU" dirty="0"/>
              <a:t>русских </a:t>
            </a:r>
            <a:r>
              <a:rPr lang="ru-RU" dirty="0" smtClean="0"/>
              <a:t>загадок</a:t>
            </a:r>
            <a:r>
              <a:rPr lang="ru-RU" dirty="0"/>
              <a:t>» (научный руководитель – </a:t>
            </a:r>
            <a:r>
              <a:rPr lang="ru-RU" dirty="0" smtClean="0"/>
              <a:t>д-р </a:t>
            </a:r>
            <a:r>
              <a:rPr lang="ru-RU" dirty="0" err="1"/>
              <a:t>филол</a:t>
            </a:r>
            <a:r>
              <a:rPr lang="ru-RU" dirty="0"/>
              <a:t>. наук, проф</a:t>
            </a:r>
            <a:r>
              <a:rPr lang="ru-RU" dirty="0" smtClean="0"/>
              <a:t>. Букаренко С.Г.);</a:t>
            </a:r>
          </a:p>
          <a:p>
            <a:r>
              <a:rPr lang="ru-RU" dirty="0"/>
              <a:t>14) Соболева Н.А., РЯ</a:t>
            </a:r>
            <a:r>
              <a:rPr lang="en-US" dirty="0" smtClean="0"/>
              <a:t>GZ-211</a:t>
            </a:r>
            <a:r>
              <a:rPr lang="ru-RU" dirty="0" smtClean="0"/>
              <a:t>, «Система </a:t>
            </a:r>
            <a:r>
              <a:rPr lang="ru-RU" dirty="0"/>
              <a:t>обучения русскому языку в условиях </a:t>
            </a:r>
            <a:r>
              <a:rPr lang="ru-RU" dirty="0" smtClean="0"/>
              <a:t>компьютеризации </a:t>
            </a:r>
            <a:r>
              <a:rPr lang="ru-RU" dirty="0"/>
              <a:t>учебного </a:t>
            </a:r>
            <a:r>
              <a:rPr lang="ru-RU" dirty="0" smtClean="0"/>
              <a:t>процесса</a:t>
            </a:r>
            <a:r>
              <a:rPr lang="ru-RU" dirty="0"/>
              <a:t>» </a:t>
            </a:r>
            <a:r>
              <a:rPr lang="ru-RU" dirty="0" smtClean="0"/>
              <a:t>(научный </a:t>
            </a:r>
            <a:r>
              <a:rPr lang="ru-RU" dirty="0"/>
              <a:t>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</a:t>
            </a:r>
            <a:r>
              <a:rPr lang="ru-RU" dirty="0" smtClean="0"/>
              <a:t>доцент Нарушевич А.Г.);</a:t>
            </a:r>
          </a:p>
          <a:p>
            <a:r>
              <a:rPr lang="ru-RU" dirty="0"/>
              <a:t>15) Редько М.А., РЯ</a:t>
            </a:r>
            <a:r>
              <a:rPr lang="en-US" dirty="0" smtClean="0"/>
              <a:t>GZ-211</a:t>
            </a:r>
            <a:r>
              <a:rPr lang="ru-RU" dirty="0" smtClean="0"/>
              <a:t>, «Формирование коммуникативной компетенции обучающихся </a:t>
            </a:r>
            <a:r>
              <a:rPr lang="ru-RU" dirty="0"/>
              <a:t>на уроках русского </a:t>
            </a:r>
            <a:r>
              <a:rPr lang="ru-RU" dirty="0" smtClean="0"/>
              <a:t>языка</a:t>
            </a:r>
            <a:r>
              <a:rPr lang="ru-RU" dirty="0"/>
              <a:t>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Нарушевич А.Г</a:t>
            </a:r>
            <a:r>
              <a:rPr lang="ru-RU" dirty="0" smtClean="0"/>
              <a:t>.);</a:t>
            </a:r>
          </a:p>
          <a:p>
            <a:r>
              <a:rPr lang="ru-RU" dirty="0"/>
              <a:t>16) Хренова Н.А</a:t>
            </a:r>
            <a:r>
              <a:rPr lang="ru-RU" dirty="0" smtClean="0"/>
              <a:t>., </a:t>
            </a:r>
            <a:r>
              <a:rPr lang="ru-RU" dirty="0"/>
              <a:t>РЯ</a:t>
            </a:r>
            <a:r>
              <a:rPr lang="en-US" dirty="0" smtClean="0"/>
              <a:t>GZ-211</a:t>
            </a:r>
            <a:r>
              <a:rPr lang="ru-RU" dirty="0" smtClean="0"/>
              <a:t>, «</a:t>
            </a:r>
            <a:r>
              <a:rPr lang="ru-RU" dirty="0" err="1" smtClean="0"/>
              <a:t>Культуроведческая</a:t>
            </a:r>
            <a:r>
              <a:rPr lang="ru-RU" dirty="0" smtClean="0"/>
              <a:t> компетенция </a:t>
            </a:r>
            <a:r>
              <a:rPr lang="ru-RU" dirty="0"/>
              <a:t>и её </a:t>
            </a:r>
            <a:r>
              <a:rPr lang="ru-RU" dirty="0" smtClean="0"/>
              <a:t>составляющие</a:t>
            </a:r>
            <a:r>
              <a:rPr lang="ru-RU" dirty="0"/>
              <a:t>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Нарушевич А.Г</a:t>
            </a:r>
            <a:r>
              <a:rPr lang="ru-RU" dirty="0" smtClean="0"/>
              <a:t>.);</a:t>
            </a:r>
          </a:p>
          <a:p>
            <a:r>
              <a:rPr lang="ru-RU" dirty="0"/>
              <a:t>17) Шевченко Н.В</a:t>
            </a:r>
            <a:r>
              <a:rPr lang="ru-RU" dirty="0" smtClean="0"/>
              <a:t>., </a:t>
            </a:r>
            <a:r>
              <a:rPr lang="ru-RU" dirty="0"/>
              <a:t>РЯ</a:t>
            </a:r>
            <a:r>
              <a:rPr lang="en-US" dirty="0" smtClean="0"/>
              <a:t>GZ-211</a:t>
            </a:r>
            <a:r>
              <a:rPr lang="ru-RU" dirty="0" smtClean="0"/>
              <a:t>, «Принципы </a:t>
            </a:r>
            <a:r>
              <a:rPr lang="ru-RU" dirty="0"/>
              <a:t>и метода </a:t>
            </a:r>
            <a:r>
              <a:rPr lang="ru-RU" dirty="0" smtClean="0"/>
              <a:t>обучения </a:t>
            </a:r>
            <a:r>
              <a:rPr lang="ru-RU" dirty="0"/>
              <a:t>сочинению на уроках русского языка в основной общеобразовательной </a:t>
            </a:r>
            <a:r>
              <a:rPr lang="ru-RU" dirty="0" smtClean="0"/>
              <a:t>школе</a:t>
            </a:r>
            <a:r>
              <a:rPr lang="ru-RU" dirty="0"/>
              <a:t>» (научный руководитель – канд. </a:t>
            </a:r>
            <a:r>
              <a:rPr lang="ru-RU" dirty="0" err="1"/>
              <a:t>филол</a:t>
            </a:r>
            <a:r>
              <a:rPr lang="ru-RU" dirty="0"/>
              <a:t>. наук, доцент Нарушевич А.Г.);</a:t>
            </a:r>
          </a:p>
          <a:p>
            <a:r>
              <a:rPr lang="ru-RU" dirty="0"/>
              <a:t>18) </a:t>
            </a:r>
            <a:r>
              <a:rPr lang="ru-RU" dirty="0" err="1"/>
              <a:t>Потураева</a:t>
            </a:r>
            <a:r>
              <a:rPr lang="ru-RU" dirty="0"/>
              <a:t> Ю.А</a:t>
            </a:r>
            <a:r>
              <a:rPr lang="ru-RU" dirty="0" smtClean="0"/>
              <a:t>., </a:t>
            </a:r>
            <a:r>
              <a:rPr lang="ru-RU" dirty="0"/>
              <a:t>РЯ</a:t>
            </a:r>
            <a:r>
              <a:rPr lang="en-US" dirty="0" smtClean="0"/>
              <a:t>GZ-211</a:t>
            </a:r>
            <a:r>
              <a:rPr lang="ru-RU" dirty="0" smtClean="0"/>
              <a:t>, «Изучение </a:t>
            </a:r>
            <a:r>
              <a:rPr lang="ru-RU" dirty="0"/>
              <a:t>текста-рассуждения на </a:t>
            </a:r>
            <a:r>
              <a:rPr lang="ru-RU" dirty="0" smtClean="0"/>
              <a:t>уроках </a:t>
            </a:r>
            <a:r>
              <a:rPr lang="ru-RU" dirty="0"/>
              <a:t>русского </a:t>
            </a:r>
            <a:r>
              <a:rPr lang="ru-RU" dirty="0" smtClean="0"/>
              <a:t>языка</a:t>
            </a:r>
            <a:r>
              <a:rPr lang="ru-RU" dirty="0"/>
              <a:t>» (научный руководитель – </a:t>
            </a:r>
            <a:r>
              <a:rPr lang="ru-RU" dirty="0" smtClean="0"/>
              <a:t>д-р. </a:t>
            </a:r>
            <a:r>
              <a:rPr lang="ru-RU" dirty="0" err="1"/>
              <a:t>филол</a:t>
            </a:r>
            <a:r>
              <a:rPr lang="ru-RU" dirty="0"/>
              <a:t>. наук, </a:t>
            </a:r>
            <a:r>
              <a:rPr lang="ru-RU" dirty="0" smtClean="0"/>
              <a:t>проф. Голубева И.В.).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488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203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РУКОВОДСТВО НИРС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888641"/>
            <a:ext cx="10058400" cy="544776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2. </a:t>
            </a:r>
            <a:r>
              <a:rPr lang="ru-RU" b="1" dirty="0" smtClean="0"/>
              <a:t>Подготовка докладчиков на Международную научно-практическую конференцию </a:t>
            </a:r>
            <a:r>
              <a:rPr lang="ru-RU" b="1" dirty="0"/>
              <a:t>«</a:t>
            </a:r>
            <a:r>
              <a:rPr lang="ru-RU" b="1" dirty="0" err="1"/>
              <a:t>Нургалиевские</a:t>
            </a:r>
            <a:r>
              <a:rPr lang="ru-RU" b="1" dirty="0"/>
              <a:t> чтения </a:t>
            </a:r>
            <a:r>
              <a:rPr lang="ru-RU" b="1" dirty="0" smtClean="0"/>
              <a:t>IX: Научное </a:t>
            </a:r>
            <a:r>
              <a:rPr lang="ru-RU" b="1" dirty="0"/>
              <a:t>сообщество молодых ученых XXI столетия. Филологические науки</a:t>
            </a:r>
            <a:r>
              <a:rPr lang="ru-RU" b="1" dirty="0" smtClean="0"/>
              <a:t>»: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Сергань</a:t>
            </a:r>
            <a:r>
              <a:rPr lang="ru-RU" dirty="0"/>
              <a:t> </a:t>
            </a:r>
            <a:r>
              <a:rPr lang="ru-RU" dirty="0" smtClean="0"/>
              <a:t>Дарья</a:t>
            </a:r>
            <a:r>
              <a:rPr lang="ru-RU" dirty="0"/>
              <a:t>, магистрант </a:t>
            </a:r>
            <a:r>
              <a:rPr lang="ru-RU" dirty="0" smtClean="0"/>
              <a:t>1 курса, «Применение приемов технологии критического мышления при филологическом анализе текста повести Г. Щербаковой «Вам и не снилось» (науч</a:t>
            </a:r>
            <a:r>
              <a:rPr lang="ru-RU" dirty="0"/>
              <a:t>. рук. - </a:t>
            </a:r>
            <a:r>
              <a:rPr lang="ru-RU" dirty="0" smtClean="0"/>
              <a:t>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</a:t>
            </a:r>
            <a:r>
              <a:rPr lang="ru-RU" dirty="0"/>
              <a:t>доц. </a:t>
            </a:r>
            <a:r>
              <a:rPr lang="ru-RU" dirty="0" err="1"/>
              <a:t>Нарушевич</a:t>
            </a:r>
            <a:r>
              <a:rPr lang="ru-RU" dirty="0"/>
              <a:t> А.Г</a:t>
            </a:r>
            <a:r>
              <a:rPr lang="ru-RU" dirty="0" smtClean="0"/>
              <a:t>.);</a:t>
            </a:r>
          </a:p>
          <a:p>
            <a:r>
              <a:rPr lang="ru-RU" dirty="0"/>
              <a:t>2) </a:t>
            </a:r>
            <a:r>
              <a:rPr lang="ru-RU" dirty="0" err="1"/>
              <a:t>Ледовская</a:t>
            </a:r>
            <a:r>
              <a:rPr lang="ru-RU" dirty="0"/>
              <a:t> </a:t>
            </a:r>
            <a:r>
              <a:rPr lang="ru-RU" dirty="0" smtClean="0"/>
              <a:t>Ксения, </a:t>
            </a:r>
            <a:r>
              <a:rPr lang="ru-RU" dirty="0"/>
              <a:t>студент 5 </a:t>
            </a:r>
            <a:r>
              <a:rPr lang="ru-RU" dirty="0" smtClean="0"/>
              <a:t>курса, «Дорога в рассказе А.П. Чехова «Роман с контрабасом»: имплицитные смыслы» (науч</a:t>
            </a:r>
            <a:r>
              <a:rPr lang="ru-RU" dirty="0"/>
              <a:t>. рук. - </a:t>
            </a:r>
            <a:r>
              <a:rPr lang="ru-RU" dirty="0" smtClean="0"/>
              <a:t>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</a:t>
            </a:r>
            <a:r>
              <a:rPr lang="ru-RU" dirty="0"/>
              <a:t>проф. Кондратьева В.В</a:t>
            </a:r>
            <a:r>
              <a:rPr lang="ru-RU" dirty="0" smtClean="0"/>
              <a:t>.);</a:t>
            </a:r>
          </a:p>
          <a:p>
            <a:r>
              <a:rPr lang="ru-RU" dirty="0"/>
              <a:t>3) </a:t>
            </a:r>
            <a:r>
              <a:rPr lang="ru-RU" dirty="0" err="1"/>
              <a:t>Ковалькова</a:t>
            </a:r>
            <a:r>
              <a:rPr lang="ru-RU" dirty="0"/>
              <a:t> </a:t>
            </a:r>
            <a:r>
              <a:rPr lang="ru-RU" dirty="0" smtClean="0"/>
              <a:t>Анна, </a:t>
            </a:r>
            <a:r>
              <a:rPr lang="ru-RU" dirty="0"/>
              <a:t>студент 5 </a:t>
            </a:r>
            <a:r>
              <a:rPr lang="ru-RU" dirty="0" smtClean="0"/>
              <a:t>курса, «Драматургия </a:t>
            </a:r>
            <a:r>
              <a:rPr lang="ru-RU" dirty="0"/>
              <a:t>А</a:t>
            </a:r>
            <a:r>
              <a:rPr lang="ru-RU" dirty="0" smtClean="0"/>
              <a:t>.П. Чехова и Т. Уильямса: типология образов и мотивов» (науч. рук</a:t>
            </a:r>
            <a:r>
              <a:rPr lang="ru-RU" dirty="0"/>
              <a:t>. - </a:t>
            </a:r>
            <a:r>
              <a:rPr lang="ru-RU" dirty="0" smtClean="0"/>
              <a:t>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</a:t>
            </a:r>
            <a:r>
              <a:rPr lang="ru-RU" dirty="0"/>
              <a:t>проф. Кондратьева В.В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Манахова</a:t>
            </a:r>
            <a:r>
              <a:rPr lang="ru-RU" dirty="0"/>
              <a:t> Е.В., студент 4 </a:t>
            </a:r>
            <a:r>
              <a:rPr lang="ru-RU" dirty="0" smtClean="0"/>
              <a:t>курса, «Коммуникативный </a:t>
            </a:r>
            <a:r>
              <a:rPr lang="ru-RU" dirty="0"/>
              <a:t>аспект восприятия текстов произведений А.П. </a:t>
            </a:r>
            <a:r>
              <a:rPr lang="ru-RU" dirty="0" smtClean="0"/>
              <a:t>Чехова» (науч</a:t>
            </a:r>
            <a:r>
              <a:rPr lang="ru-RU" dirty="0"/>
              <a:t>. рук. – </a:t>
            </a:r>
            <a:r>
              <a:rPr lang="ru-RU" dirty="0" smtClean="0"/>
              <a:t>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</a:t>
            </a:r>
            <a:r>
              <a:rPr lang="ru-RU" dirty="0"/>
              <a:t>доц. Ким Н.М</a:t>
            </a:r>
            <a:r>
              <a:rPr lang="ru-RU" dirty="0" smtClean="0"/>
              <a:t>.);</a:t>
            </a:r>
          </a:p>
          <a:p>
            <a:r>
              <a:rPr lang="ru-RU" dirty="0"/>
              <a:t>5) </a:t>
            </a:r>
            <a:r>
              <a:rPr lang="ru-RU" dirty="0" err="1"/>
              <a:t>Великоднева</a:t>
            </a:r>
            <a:r>
              <a:rPr lang="ru-RU" dirty="0"/>
              <a:t> Анастасия, магистрант 2 </a:t>
            </a:r>
            <a:r>
              <a:rPr lang="ru-RU" dirty="0" smtClean="0"/>
              <a:t>курса, «Обращения</a:t>
            </a:r>
            <a:r>
              <a:rPr lang="ru-RU" dirty="0"/>
              <a:t>, выраженные именами собственными, в языке повестей Н.М. </a:t>
            </a:r>
            <a:r>
              <a:rPr lang="ru-RU" dirty="0" smtClean="0"/>
              <a:t>Карамзина» </a:t>
            </a:r>
            <a:r>
              <a:rPr lang="ru-RU" dirty="0"/>
              <a:t>(</a:t>
            </a:r>
            <a:r>
              <a:rPr lang="ru-RU" dirty="0" smtClean="0"/>
              <a:t>науч</a:t>
            </a:r>
            <a:r>
              <a:rPr lang="ru-RU" dirty="0"/>
              <a:t>. рук. – </a:t>
            </a:r>
            <a:r>
              <a:rPr lang="ru-RU" dirty="0" smtClean="0"/>
              <a:t>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</a:t>
            </a:r>
            <a:r>
              <a:rPr lang="ru-RU" dirty="0"/>
              <a:t>доц. Ваганов </a:t>
            </a:r>
            <a:r>
              <a:rPr lang="ru-RU" dirty="0" smtClean="0"/>
              <a:t>А.В.);</a:t>
            </a:r>
          </a:p>
          <a:p>
            <a:r>
              <a:rPr lang="ru-RU" dirty="0"/>
              <a:t>6) Рябинина Юлия, студент 4 </a:t>
            </a:r>
            <a:r>
              <a:rPr lang="ru-RU" dirty="0" smtClean="0"/>
              <a:t>курса, «Грамматические </a:t>
            </a:r>
            <a:r>
              <a:rPr lang="ru-RU" dirty="0"/>
              <a:t>архаизмы в художественном тексте как объект комментария и филологического </a:t>
            </a:r>
            <a:r>
              <a:rPr lang="ru-RU" dirty="0" smtClean="0"/>
              <a:t>анализа» </a:t>
            </a:r>
            <a:r>
              <a:rPr lang="ru-RU" dirty="0"/>
              <a:t>(</a:t>
            </a:r>
            <a:r>
              <a:rPr lang="ru-RU" dirty="0" smtClean="0"/>
              <a:t>науч</a:t>
            </a:r>
            <a:r>
              <a:rPr lang="ru-RU" dirty="0"/>
              <a:t>. рук. - </a:t>
            </a:r>
            <a:r>
              <a:rPr lang="ru-RU" dirty="0" smtClean="0"/>
              <a:t>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наук, </a:t>
            </a:r>
            <a:r>
              <a:rPr lang="ru-RU" dirty="0"/>
              <a:t>доц. Ваганов </a:t>
            </a:r>
            <a:r>
              <a:rPr lang="ru-RU" dirty="0" smtClean="0"/>
              <a:t>А. В.);</a:t>
            </a:r>
          </a:p>
          <a:p>
            <a:r>
              <a:rPr lang="ru-RU" dirty="0"/>
              <a:t>7) Терещенко Дарья, студент </a:t>
            </a:r>
            <a:r>
              <a:rPr lang="ru-RU" dirty="0" smtClean="0"/>
              <a:t>3 курса, «Роль </a:t>
            </a:r>
            <a:r>
              <a:rPr lang="ru-RU" dirty="0"/>
              <a:t>синонимов в произведениях А.П. </a:t>
            </a:r>
            <a:r>
              <a:rPr lang="ru-RU" dirty="0" smtClean="0"/>
              <a:t>Чехова» (науч</a:t>
            </a:r>
            <a:r>
              <a:rPr lang="ru-RU" dirty="0"/>
              <a:t>. рук. </a:t>
            </a:r>
            <a:r>
              <a:rPr lang="ru-RU" dirty="0" smtClean="0"/>
              <a:t>– </a:t>
            </a:r>
            <a:r>
              <a:rPr lang="ru-RU" dirty="0"/>
              <a:t>преп. Ковальская </a:t>
            </a:r>
            <a:r>
              <a:rPr lang="ru-RU" dirty="0" smtClean="0"/>
              <a:t>И. А.);</a:t>
            </a:r>
          </a:p>
        </p:txBody>
      </p:sp>
    </p:spTree>
    <p:extLst>
      <p:ext uri="{BB962C8B-B14F-4D97-AF65-F5344CB8AC3E}">
        <p14:creationId xmlns:p14="http://schemas.microsoft.com/office/powerpoint/2010/main" xmlns="" val="408229927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1048</TotalTime>
  <Words>2458</Words>
  <Application>Microsoft Office PowerPoint</Application>
  <PresentationFormat>Произвольный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Ретро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  ОТЧЕТ О РАБОТЕ ЛАБОРАТОРИИ ФИЛОЛОГИЧЕСКИХ ИССЛЕДОВАНИЙ ЗА 2020-2021 уч. год </vt:lpstr>
      <vt:lpstr>ЗАДАЧИ ЛАБОРАТОРИИ</vt:lpstr>
      <vt:lpstr>ОСНОВНЫЕ НАПРАВЛЕНИЯ ДЕЯТЕЛЬНОСТИ ЛАБОРАТОРИИ</vt:lpstr>
      <vt:lpstr>НАУЧНО-ИССЛЕДОВАТЕЛЬСКАЯ ДЕЯТЕЛЬНОСТЬ</vt:lpstr>
      <vt:lpstr>НАУЧНО-ИССЛЕДОВАТЕЛЬСКАЯ ДЕЯТЕЛЬНОСТЬ</vt:lpstr>
      <vt:lpstr>УЧЕБНО-МЕТОДИЧЕСКАЯ ДЕЯТЕЛЬНОСТЬ</vt:lpstr>
      <vt:lpstr>РУКОВОДСТВО НИРС</vt:lpstr>
      <vt:lpstr>РУКОВОДСТВО НИРС</vt:lpstr>
      <vt:lpstr>РУКОВОДСТВО НИРС</vt:lpstr>
      <vt:lpstr>РУКОВОДСТВО НИРС</vt:lpstr>
      <vt:lpstr>РУКОВОДСТВО НИРС</vt:lpstr>
      <vt:lpstr>ПОДГОТОВКА УЧЕБНЫХ ПОСОБИЙ</vt:lpstr>
      <vt:lpstr>ПРОВЕДЕНИЕ УЧЕБНЫХ И НАУЧНО-ИССЛЕДОВАТЕЛЬСКИХ ПРАКТИК СТУДЕНТОВ И МАГИСТРАНТОВ </vt:lpstr>
      <vt:lpstr>ПРОВЕДЕНИЕ УЧЕБНЫХ И НАУЧНО-ИССЛЕДОВАТЕЛЬСКИХ ПРАКТИК СТУДЕНТОВ И МАГИСТРАНТОВ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goloborodko</cp:lastModifiedBy>
  <cp:revision>100</cp:revision>
  <dcterms:created xsi:type="dcterms:W3CDTF">2020-05-10T20:12:40Z</dcterms:created>
  <dcterms:modified xsi:type="dcterms:W3CDTF">2021-06-16T06:03:51Z</dcterms:modified>
</cp:coreProperties>
</file>