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527" r:id="rId2"/>
    <p:sldId id="486" r:id="rId3"/>
    <p:sldId id="535" r:id="rId4"/>
    <p:sldId id="536" r:id="rId5"/>
    <p:sldId id="537" r:id="rId6"/>
    <p:sldId id="538" r:id="rId7"/>
    <p:sldId id="539" r:id="rId8"/>
    <p:sldId id="540" r:id="rId9"/>
    <p:sldId id="541" r:id="rId10"/>
    <p:sldId id="542" r:id="rId11"/>
    <p:sldId id="543" r:id="rId12"/>
    <p:sldId id="544" r:id="rId13"/>
    <p:sldId id="528" r:id="rId14"/>
    <p:sldId id="425" r:id="rId15"/>
    <p:sldId id="473" r:id="rId16"/>
    <p:sldId id="401" r:id="rId17"/>
    <p:sldId id="493" r:id="rId18"/>
    <p:sldId id="471" r:id="rId19"/>
    <p:sldId id="477" r:id="rId20"/>
    <p:sldId id="495" r:id="rId21"/>
    <p:sldId id="490" r:id="rId22"/>
    <p:sldId id="472" r:id="rId23"/>
    <p:sldId id="492" r:id="rId24"/>
    <p:sldId id="494" r:id="rId25"/>
    <p:sldId id="485" r:id="rId26"/>
    <p:sldId id="526" r:id="rId27"/>
    <p:sldId id="480" r:id="rId28"/>
    <p:sldId id="501" r:id="rId29"/>
    <p:sldId id="525" r:id="rId30"/>
    <p:sldId id="524" r:id="rId31"/>
    <p:sldId id="529" r:id="rId32"/>
    <p:sldId id="530" r:id="rId33"/>
    <p:sldId id="496" r:id="rId34"/>
    <p:sldId id="545" r:id="rId35"/>
    <p:sldId id="328" r:id="rId36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7" autoAdjust="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png"/><Relationship Id="rId7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.png"/><Relationship Id="rId7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gpi.ru/news/16-04-2020/2" TargetMode="Externa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4.png"/><Relationship Id="rId7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hyperlink" Target="https://www.bf-sinara.com/press-centr/news/29457/" TargetMode="External"/><Relationship Id="rId4" Type="http://schemas.openxmlformats.org/officeDocument/2006/relationships/hyperlink" Target="https://www.tgpi.ru/news/08-07-2020/2" TargetMode="External"/><Relationship Id="rId9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4.png"/><Relationship Id="rId7" Type="http://schemas.openxmlformats.org/officeDocument/2006/relationships/image" Target="../media/image7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4.png"/><Relationship Id="rId7" Type="http://schemas.openxmlformats.org/officeDocument/2006/relationships/image" Target="../media/image7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4.png"/><Relationship Id="rId7" Type="http://schemas.openxmlformats.org/officeDocument/2006/relationships/image" Target="../media/image8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4.png"/><Relationship Id="rId7" Type="http://schemas.openxmlformats.org/officeDocument/2006/relationships/image" Target="../media/image10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4.png"/><Relationship Id="rId7" Type="http://schemas.openxmlformats.org/officeDocument/2006/relationships/image" Target="../media/image10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4.png"/><Relationship Id="rId7" Type="http://schemas.openxmlformats.org/officeDocument/2006/relationships/image" Target="../media/image1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4.png"/><Relationship Id="rId7" Type="http://schemas.openxmlformats.org/officeDocument/2006/relationships/image" Target="../media/image1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4.png"/><Relationship Id="rId7" Type="http://schemas.openxmlformats.org/officeDocument/2006/relationships/image" Target="../media/image1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gpi.ru/science/inkliuzivniye-praktiki/prezentacii-ob-inkliuzivnom" TargetMode="External"/><Relationship Id="rId13" Type="http://schemas.openxmlformats.org/officeDocument/2006/relationships/hyperlink" Target="https://www.tgpi.ru/science/inkliuzivniye-praktiki/laboratoriya-inkliuzivnoy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tgpi.ru/science/inkliuzivniye-praktiki/socialniye-partneri-po" TargetMode="External"/><Relationship Id="rId12" Type="http://schemas.openxmlformats.org/officeDocument/2006/relationships/hyperlink" Target="https://www.tgpi.ru/science/inkliuzivniye-praktiki/nauchniye-uchebno-metodicheskiy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gpi.ru/science/inkliuzivniye-praktiki/dogovori-o-sotrudnichestve" TargetMode="External"/><Relationship Id="rId11" Type="http://schemas.openxmlformats.org/officeDocument/2006/relationships/hyperlink" Target="https://www.tgpi.ru/science/inkliuzivniye-praktiki/yejegodnaya-nauchno-prakticheskaya" TargetMode="External"/><Relationship Id="rId5" Type="http://schemas.openxmlformats.org/officeDocument/2006/relationships/hyperlink" Target="https://www.tgpi.ru/science/inkliuzivniye-praktiki/rezultati-proyekti-i" TargetMode="External"/><Relationship Id="rId10" Type="http://schemas.openxmlformats.org/officeDocument/2006/relationships/hyperlink" Target="https://www.tgpi.ru/science/inkliuzivniye-praktiki/inkliuzivniye-meropriyatiya" TargetMode="External"/><Relationship Id="rId4" Type="http://schemas.openxmlformats.org/officeDocument/2006/relationships/image" Target="../media/image138.jpeg"/><Relationship Id="rId9" Type="http://schemas.openxmlformats.org/officeDocument/2006/relationships/hyperlink" Target="https://www.tgpi.ru/science/inkliuzivniye-praktiki/videogalereya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http://www.tgpi.ru/news/28-12-2018/7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s://www.tgpi.ru/news/16-06-2020/1" TargetMode="Externa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hyperlink" Target="http://www.tgpi.ru/news/28-09-2020/4" TargetMode="External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.png"/><Relationship Id="rId7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2B213C-CFAC-4797-A05E-209C19238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116632"/>
            <a:ext cx="7543800" cy="4208481"/>
          </a:xfrm>
        </p:spPr>
        <p:txBody>
          <a:bodyPr>
            <a:normAutofit/>
          </a:bodyPr>
          <a:lstStyle/>
          <a:p>
            <a:pPr algn="ctr"/>
            <a:r>
              <a:rPr lang="ru-RU" sz="1200" b="1" dirty="0" smtClean="0"/>
              <a:t>Министерство </a:t>
            </a:r>
            <a:r>
              <a:rPr lang="ru-RU" sz="1200" b="1" dirty="0"/>
              <a:t>высшего образования и науки Российской Федерации</a:t>
            </a:r>
            <a:br>
              <a:rPr lang="ru-RU" sz="1200" b="1" dirty="0"/>
            </a:br>
            <a:r>
              <a:rPr lang="ru-RU" sz="1200" b="1" dirty="0"/>
              <a:t>Таганрогский институт имени А. П. Чехова (филиал)  </a:t>
            </a:r>
            <a:br>
              <a:rPr lang="ru-RU" sz="1200" b="1" dirty="0"/>
            </a:br>
            <a:r>
              <a:rPr lang="ru-RU" sz="1200" b="1" dirty="0"/>
              <a:t>ФГБОУ ВО «Ростовский государственный экономический  университет (РИНХ)»</a:t>
            </a:r>
            <a:br>
              <a:rPr lang="ru-RU" sz="1200" b="1" dirty="0"/>
            </a:br>
            <a:r>
              <a:rPr lang="ru-RU" sz="4400" b="1" dirty="0"/>
              <a:t>  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2200" b="1" dirty="0" smtClean="0"/>
              <a:t>Отчет о работе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 </a:t>
            </a:r>
            <a:r>
              <a:rPr lang="ru-RU" sz="2200" b="1" dirty="0" smtClean="0"/>
              <a:t> лаборатории</a:t>
            </a:r>
            <a:r>
              <a:rPr lang="ru-RU" sz="2200" dirty="0"/>
              <a:t> </a:t>
            </a:r>
            <a:r>
              <a:rPr lang="ru-RU" sz="2200" b="1" dirty="0" smtClean="0"/>
              <a:t>инклюзивной практики «Синергия»</a:t>
            </a:r>
            <a:br>
              <a:rPr lang="ru-RU" sz="2200" b="1" dirty="0" smtClean="0"/>
            </a:br>
            <a:r>
              <a:rPr lang="ru-RU" sz="2200" b="1" dirty="0" smtClean="0"/>
              <a:t>(ЛИПС)</a:t>
            </a:r>
            <a:br>
              <a:rPr lang="ru-RU" sz="2200" b="1" dirty="0" smtClean="0"/>
            </a:br>
            <a:r>
              <a:rPr lang="ru-RU" sz="2200" b="1" dirty="0" smtClean="0"/>
              <a:t>2020-2021 </a:t>
            </a:r>
            <a:r>
              <a:rPr lang="ru-RU" sz="2200" b="1" dirty="0" err="1" smtClean="0"/>
              <a:t>уч.г</a:t>
            </a:r>
            <a:r>
              <a:rPr lang="ru-RU" sz="2200" b="1" dirty="0" smtClean="0"/>
              <a:t>.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2120CCF-CFC4-40C3-8B4B-21FAAC8C26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461" y="4419601"/>
            <a:ext cx="7543800" cy="1536607"/>
          </a:xfrm>
        </p:spPr>
        <p:txBody>
          <a:bodyPr>
            <a:normAutofit fontScale="85000" lnSpcReduction="20000"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  <a:buClr>
                <a:srgbClr val="FE8637"/>
              </a:buClr>
              <a:buSzPct val="70000"/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Руководитель:</a:t>
            </a:r>
          </a:p>
          <a:p>
            <a:pPr lvl="0" algn="r" fontAlgn="auto">
              <a:spcBef>
                <a:spcPts val="0"/>
              </a:spcBef>
              <a:spcAft>
                <a:spcPts val="0"/>
              </a:spcAft>
              <a:buClr>
                <a:srgbClr val="FE8637"/>
              </a:buClr>
              <a:buSzPct val="70000"/>
              <a:defRPr/>
            </a:pPr>
            <a:endParaRPr lang="ru-RU" sz="1800" b="1" dirty="0" smtClean="0">
              <a:solidFill>
                <a:schemeClr val="tx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lvl="0" algn="r" fontAlgn="auto">
              <a:spcBef>
                <a:spcPts val="0"/>
              </a:spcBef>
              <a:spcAft>
                <a:spcPts val="0"/>
              </a:spcAft>
              <a:buClr>
                <a:srgbClr val="FE8637"/>
              </a:buClr>
              <a:buSzPct val="70000"/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Декан факультета психологии и социальной педагогики, д.филос.н., профессор, координатор по взаимодействию сети РУМЦ ЮФУ по инклюзивному образованию</a:t>
            </a:r>
          </a:p>
          <a:p>
            <a:pPr lvl="0" algn="r" fontAlgn="auto">
              <a:spcBef>
                <a:spcPts val="0"/>
              </a:spcBef>
              <a:spcAft>
                <a:spcPts val="0"/>
              </a:spcAft>
              <a:buClr>
                <a:srgbClr val="FE8637"/>
              </a:buClr>
              <a:buSzPct val="70000"/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Музыка О.А.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FC2C69-F34C-4AEE-915F-359B5B7CCA1D}"/>
              </a:ext>
            </a:extLst>
          </p:cNvPr>
          <p:cNvSpPr/>
          <p:nvPr/>
        </p:nvSpPr>
        <p:spPr>
          <a:xfrm>
            <a:off x="1219200" y="2628653"/>
            <a:ext cx="6802582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E4C2646-D00B-4149-B25C-DCA71CD911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42" y="168430"/>
            <a:ext cx="1628146" cy="16582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D317D9E-007A-4776-9F85-87E2FB1A8B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619672" cy="151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8" y="1484784"/>
            <a:ext cx="3816424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cap="all" dirty="0" smtClean="0"/>
              <a:t>эксперты VI РЕГИОНАЛЬНОГО ЧЕМПИОНАТА ПО ПРОФЕССИОНАЛЬНОМУ МАСТЕРСТВУ ИНВАЛИДОВ И ЛИЦ С ОВЗ «АБИЛИМПИКС» В НОВОЧЕРКАССКЕ 2021 Г.</a:t>
            </a:r>
            <a:endParaRPr lang="ru-RU" dirty="0"/>
          </a:p>
        </p:txBody>
      </p:sp>
      <p:pic>
        <p:nvPicPr>
          <p:cNvPr id="45058" name="Picture 2" descr="http://foto.tgpi.ru/news/2021/04_30/5/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484784"/>
            <a:ext cx="1713009" cy="2330624"/>
          </a:xfrm>
          <a:prstGeom prst="rect">
            <a:avLst/>
          </a:prstGeom>
          <a:noFill/>
        </p:spPr>
      </p:pic>
      <p:pic>
        <p:nvPicPr>
          <p:cNvPr id="45060" name="Picture 4" descr="http://foto.tgpi.ru/news/2021/04_30/5/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556792"/>
            <a:ext cx="1561279" cy="2114600"/>
          </a:xfrm>
          <a:prstGeom prst="rect">
            <a:avLst/>
          </a:prstGeom>
          <a:noFill/>
        </p:spPr>
      </p:pic>
      <p:pic>
        <p:nvPicPr>
          <p:cNvPr id="45062" name="Picture 6" descr="http://foto.tgpi.ru/news/2021/04_30/5/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1628800"/>
            <a:ext cx="1498129" cy="2056928"/>
          </a:xfrm>
          <a:prstGeom prst="rect">
            <a:avLst/>
          </a:prstGeom>
          <a:noFill/>
        </p:spPr>
      </p:pic>
      <p:pic>
        <p:nvPicPr>
          <p:cNvPr id="45064" name="Picture 8" descr="http://foto.tgpi.ru/news/2021/04_30/5/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1484784"/>
            <a:ext cx="1641261" cy="2258616"/>
          </a:xfrm>
          <a:prstGeom prst="rect">
            <a:avLst/>
          </a:prstGeom>
          <a:noFill/>
        </p:spPr>
      </p:pic>
      <p:pic>
        <p:nvPicPr>
          <p:cNvPr id="45074" name="Picture 18" descr="http://foto.tgpi.ru/news/2021/04_30/5/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3861048"/>
            <a:ext cx="2762672" cy="2762672"/>
          </a:xfrm>
          <a:prstGeom prst="rect">
            <a:avLst/>
          </a:prstGeom>
          <a:noFill/>
        </p:spPr>
      </p:pic>
      <p:pic>
        <p:nvPicPr>
          <p:cNvPr id="47106" name="Picture 2" descr="http://foto.tgpi.ru/news/2021/04_30/5/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4077072"/>
            <a:ext cx="2420888" cy="2420888"/>
          </a:xfrm>
          <a:prstGeom prst="rect">
            <a:avLst/>
          </a:prstGeom>
          <a:noFill/>
        </p:spPr>
      </p:pic>
      <p:pic>
        <p:nvPicPr>
          <p:cNvPr id="47110" name="Picture 6" descr="http://foto.tgpi.ru/news/2021/04_30/5/1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4" y="4149080"/>
            <a:ext cx="2546648" cy="2546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67610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9512" y="1484784"/>
            <a:ext cx="4392488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cap="all" dirty="0" smtClean="0"/>
              <a:t>АНО «ЛУЧ НАДЕЖДЫ» И </a:t>
            </a:r>
            <a:r>
              <a:rPr lang="ru-RU" cap="all" dirty="0" err="1" smtClean="0"/>
              <a:t>КОМАНДа</a:t>
            </a:r>
            <a:r>
              <a:rPr lang="ru-RU" cap="all" dirty="0" smtClean="0"/>
              <a:t> ФАКУЛЬТЕТА ПСИХОЛОГИИ И СОЦИАЛЬНОЙ ПЕДАГОГИКИ ТИ ИМ. А.П. ЧЕХОВА  </a:t>
            </a:r>
            <a:r>
              <a:rPr lang="ru-RU" cap="all" dirty="0" err="1" smtClean="0">
                <a:solidFill>
                  <a:srgbClr val="C00000"/>
                </a:solidFill>
              </a:rPr>
              <a:t>ПОБЕДители</a:t>
            </a:r>
            <a:r>
              <a:rPr lang="ru-RU" cap="all" dirty="0" smtClean="0">
                <a:solidFill>
                  <a:srgbClr val="C00000"/>
                </a:solidFill>
              </a:rPr>
              <a:t> В КОНКУРСЕ </a:t>
            </a:r>
            <a:r>
              <a:rPr lang="ru-RU" cap="all" dirty="0" smtClean="0"/>
              <a:t>«</a:t>
            </a:r>
            <a:r>
              <a:rPr lang="ru-RU" cap="all" dirty="0" smtClean="0">
                <a:solidFill>
                  <a:srgbClr val="FFFF00"/>
                </a:solidFill>
              </a:rPr>
              <a:t>ЛУЧШИЕ ПРАКТИКИ СОЦИАЛЬНО ОРИЕНТИРОВАННЫХ НЕКОММЕРЧЕСКИХ ОРГАНИЗАЦИЙ РОСТОВСКОЙ ОБЛАСТИ</a:t>
            </a:r>
            <a:r>
              <a:rPr lang="ru-RU" cap="all" dirty="0" smtClean="0"/>
              <a:t>»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21 мая 2021 года в г. Ростове-на-Дону</a:t>
            </a:r>
            <a:endParaRPr lang="ru-RU" cap="all" dirty="0" smtClean="0"/>
          </a:p>
          <a:p>
            <a:pPr algn="ctr"/>
            <a:endParaRPr lang="ru-RU" dirty="0"/>
          </a:p>
        </p:txBody>
      </p:sp>
      <p:pic>
        <p:nvPicPr>
          <p:cNvPr id="46082" name="Picture 2" descr="http://foto.tgpi.ru/news/2021/05_24/10/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700808"/>
            <a:ext cx="4202832" cy="2801888"/>
          </a:xfrm>
          <a:prstGeom prst="rect">
            <a:avLst/>
          </a:prstGeom>
          <a:noFill/>
        </p:spPr>
      </p:pic>
      <p:pic>
        <p:nvPicPr>
          <p:cNvPr id="46084" name="Picture 4" descr="http://foto.tgpi.ru/news/2021/05_24/10/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221088"/>
            <a:ext cx="1811631" cy="2420888"/>
          </a:xfrm>
          <a:prstGeom prst="rect">
            <a:avLst/>
          </a:prstGeom>
          <a:noFill/>
        </p:spPr>
      </p:pic>
      <p:pic>
        <p:nvPicPr>
          <p:cNvPr id="46086" name="Picture 6" descr="http://foto.tgpi.ru/news/2021/05_24/10/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4221088"/>
            <a:ext cx="1851856" cy="2474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67610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71600" y="2636912"/>
            <a:ext cx="6984776" cy="1894362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cap="none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ИНКЛЮЗИВНЫЕ МЕРОПРИЯТИЯ, КОНФЕРЕНЦИИ, АКЦИИ, ПРОЕКТЫ 2020-2021</a:t>
            </a:r>
            <a:endParaRPr lang="ru-RU" sz="2800" b="1" cap="none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7610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424936" cy="100811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r>
              <a:rPr lang="ru-RU" sz="20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Международная научно-практическая конференция «Актуальные проблемы специального и инклюзивного образования детей и молодежи» 25-26 февраля 2021 г.</a:t>
            </a:r>
          </a:p>
        </p:txBody>
      </p:sp>
      <p:pic>
        <p:nvPicPr>
          <p:cNvPr id="2052" name="Picture 4" descr="E:\Мероприятия с сент 2020\Конфер 2021 Инклюзия 25-26 февраля\20210226_1337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61" y="5121187"/>
            <a:ext cx="2171732" cy="16287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Мероприятия с сент 2020\Конфер 2021 Инклюзия 25-26 февраля\Инклюзия (1 of 1)-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92896"/>
            <a:ext cx="2649428" cy="17662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Мероприятия с сент 2020\Конфер 2021 Инклюзия 25-26 февраля\Инклюзия (1 of 1)-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77" y="2420888"/>
            <a:ext cx="3167996" cy="21122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Мероприятия с сент 2020\Конфер 2021 Инклюзия 25-26 февраля\Инклюзия (1 of 1)-6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24606"/>
            <a:ext cx="3384005" cy="22562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Мероприятия с сент 2020\Фото мастер-класс\20210226_13354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" y="4725144"/>
            <a:ext cx="1437623" cy="19168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:\Мероприятия с сент 2020\Фото мастер-класс\20210226_13355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869160"/>
            <a:ext cx="1410619" cy="18808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E:\Мероприятия с сент 2020\Конфер 2021 Инклюзия 25-26 февраля\Инклюзия (1 of 1)-1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13" y="2600903"/>
            <a:ext cx="2628001" cy="17521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90269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42844" y="1418160"/>
            <a:ext cx="5221244" cy="2216229"/>
          </a:xfrm>
          <a:ln>
            <a:solidFill>
              <a:schemeClr val="accent1"/>
            </a:solidFill>
          </a:ln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1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марта 2020 года - </a:t>
            </a:r>
            <a:r>
              <a:rPr lang="ru-RU" sz="1600" b="1" i="0" cap="all" dirty="0">
                <a:solidFill>
                  <a:srgbClr val="FF0000"/>
                </a:solidFill>
                <a:effectLst/>
                <a:latin typeface="PlumbBoldC"/>
              </a:rPr>
              <a:t>РЕГИОНАЛЬНАЯ ДИСКУССИОННАЯ ПЛОЩАДКА </a:t>
            </a:r>
            <a:r>
              <a:rPr lang="ru-RU" sz="1600" b="1" i="0" cap="all" dirty="0">
                <a:solidFill>
                  <a:srgbClr val="000000"/>
                </a:solidFill>
                <a:effectLst/>
                <a:latin typeface="PlumbBoldC"/>
              </a:rPr>
              <a:t>«ОРГАНИЗАЦИЯ СИСТЕМЫ ПОМОЩИ СЕМЬЯМ С ДЕТЬМИ, ИМЕЮЩИМИ НАРУШЕНИЯ РАЗВИТИЯ: ОПЫТ И ПЕРСПЕКТИВЫ ВЗАИМОДЕЙСТВИЯ» ПРИ УЧАСТИИ БЛАГОТВОРИТЕЛЬНОГО ФОНДА «Я ЕСТЬ!» И РБОО «ЦЕНТР ЛЕЧЕБНОЙ ПЕДАГОГИКИ» (</a:t>
            </a:r>
            <a:r>
              <a:rPr lang="ru-RU" sz="1600" b="1" i="0" cap="all" dirty="0">
                <a:solidFill>
                  <a:srgbClr val="FF0000"/>
                </a:solidFill>
                <a:effectLst/>
                <a:latin typeface="PlumbBoldC"/>
              </a:rPr>
              <a:t>Г. МОСКВА</a:t>
            </a:r>
            <a:r>
              <a:rPr lang="ru-RU" sz="1600" b="1" i="0" cap="all" dirty="0">
                <a:solidFill>
                  <a:srgbClr val="000000"/>
                </a:solidFill>
                <a:effectLst/>
                <a:latin typeface="PlumbBoldC"/>
              </a:rPr>
              <a:t>) НА ФАКУЛЬТЕТЕ ПСИХОЛОГИИ И СОЦИАЛЬНОЙ ПЕДАГОГИКИ</a:t>
            </a:r>
            <a:endParaRPr lang="ru-RU" sz="1600" b="1" cap="none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54274" name="Picture 2">
            <a:extLst>
              <a:ext uri="{FF2B5EF4-FFF2-40B4-BE49-F238E27FC236}">
                <a16:creationId xmlns="" xmlns:a16="http://schemas.microsoft.com/office/drawing/2014/main" id="{DBDED45A-E56A-4ECE-895C-D40243B65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96744"/>
            <a:ext cx="4081636" cy="2863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6">
            <a:extLst>
              <a:ext uri="{FF2B5EF4-FFF2-40B4-BE49-F238E27FC236}">
                <a16:creationId xmlns="" xmlns:a16="http://schemas.microsoft.com/office/drawing/2014/main" id="{A9A12299-3A10-4AB3-AA07-B14C23204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87" y="1545441"/>
            <a:ext cx="2970696" cy="198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8">
            <a:extLst>
              <a:ext uri="{FF2B5EF4-FFF2-40B4-BE49-F238E27FC236}">
                <a16:creationId xmlns="" xmlns:a16="http://schemas.microsoft.com/office/drawing/2014/main" id="{9690FA9E-B919-4AFD-A9C9-8849FE32D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3056"/>
            <a:ext cx="3721596" cy="2481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57994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pic>
        <p:nvPicPr>
          <p:cNvPr id="57346" name="Picture 2">
            <a:extLst>
              <a:ext uri="{FF2B5EF4-FFF2-40B4-BE49-F238E27FC236}">
                <a16:creationId xmlns="" xmlns:a16="http://schemas.microsoft.com/office/drawing/2014/main" id="{A2F922AF-C157-43E4-8FEF-2245394CA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109" y="1428736"/>
            <a:ext cx="3270348" cy="4370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foto.tgpi.ru/news/2020/04_16/2/01.jpg">
            <a:extLst>
              <a:ext uri="{FF2B5EF4-FFF2-40B4-BE49-F238E27FC236}">
                <a16:creationId xmlns="" xmlns:a16="http://schemas.microsoft.com/office/drawing/2014/main" id="{221C9247-2BFF-4EC2-8172-1F73786BB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2412" y="3938773"/>
            <a:ext cx="4784601" cy="2695326"/>
          </a:xfrm>
          <a:prstGeom prst="rect">
            <a:avLst/>
          </a:prstGeom>
          <a:noFill/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749FC5D1-C7D9-45DE-B69C-028A290E5240}"/>
              </a:ext>
            </a:extLst>
          </p:cNvPr>
          <p:cNvSpPr/>
          <p:nvPr/>
        </p:nvSpPr>
        <p:spPr>
          <a:xfrm>
            <a:off x="395536" y="1571564"/>
            <a:ext cx="3275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hlinkClick r:id="rId6"/>
              </a:rPr>
              <a:t>2020 г. Старт нового </a:t>
            </a:r>
            <a:r>
              <a:rPr lang="ru-RU" u="sng" dirty="0" smtClean="0">
                <a:hlinkClick r:id="rId6"/>
              </a:rPr>
              <a:t>проекта ЛИПС </a:t>
            </a:r>
            <a:r>
              <a:rPr lang="ru-RU" u="sng" dirty="0">
                <a:hlinkClick r:id="rId6"/>
              </a:rPr>
              <a:t>факультета психологии и социальной педагогики "ВОЛОНТЕРЫ НА СВЯЗИ«</a:t>
            </a:r>
            <a:endParaRPr lang="ru-RU" u="sng" dirty="0"/>
          </a:p>
          <a:p>
            <a:r>
              <a:rPr lang="ru-RU" dirty="0"/>
              <a:t>Проведено 10 онлайн занятий с детьми с ОВЗ.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81785165-650D-4E82-971A-76D9C00D3291}"/>
              </a:ext>
            </a:extLst>
          </p:cNvPr>
          <p:cNvSpPr/>
          <p:nvPr/>
        </p:nvSpPr>
        <p:spPr>
          <a:xfrm>
            <a:off x="5157013" y="6227129"/>
            <a:ext cx="3488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https://youtu.be/BE2ky4Qq9F0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76929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12514" y="151506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2020 г. Старт инклюзивного онлайн-проекта </a:t>
            </a:r>
            <a:r>
              <a:rPr lang="ru-RU" u="sng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«Солнце внутри»,  </a:t>
            </a:r>
            <a:r>
              <a:rPr lang="ru-RU" u="sng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в рамках реализации гранта БФ «Синара»</a:t>
            </a:r>
            <a:r>
              <a:rPr lang="ru-RU" u="sng" dirty="0"/>
              <a:t> (рук. доцент Е.В. Казанцева)</a:t>
            </a:r>
          </a:p>
          <a:p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95536" y="27089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  <a:r>
              <a:rPr lang="en-US" u="sng" dirty="0">
                <a:hlinkClick r:id="rId5"/>
              </a:rPr>
              <a:t>https://www.bf-sinara.com/press-centr/news/29457/</a:t>
            </a:r>
            <a:r>
              <a:rPr lang="en-US" dirty="0"/>
              <a:t>).</a:t>
            </a:r>
            <a:endParaRPr lang="ru-RU" dirty="0"/>
          </a:p>
        </p:txBody>
      </p:sp>
      <p:pic>
        <p:nvPicPr>
          <p:cNvPr id="76802" name="Picture 2" descr="http://foto.tgpi.ru/news/2020/07_08/2/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1492" y="1537325"/>
            <a:ext cx="3672408" cy="2068790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84D06E0-8D6F-4031-946C-AB35FA43DE92}"/>
              </a:ext>
            </a:extLst>
          </p:cNvPr>
          <p:cNvSpPr txBox="1"/>
          <p:nvPr/>
        </p:nvSpPr>
        <p:spPr>
          <a:xfrm>
            <a:off x="6035915" y="3855992"/>
            <a:ext cx="29405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600" b="1" i="0" dirty="0">
              <a:solidFill>
                <a:srgbClr val="4C4C4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1600" b="1" i="0" dirty="0">
                <a:solidFill>
                  <a:srgbClr val="4C4C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ель - организация психолого-педагогического сопровождения детей и подростков (в том числе с ОВЗ) и их родителей в период </a:t>
            </a:r>
            <a:r>
              <a:rPr lang="ru-RU" sz="1600" b="1" i="0" dirty="0" err="1">
                <a:solidFill>
                  <a:srgbClr val="4C4C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постпандемийного</a:t>
            </a:r>
            <a:r>
              <a:rPr lang="ru-RU" sz="1600" b="1" i="0" dirty="0">
                <a:solidFill>
                  <a:srgbClr val="4C4C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социально-психологического восстановления.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18" name="Picture 2">
            <a:extLst>
              <a:ext uri="{FF2B5EF4-FFF2-40B4-BE49-F238E27FC236}">
                <a16:creationId xmlns="" xmlns:a16="http://schemas.microsoft.com/office/drawing/2014/main" id="{F16E5175-16F2-4622-BD4B-B062BB8B6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69" y="3649475"/>
            <a:ext cx="2733647" cy="19226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>
            <a:extLst>
              <a:ext uri="{FF2B5EF4-FFF2-40B4-BE49-F238E27FC236}">
                <a16:creationId xmlns="" xmlns:a16="http://schemas.microsoft.com/office/drawing/2014/main" id="{8BF8D0F2-E09F-4D13-8601-299B62CDB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544" y="3267094"/>
            <a:ext cx="3086991" cy="2047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="" xmlns:a16="http://schemas.microsoft.com/office/drawing/2014/main" id="{148E1E31-7696-4D33-B062-281169C6C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879" y="4975776"/>
            <a:ext cx="2857500" cy="1781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75763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5D079B2-F556-400B-9345-3EA57B418967}"/>
              </a:ext>
            </a:extLst>
          </p:cNvPr>
          <p:cNvSpPr txBox="1"/>
          <p:nvPr/>
        </p:nvSpPr>
        <p:spPr>
          <a:xfrm>
            <a:off x="179514" y="2118335"/>
            <a:ext cx="2448270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b="1" i="0" dirty="0">
                <a:solidFill>
                  <a:srgbClr val="4C4C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команды вошли: Е. В. Казанцева (руководитель), </a:t>
            </a:r>
          </a:p>
          <a:p>
            <a:r>
              <a:rPr lang="ru-RU" sz="1400" b="1" i="0" dirty="0">
                <a:solidFill>
                  <a:srgbClr val="4C4C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Э. Бартенева (директор АНО «Луч Надежды»), </a:t>
            </a:r>
          </a:p>
          <a:p>
            <a:r>
              <a:rPr lang="ru-RU" sz="1400" b="1" i="0" dirty="0">
                <a:solidFill>
                  <a:srgbClr val="4C4C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О. А. Холина (зав. кафедрой психологии), </a:t>
            </a:r>
          </a:p>
          <a:p>
            <a:r>
              <a:rPr lang="ru-RU" sz="1400" b="1" i="0" dirty="0">
                <a:solidFill>
                  <a:srgbClr val="4C4C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А. Е. Москаленко  и А. В. Макаров.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01B5C48-4D72-404D-A306-9BC54497F464}"/>
              </a:ext>
            </a:extLst>
          </p:cNvPr>
          <p:cNvSpPr txBox="1"/>
          <p:nvPr/>
        </p:nvSpPr>
        <p:spPr>
          <a:xfrm>
            <a:off x="6660231" y="2023373"/>
            <a:ext cx="208275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b="1" i="0" dirty="0">
                <a:solidFill>
                  <a:srgbClr val="4C4C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роект реализовался в период с июля по декабрь 2020 г. (21 онлайн занятий).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F809209-F4D7-4D03-903B-3E9DFFAF9912}"/>
              </a:ext>
            </a:extLst>
          </p:cNvPr>
          <p:cNvSpPr txBox="1"/>
          <p:nvPr/>
        </p:nvSpPr>
        <p:spPr>
          <a:xfrm>
            <a:off x="1026452" y="1459157"/>
            <a:ext cx="7716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Реализация инклюзивного онлайн-проекта 2020 «Солнце внутри»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55F8B39-3812-43F3-8D84-19E20744288D}"/>
              </a:ext>
            </a:extLst>
          </p:cNvPr>
          <p:cNvSpPr txBox="1"/>
          <p:nvPr/>
        </p:nvSpPr>
        <p:spPr>
          <a:xfrm>
            <a:off x="229727" y="4787090"/>
            <a:ext cx="4342273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i="0" u="sng" dirty="0">
                <a:solidFill>
                  <a:srgbClr val="4C4C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</a:p>
          <a:p>
            <a:pPr algn="just"/>
            <a:r>
              <a:rPr lang="ru-RU" sz="1400" b="1" i="0" dirty="0">
                <a:solidFill>
                  <a:srgbClr val="4C4C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99 г. Таганрога;</a:t>
            </a:r>
          </a:p>
          <a:p>
            <a:pPr algn="just"/>
            <a:r>
              <a:rPr lang="ru-RU" sz="1400" b="1" i="0" dirty="0">
                <a:solidFill>
                  <a:srgbClr val="4C4C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«Здоровый ребенок» г. Таганрога;</a:t>
            </a:r>
          </a:p>
          <a:p>
            <a:pPr algn="just"/>
            <a:r>
              <a:rPr lang="ru-RU" sz="1400" b="1" i="0" dirty="0">
                <a:solidFill>
                  <a:srgbClr val="4C4C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ГКУ СО РО «Таганрогский центр помощи детям № 5»;</a:t>
            </a:r>
          </a:p>
          <a:p>
            <a:pPr algn="just"/>
            <a:r>
              <a:rPr lang="ru-RU" sz="1400" b="1" i="0" dirty="0">
                <a:solidFill>
                  <a:srgbClr val="4C4C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социальный приют г. Таганрога;</a:t>
            </a:r>
          </a:p>
          <a:p>
            <a:pPr algn="just"/>
            <a:r>
              <a:rPr lang="ru-RU" sz="1400" b="1" i="0" dirty="0">
                <a:solidFill>
                  <a:srgbClr val="4C4C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№117 г. </a:t>
            </a:r>
            <a:r>
              <a:rPr lang="ru-RU" sz="1400" b="1" i="0" dirty="0" err="1">
                <a:solidFill>
                  <a:srgbClr val="4C4C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Ростова</a:t>
            </a:r>
            <a:r>
              <a:rPr lang="ru-RU" sz="1400" b="1" i="0" dirty="0">
                <a:solidFill>
                  <a:srgbClr val="4C4C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-на-Дону;</a:t>
            </a:r>
          </a:p>
          <a:p>
            <a:pPr algn="just"/>
            <a:r>
              <a:rPr lang="ru-RU" sz="1400" b="1" i="0" dirty="0">
                <a:solidFill>
                  <a:srgbClr val="4C4C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Носовская СОШ;</a:t>
            </a:r>
          </a:p>
          <a:p>
            <a:pPr algn="just"/>
            <a:r>
              <a:rPr lang="ru-RU" sz="1400" b="1" i="0" dirty="0">
                <a:solidFill>
                  <a:srgbClr val="4C4C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400" b="1" i="0" dirty="0" err="1">
                <a:solidFill>
                  <a:srgbClr val="4C4C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Вареновская</a:t>
            </a:r>
            <a:r>
              <a:rPr lang="ru-RU" sz="1400" b="1" i="0" dirty="0">
                <a:solidFill>
                  <a:srgbClr val="4C4C4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СОШ.</a:t>
            </a:r>
          </a:p>
        </p:txBody>
      </p:sp>
      <p:pic>
        <p:nvPicPr>
          <p:cNvPr id="65538" name="Picture 2">
            <a:extLst>
              <a:ext uri="{FF2B5EF4-FFF2-40B4-BE49-F238E27FC236}">
                <a16:creationId xmlns="" xmlns:a16="http://schemas.microsoft.com/office/drawing/2014/main" id="{500456ED-6508-4BBE-8941-A66CFFE28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210" y="2049192"/>
            <a:ext cx="3577579" cy="23850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4">
            <a:extLst>
              <a:ext uri="{FF2B5EF4-FFF2-40B4-BE49-F238E27FC236}">
                <a16:creationId xmlns="" xmlns:a16="http://schemas.microsoft.com/office/drawing/2014/main" id="{1BB0C90C-2CA9-4640-B547-0092E5160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048" y="4365104"/>
            <a:ext cx="3433564" cy="22890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94317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1520" y="1428664"/>
            <a:ext cx="316835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cap="all" dirty="0"/>
              <a:t>КОМАНДА </a:t>
            </a:r>
            <a:r>
              <a:rPr lang="ru-RU" sz="1400" b="1" cap="all" dirty="0" smtClean="0"/>
              <a:t>ЛИПС </a:t>
            </a:r>
            <a:r>
              <a:rPr lang="ru-RU" sz="1400" b="1" cap="all" dirty="0" err="1" smtClean="0"/>
              <a:t>ФПиСП</a:t>
            </a:r>
            <a:r>
              <a:rPr lang="ru-RU" sz="1400" b="1" cap="all" dirty="0" smtClean="0"/>
              <a:t>– </a:t>
            </a:r>
            <a:r>
              <a:rPr lang="ru-RU" sz="1400" b="1" cap="all" dirty="0"/>
              <a:t>АКТИВНЫЕ УЧАСТНИКИ </a:t>
            </a:r>
            <a:r>
              <a:rPr lang="ru-RU" sz="1400" b="1" cap="all" dirty="0">
                <a:solidFill>
                  <a:srgbClr val="FF0000"/>
                </a:solidFill>
              </a:rPr>
              <a:t>ДЕТСКОГО ИНКЛЮЗИВНОГО ЛАГЕРЯ «ЛЕТНЯЯ СКАЗКА» </a:t>
            </a:r>
            <a:r>
              <a:rPr lang="ru-RU" sz="1400" b="1" cap="all" dirty="0"/>
              <a:t>НА ПЛОЩАДКЕ МАУ ДО ДДТ Г. ТАГАНРОГА ИЮНЬ 2020 г</a:t>
            </a:r>
            <a:r>
              <a:rPr lang="ru-RU" sz="1400" b="1" cap="all" dirty="0" smtClean="0"/>
              <a:t>. </a:t>
            </a:r>
          </a:p>
          <a:p>
            <a:r>
              <a:rPr lang="ru-RU" sz="1400" b="1" cap="all" dirty="0" smtClean="0">
                <a:solidFill>
                  <a:schemeClr val="accent1"/>
                </a:solidFill>
              </a:rPr>
              <a:t>1 июня 2021 стартовал новый Лагерь!</a:t>
            </a:r>
            <a:endParaRPr lang="ru-RU" sz="1400" b="1" dirty="0">
              <a:solidFill>
                <a:schemeClr val="accent1"/>
              </a:solidFill>
            </a:endParaRPr>
          </a:p>
        </p:txBody>
      </p:sp>
      <p:pic>
        <p:nvPicPr>
          <p:cNvPr id="112642" name="Picture 2" descr="http://foto.tgpi.ru/news/2020/07_27/1/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891" y="3217969"/>
            <a:ext cx="3349087" cy="2288830"/>
          </a:xfrm>
          <a:prstGeom prst="rect">
            <a:avLst/>
          </a:prstGeom>
          <a:noFill/>
        </p:spPr>
      </p:pic>
      <p:pic>
        <p:nvPicPr>
          <p:cNvPr id="112644" name="Picture 4" descr="http://foto.tgpi.ru/news/2020/07_27/1/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1428736"/>
            <a:ext cx="2472814" cy="3304428"/>
          </a:xfrm>
          <a:prstGeom prst="rect">
            <a:avLst/>
          </a:prstGeom>
          <a:noFill/>
        </p:spPr>
      </p:pic>
      <p:pic>
        <p:nvPicPr>
          <p:cNvPr id="112646" name="Picture 6" descr="http://foto.tgpi.ru/news/2020/07_27/1/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0545" y="1428736"/>
            <a:ext cx="2414042" cy="3218723"/>
          </a:xfrm>
          <a:prstGeom prst="rect">
            <a:avLst/>
          </a:prstGeom>
          <a:noFill/>
        </p:spPr>
      </p:pic>
      <p:pic>
        <p:nvPicPr>
          <p:cNvPr id="61442" name="Picture 2">
            <a:extLst>
              <a:ext uri="{FF2B5EF4-FFF2-40B4-BE49-F238E27FC236}">
                <a16:creationId xmlns="" xmlns:a16="http://schemas.microsoft.com/office/drawing/2014/main" id="{F32496D3-9F19-4943-A06A-6E3B162E7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051" y="3816945"/>
            <a:ext cx="2210371" cy="2953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>
            <a:extLst>
              <a:ext uri="{FF2B5EF4-FFF2-40B4-BE49-F238E27FC236}">
                <a16:creationId xmlns="" xmlns:a16="http://schemas.microsoft.com/office/drawing/2014/main" id="{02D1E3B2-848B-47E5-825D-9C3FF8911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30" y="4624621"/>
            <a:ext cx="1646544" cy="22002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>
            <a:extLst>
              <a:ext uri="{FF2B5EF4-FFF2-40B4-BE49-F238E27FC236}">
                <a16:creationId xmlns="" xmlns:a16="http://schemas.microsoft.com/office/drawing/2014/main" id="{7C945078-9FD5-4DD2-A7CC-985C0226D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303" y="4585191"/>
            <a:ext cx="1646545" cy="22002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99026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18367" y="1358574"/>
            <a:ext cx="8305800" cy="9803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cap="none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EBAB2DB-D404-4852-A09B-1133AEC77125}"/>
              </a:ext>
            </a:extLst>
          </p:cNvPr>
          <p:cNvSpPr txBox="1"/>
          <p:nvPr/>
        </p:nvSpPr>
        <p:spPr>
          <a:xfrm>
            <a:off x="142843" y="1394566"/>
            <a:ext cx="4196251" cy="17931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Инклюзивный международный семинар-тренинг проекта</a:t>
            </a:r>
            <a:r>
              <a:rPr lang="ru-RU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«Паруса духа 2020 – опережая время»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площадке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ФПиСП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РУМЦ ЮФУ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22 сентября 2020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0B0EBCE-2509-427C-810C-ADEB957188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51" y="1429142"/>
            <a:ext cx="3655776" cy="24371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795223B-2053-47FB-B42C-A33AFDFDFF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440" y="3166589"/>
            <a:ext cx="3152931" cy="21019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F948FB2-07D8-468B-AFEF-001D4072E3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84" y="5045831"/>
            <a:ext cx="2343325" cy="17574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DD175D0-571A-47DD-9871-FA15C43505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00" y="3931783"/>
            <a:ext cx="2915816" cy="194387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61BD0492-AEEB-4593-8534-2DF29722E1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875023"/>
            <a:ext cx="2760188" cy="1840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7892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1318779" cy="1000132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18367" y="1358574"/>
            <a:ext cx="8305800" cy="9803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cap="none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107504" y="1484784"/>
            <a:ext cx="8856984" cy="646331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формирование инклюзивного образовательного пространства и инклюзивной культуры в вузе через организацию системы инклюзивных практик студентов и погружения в научно-исследовательскую и проектную деятельность по проблемам инклюзивного образования.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107504" y="2318103"/>
            <a:ext cx="8856984" cy="892552"/>
          </a:xfrm>
          <a:prstGeom prst="rect">
            <a:avLst/>
          </a:prstGeom>
          <a:noFill/>
          <a:ln w="952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Задачи лаборатории: ( за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2020-2021 </a:t>
            </a:r>
            <a:r>
              <a:rPr kumimoji="0" lang="ru-RU" sz="1600" b="1" i="0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уч.г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 выполнены в полном объеме)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Организация инклюзивных практик на площадке факультета психологии и социальной педагогики и социальных партнеров института с целью повышения психолого-педагогических компетенций студентов, способных к работе с детьми и молодежью с особыми образовательными потребностями (ООП).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3284984"/>
            <a:ext cx="8856984" cy="307777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/>
              <a:t>2. Организация </a:t>
            </a:r>
            <a:r>
              <a:rPr lang="ru-RU" sz="1400" b="1" dirty="0" smtClean="0"/>
              <a:t>взаимодействия с социальными партнерами по инклюзивному образованию города и области</a:t>
            </a:r>
            <a:endParaRPr lang="ru-RU" sz="1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3789040"/>
            <a:ext cx="8856984" cy="584775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/>
              <a:t>3. Организация </a:t>
            </a:r>
            <a:r>
              <a:rPr lang="ru-RU" sz="1600" b="1" dirty="0" smtClean="0"/>
              <a:t>научно-исследовательской и проектной деятельности студентов по проблемам инклюзивного образования</a:t>
            </a:r>
            <a:endParaRPr lang="ru-RU" sz="16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4509120"/>
            <a:ext cx="8856984" cy="584775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/>
              <a:t>4. Организация </a:t>
            </a:r>
            <a:r>
              <a:rPr lang="ru-RU" sz="1600" b="1" dirty="0" smtClean="0"/>
              <a:t>повышения квалификации студентов по программе «Инклюзивное </a:t>
            </a:r>
            <a:r>
              <a:rPr lang="ru-RU" sz="1600" b="1" dirty="0" err="1" smtClean="0"/>
              <a:t>волонтерство</a:t>
            </a:r>
            <a:r>
              <a:rPr lang="ru-RU" sz="1600" b="1" dirty="0" smtClean="0"/>
              <a:t> в университете» в рамках сотрудничества с РУМЦ ЮФУ</a:t>
            </a:r>
            <a:endParaRPr lang="ru-RU" sz="16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79512" y="5229200"/>
            <a:ext cx="8784976" cy="584775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/>
              <a:t>5. Участие </a:t>
            </a:r>
            <a:r>
              <a:rPr lang="ru-RU" sz="1600" b="1" dirty="0" smtClean="0"/>
              <a:t>в проведении инклюзивных мероприятий для детей с ООП и их родителей согласно инклюзивному календарю</a:t>
            </a:r>
            <a:endParaRPr lang="ru-RU" sz="1600" b="1" dirty="0"/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179512" y="5880557"/>
            <a:ext cx="8784976" cy="738664"/>
          </a:xfrm>
          <a:prstGeom prst="rect">
            <a:avLst/>
          </a:prstGeom>
          <a:noFill/>
          <a:ln w="952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6.Трансляция опыта инклюзивных практик института и внедрения инновационных идей, научных и  учебно-методических материалов по проблемам инклюзивного образования: создание информационной платформы на сайте института «Инклюзивные практики в вузе».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4380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18367" y="1358574"/>
            <a:ext cx="8305800" cy="9803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cap="none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6F39F17C-9233-499B-9D9E-D9252AC622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4" y="2105820"/>
            <a:ext cx="2782415" cy="371763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34FD00F0-C5A7-4A4D-B999-6EAC941EAB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28736"/>
            <a:ext cx="3312368" cy="331236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F7055CCF-2CBF-4A18-AD31-DA09AABC77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93" y="4811266"/>
            <a:ext cx="2627784" cy="197083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D1618335-7DFD-446E-8318-01D36650CB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47" y="2741385"/>
            <a:ext cx="2346198" cy="3128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8518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18367" y="1358574"/>
            <a:ext cx="8305800" cy="9803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cap="none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3490" name="Picture 2">
            <a:extLst>
              <a:ext uri="{FF2B5EF4-FFF2-40B4-BE49-F238E27FC236}">
                <a16:creationId xmlns="" xmlns:a16="http://schemas.microsoft.com/office/drawing/2014/main" id="{5A246853-FEF1-40B1-8B6C-DD4284DCA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881" y="1276815"/>
            <a:ext cx="3406250" cy="2270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6">
            <a:extLst>
              <a:ext uri="{FF2B5EF4-FFF2-40B4-BE49-F238E27FC236}">
                <a16:creationId xmlns="" xmlns:a16="http://schemas.microsoft.com/office/drawing/2014/main" id="{FB293F9C-5FBE-4879-9460-21EEA3C29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4" y="4999395"/>
            <a:ext cx="2483763" cy="16558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Picture 8">
            <a:extLst>
              <a:ext uri="{FF2B5EF4-FFF2-40B4-BE49-F238E27FC236}">
                <a16:creationId xmlns="" xmlns:a16="http://schemas.microsoft.com/office/drawing/2014/main" id="{34B96CFE-96A4-445C-A00F-B17BC2A0F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139" y="5234316"/>
            <a:ext cx="2326049" cy="15506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8" name="Picture 10">
            <a:extLst>
              <a:ext uri="{FF2B5EF4-FFF2-40B4-BE49-F238E27FC236}">
                <a16:creationId xmlns="" xmlns:a16="http://schemas.microsoft.com/office/drawing/2014/main" id="{84B8BDEC-8B9E-420B-8B98-88D6AC913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08" y="3333499"/>
            <a:ext cx="2326049" cy="1550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92D799E-5E6D-44F1-8F9D-A649A8092671}"/>
              </a:ext>
            </a:extLst>
          </p:cNvPr>
          <p:cNvSpPr txBox="1"/>
          <p:nvPr/>
        </p:nvSpPr>
        <p:spPr>
          <a:xfrm>
            <a:off x="142843" y="1463978"/>
            <a:ext cx="46559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8 декабря 2020 г. в актовом зале </a:t>
            </a:r>
            <a:r>
              <a:rPr lang="ru-RU" b="1" i="0" dirty="0" err="1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ФПиСП</a:t>
            </a:r>
            <a:r>
              <a:rPr lang="ru-RU" b="1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 в формате офлайн и онлайн состоялось мероприятие </a:t>
            </a:r>
            <a:r>
              <a:rPr lang="ru-RU" b="1" i="0" dirty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«ДОБРО В ПУТИ»</a:t>
            </a:r>
            <a:r>
              <a:rPr lang="ru-RU" b="1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 , организованное в рамках Декады инвалидов совместно с участниками АНО «Луч Надежды».</a:t>
            </a:r>
            <a:endParaRPr lang="ru-RU" b="1" dirty="0"/>
          </a:p>
        </p:txBody>
      </p:sp>
      <p:pic>
        <p:nvPicPr>
          <p:cNvPr id="63500" name="Picture 12">
            <a:extLst>
              <a:ext uri="{FF2B5EF4-FFF2-40B4-BE49-F238E27FC236}">
                <a16:creationId xmlns="" xmlns:a16="http://schemas.microsoft.com/office/drawing/2014/main" id="{20A79F11-39DD-4226-832B-13DF85F0D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05" y="3632165"/>
            <a:ext cx="1778634" cy="11857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2" name="Picture 14">
            <a:extLst>
              <a:ext uri="{FF2B5EF4-FFF2-40B4-BE49-F238E27FC236}">
                <a16:creationId xmlns="" xmlns:a16="http://schemas.microsoft.com/office/drawing/2014/main" id="{DD1335DC-29B7-43A3-BB71-1E5AA914E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14" y="3226666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4" name="Picture 16">
            <a:extLst>
              <a:ext uri="{FF2B5EF4-FFF2-40B4-BE49-F238E27FC236}">
                <a16:creationId xmlns="" xmlns:a16="http://schemas.microsoft.com/office/drawing/2014/main" id="{D66F9918-D58E-4BBA-8A09-CA17FACB9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667" y="490243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15844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2" name="Пятиугольник 4"/>
          <p:cNvSpPr/>
          <p:nvPr/>
        </p:nvSpPr>
        <p:spPr>
          <a:xfrm>
            <a:off x="1356165" y="1484784"/>
            <a:ext cx="6657938" cy="9549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1108" tIns="87630" rIns="163576" bIns="87630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300" kern="1200" dirty="0"/>
              <a:t>6. </a:t>
            </a:r>
            <a:r>
              <a:rPr lang="ru-RU" sz="2300" kern="1200" dirty="0" err="1"/>
              <a:t>Грантовая</a:t>
            </a:r>
            <a:r>
              <a:rPr lang="ru-RU" sz="2300" kern="1200" dirty="0"/>
              <a:t> и хоздоговорная деятельность</a:t>
            </a:r>
          </a:p>
        </p:txBody>
      </p:sp>
      <p:pic>
        <p:nvPicPr>
          <p:cNvPr id="62468" name="Picture 4">
            <a:extLst>
              <a:ext uri="{FF2B5EF4-FFF2-40B4-BE49-F238E27FC236}">
                <a16:creationId xmlns="" xmlns:a16="http://schemas.microsoft.com/office/drawing/2014/main" id="{65BD00E0-D454-4136-AB3D-DF5304B63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98941"/>
            <a:ext cx="3247284" cy="24354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6">
            <a:extLst>
              <a:ext uri="{FF2B5EF4-FFF2-40B4-BE49-F238E27FC236}">
                <a16:creationId xmlns="" xmlns:a16="http://schemas.microsoft.com/office/drawing/2014/main" id="{879D729B-984D-482F-BEFE-602DBC0F4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518" y="4145897"/>
            <a:ext cx="3528392" cy="2475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C6554F8-24D1-4C42-BA6A-34E240BC1034}"/>
              </a:ext>
            </a:extLst>
          </p:cNvPr>
          <p:cNvSpPr txBox="1"/>
          <p:nvPr/>
        </p:nvSpPr>
        <p:spPr>
          <a:xfrm>
            <a:off x="279371" y="1484784"/>
            <a:ext cx="443213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cap="all" dirty="0">
                <a:solidFill>
                  <a:srgbClr val="000000"/>
                </a:solidFill>
                <a:effectLst/>
                <a:latin typeface="PlumbBoldC"/>
              </a:rPr>
              <a:t>ДЕКАН </a:t>
            </a:r>
            <a:r>
              <a:rPr lang="ru-RU" b="1" i="0" cap="all" dirty="0" err="1">
                <a:solidFill>
                  <a:srgbClr val="000000"/>
                </a:solidFill>
                <a:effectLst/>
                <a:latin typeface="PlumbBoldC"/>
              </a:rPr>
              <a:t>ФПИсп</a:t>
            </a:r>
            <a:r>
              <a:rPr lang="ru-RU" b="1" i="0" cap="all" dirty="0">
                <a:solidFill>
                  <a:srgbClr val="000000"/>
                </a:solidFill>
                <a:effectLst/>
                <a:latin typeface="PlumbBoldC"/>
              </a:rPr>
              <a:t> </a:t>
            </a:r>
            <a:r>
              <a:rPr lang="ru-RU" b="1" i="0" cap="all" dirty="0">
                <a:solidFill>
                  <a:srgbClr val="FF0000"/>
                </a:solidFill>
                <a:effectLst/>
                <a:latin typeface="PlumbBoldC"/>
              </a:rPr>
              <a:t>МУЗЫКА О.А.</a:t>
            </a:r>
            <a:r>
              <a:rPr lang="ru-RU" b="1" i="0" cap="all" dirty="0">
                <a:solidFill>
                  <a:srgbClr val="000000"/>
                </a:solidFill>
                <a:effectLst/>
                <a:latin typeface="PlumbBoldC"/>
              </a:rPr>
              <a:t> – </a:t>
            </a:r>
            <a:r>
              <a:rPr lang="ru-RU" b="1" i="0" cap="all" dirty="0">
                <a:solidFill>
                  <a:srgbClr val="0070C0"/>
                </a:solidFill>
                <a:effectLst/>
                <a:latin typeface="PlumbBoldC"/>
              </a:rPr>
              <a:t>СПИКЕР ВТОРОГО МЕЖДУНАРОДНОГО ОN-LINE МАРАФОНА ИНКЛЮЗИВНЫХ ПРАКТИК </a:t>
            </a:r>
            <a:r>
              <a:rPr lang="ru-RU" b="1" i="0" cap="all" dirty="0">
                <a:solidFill>
                  <a:srgbClr val="000000"/>
                </a:solidFill>
                <a:effectLst/>
                <a:latin typeface="PlumbBoldC"/>
              </a:rPr>
              <a:t>"ИНКЛЮЗИВНОЕ СООБЩЕСТВО: ЗДЕСЬ И СЕЙЧАС» </a:t>
            </a:r>
            <a:r>
              <a:rPr lang="ru-RU" b="1" cap="all" dirty="0">
                <a:solidFill>
                  <a:srgbClr val="000000"/>
                </a:solidFill>
                <a:latin typeface="PlumbBoldC"/>
              </a:rPr>
              <a:t>НОЯБРЬ </a:t>
            </a:r>
            <a:r>
              <a:rPr lang="ru-RU" b="1" i="0" cap="all" dirty="0">
                <a:solidFill>
                  <a:srgbClr val="000000"/>
                </a:solidFill>
                <a:effectLst/>
                <a:latin typeface="PlumbBoldC"/>
              </a:rPr>
              <a:t>2020, </a:t>
            </a:r>
            <a:r>
              <a:rPr lang="ru-RU" b="1" i="0" cap="all" dirty="0">
                <a:solidFill>
                  <a:srgbClr val="7030A0"/>
                </a:solidFill>
                <a:effectLst/>
                <a:latin typeface="PlumbBoldC"/>
              </a:rPr>
              <a:t>И УЧАСТНИК ОНЛАЙН </a:t>
            </a:r>
            <a:r>
              <a:rPr lang="en-US" b="1" i="0" cap="all" dirty="0" err="1">
                <a:solidFill>
                  <a:srgbClr val="7030A0"/>
                </a:solidFill>
                <a:effectLst/>
                <a:latin typeface="PlumbBoldC"/>
              </a:rPr>
              <a:t>ip</a:t>
            </a:r>
            <a:r>
              <a:rPr lang="ru-RU" b="1" i="0" cap="all" dirty="0">
                <a:solidFill>
                  <a:srgbClr val="7030A0"/>
                </a:solidFill>
                <a:effectLst/>
                <a:latin typeface="PlumbBoldC"/>
              </a:rPr>
              <a:t> Елочки</a:t>
            </a:r>
            <a:r>
              <a:rPr lang="ru-RU" b="1" i="0" cap="all" dirty="0">
                <a:solidFill>
                  <a:srgbClr val="000000"/>
                </a:solidFill>
                <a:effectLst/>
                <a:latin typeface="PlumbBoldC"/>
              </a:rPr>
              <a:t>, </a:t>
            </a:r>
            <a:r>
              <a:rPr lang="ru-RU" b="0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организатором которого выступила НО «</a:t>
            </a:r>
            <a:r>
              <a:rPr lang="en-US" b="0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Inclusive Practices», </a:t>
            </a:r>
            <a:r>
              <a:rPr lang="ru-RU" b="0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член </a:t>
            </a:r>
            <a:r>
              <a:rPr lang="en-US" b="0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Inclusion International, </a:t>
            </a:r>
            <a:r>
              <a:rPr lang="ru-RU" b="0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при поддержке </a:t>
            </a:r>
            <a:r>
              <a:rPr lang="en-US" b="0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International Association for Community Development (IACD), </a:t>
            </a:r>
            <a:r>
              <a:rPr lang="ru-RU" b="0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глобальной международной сети</a:t>
            </a: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696E3AF-1145-43EA-9D6E-C235755ADA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4797152"/>
            <a:ext cx="2410850" cy="18081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133307B-AEE1-49BA-8F30-703D0D5DA1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361263"/>
            <a:ext cx="3043287" cy="22824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7020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18367" y="1358574"/>
            <a:ext cx="8305800" cy="9803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cap="none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6568" name="Picture 8">
            <a:extLst>
              <a:ext uri="{FF2B5EF4-FFF2-40B4-BE49-F238E27FC236}">
                <a16:creationId xmlns="" xmlns:a16="http://schemas.microsoft.com/office/drawing/2014/main" id="{22329D66-AA23-4F57-A509-14F104D68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52778"/>
            <a:ext cx="4513684" cy="30091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0" name="Picture 10">
            <a:extLst>
              <a:ext uri="{FF2B5EF4-FFF2-40B4-BE49-F238E27FC236}">
                <a16:creationId xmlns="" xmlns:a16="http://schemas.microsoft.com/office/drawing/2014/main" id="{90C8EC88-1471-4B75-B3A3-A1E35D70D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0" y="3670058"/>
            <a:ext cx="3201359" cy="24010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2" name="Picture 12">
            <a:extLst>
              <a:ext uri="{FF2B5EF4-FFF2-40B4-BE49-F238E27FC236}">
                <a16:creationId xmlns="" xmlns:a16="http://schemas.microsoft.com/office/drawing/2014/main" id="{ADB7B378-6210-4C05-A17B-19A52CA27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39" y="4433369"/>
            <a:ext cx="3548111" cy="23654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0365F4F-1352-456E-A684-CABD52FEFAC1}"/>
              </a:ext>
            </a:extLst>
          </p:cNvPr>
          <p:cNvSpPr/>
          <p:nvPr/>
        </p:nvSpPr>
        <p:spPr>
          <a:xfrm>
            <a:off x="275592" y="1561060"/>
            <a:ext cx="3360304" cy="197702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 </a:t>
            </a:r>
            <a:r>
              <a:rPr lang="ru-RU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ИНКЛЮЗИВНАЯ ЕЛКА </a:t>
            </a:r>
          </a:p>
          <a:p>
            <a:pPr algn="ctr"/>
            <a:r>
              <a:rPr lang="ru-RU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дек. 2020 </a:t>
            </a:r>
          </a:p>
          <a:p>
            <a:pPr algn="ctr"/>
            <a:r>
              <a:rPr lang="ru-RU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«В поисках 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Деда Мороза»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в</a:t>
            </a:r>
            <a:r>
              <a:rPr lang="ru-RU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первые в  смешанном формате: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offline</a:t>
            </a:r>
            <a:r>
              <a:rPr lang="ru-RU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 и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online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6574" name="Picture 14">
            <a:extLst>
              <a:ext uri="{FF2B5EF4-FFF2-40B4-BE49-F238E27FC236}">
                <a16:creationId xmlns="" xmlns:a16="http://schemas.microsoft.com/office/drawing/2014/main" id="{25E382EC-8F7F-49EA-8FC7-5AB6A9DED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35513"/>
            <a:ext cx="2770758" cy="1847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75357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2657" y="331140"/>
            <a:ext cx="4990112" cy="5272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cap="none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6562" name="Picture 2">
            <a:extLst>
              <a:ext uri="{FF2B5EF4-FFF2-40B4-BE49-F238E27FC236}">
                <a16:creationId xmlns="" xmlns:a16="http://schemas.microsoft.com/office/drawing/2014/main" id="{D620C868-508F-4753-9508-4410A658F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744" y="1649050"/>
            <a:ext cx="3577580" cy="23850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>
            <a:extLst>
              <a:ext uri="{FF2B5EF4-FFF2-40B4-BE49-F238E27FC236}">
                <a16:creationId xmlns="" xmlns:a16="http://schemas.microsoft.com/office/drawing/2014/main" id="{546590B4-6F19-467B-84E7-9D9A1B37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3" y="3284984"/>
            <a:ext cx="2987277" cy="19915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>
            <a:extLst>
              <a:ext uri="{FF2B5EF4-FFF2-40B4-BE49-F238E27FC236}">
                <a16:creationId xmlns="" xmlns:a16="http://schemas.microsoft.com/office/drawing/2014/main" id="{BAAE80F8-57A2-4792-B35D-DEC6DAC8C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130" y="4213191"/>
            <a:ext cx="2987277" cy="19915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2">
            <a:extLst>
              <a:ext uri="{FF2B5EF4-FFF2-40B4-BE49-F238E27FC236}">
                <a16:creationId xmlns="" xmlns:a16="http://schemas.microsoft.com/office/drawing/2014/main" id="{12797590-70C6-4687-9648-6982B2788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32" y="1387195"/>
            <a:ext cx="2987276" cy="19915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>
            <a:extLst>
              <a:ext uri="{FF2B5EF4-FFF2-40B4-BE49-F238E27FC236}">
                <a16:creationId xmlns="" xmlns:a16="http://schemas.microsoft.com/office/drawing/2014/main" id="{78395E89-7425-4E61-A681-7BB74BF8A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849" y="366714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>
            <a:extLst>
              <a:ext uri="{FF2B5EF4-FFF2-40B4-BE49-F238E27FC236}">
                <a16:creationId xmlns="" xmlns:a16="http://schemas.microsoft.com/office/drawing/2014/main" id="{627DA408-F1A6-44C2-BFCF-D66BFE79B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81" y="5231959"/>
            <a:ext cx="2399040" cy="1599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2" name="Picture 8">
            <a:extLst>
              <a:ext uri="{FF2B5EF4-FFF2-40B4-BE49-F238E27FC236}">
                <a16:creationId xmlns="" xmlns:a16="http://schemas.microsoft.com/office/drawing/2014/main" id="{2A544E7A-C3A2-4F12-92D0-41473FAD7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525" y="1493072"/>
            <a:ext cx="1451946" cy="19359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1229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18367" y="1358574"/>
            <a:ext cx="8305800" cy="9803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cap="none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2226" name="Picture 2">
            <a:extLst>
              <a:ext uri="{FF2B5EF4-FFF2-40B4-BE49-F238E27FC236}">
                <a16:creationId xmlns="" xmlns:a16="http://schemas.microsoft.com/office/drawing/2014/main" id="{F2BB016C-8488-4B1A-9938-179AB7BD3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668" y="1678152"/>
            <a:ext cx="2071117" cy="27614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>
            <a:extLst>
              <a:ext uri="{FF2B5EF4-FFF2-40B4-BE49-F238E27FC236}">
                <a16:creationId xmlns="" xmlns:a16="http://schemas.microsoft.com/office/drawing/2014/main" id="{BFCEE4E4-ECA7-4741-B720-00BBE233C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246" y="4373857"/>
            <a:ext cx="3001516" cy="2251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6">
            <a:extLst>
              <a:ext uri="{FF2B5EF4-FFF2-40B4-BE49-F238E27FC236}">
                <a16:creationId xmlns="" xmlns:a16="http://schemas.microsoft.com/office/drawing/2014/main" id="{6FBD8FA6-4DE6-40CF-A003-F8BF3B12E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8" y="4272699"/>
            <a:ext cx="3136393" cy="23522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Picture 8">
            <a:extLst>
              <a:ext uri="{FF2B5EF4-FFF2-40B4-BE49-F238E27FC236}">
                <a16:creationId xmlns="" xmlns:a16="http://schemas.microsoft.com/office/drawing/2014/main" id="{79AE6A0C-4BC3-4D8F-8EB4-A3356FEE7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90" y="1428736"/>
            <a:ext cx="3505572" cy="26291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4" name="Picture 10">
            <a:extLst>
              <a:ext uri="{FF2B5EF4-FFF2-40B4-BE49-F238E27FC236}">
                <a16:creationId xmlns="" xmlns:a16="http://schemas.microsoft.com/office/drawing/2014/main" id="{39FD98E9-C136-4F03-8B66-640E05E5E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290" y="4725407"/>
            <a:ext cx="2257953" cy="16934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E83DC48-D110-4C1C-878F-5894F8CB471A}"/>
              </a:ext>
            </a:extLst>
          </p:cNvPr>
          <p:cNvSpPr/>
          <p:nvPr/>
        </p:nvSpPr>
        <p:spPr>
          <a:xfrm>
            <a:off x="318366" y="1428736"/>
            <a:ext cx="2597449" cy="2761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Награждение активных участников лаборатории инклюзивных практик «Синергия» в проектах с АНО «Луч надежды» февр.2021</a:t>
            </a:r>
          </a:p>
        </p:txBody>
      </p:sp>
    </p:spTree>
    <p:extLst>
      <p:ext uri="{BB962C8B-B14F-4D97-AF65-F5344CB8AC3E}">
        <p14:creationId xmlns="" xmlns:p14="http://schemas.microsoft.com/office/powerpoint/2010/main" val="10381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18367" y="1358574"/>
            <a:ext cx="8305800" cy="9803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cap="none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31FEFDB-EF20-4A8E-B4DF-B1094980D707}"/>
              </a:ext>
            </a:extLst>
          </p:cNvPr>
          <p:cNvSpPr/>
          <p:nvPr/>
        </p:nvSpPr>
        <p:spPr>
          <a:xfrm>
            <a:off x="142842" y="1340769"/>
            <a:ext cx="4717189" cy="1864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0" cap="all" dirty="0">
                <a:solidFill>
                  <a:schemeClr val="bg1"/>
                </a:solidFill>
                <a:effectLst/>
                <a:latin typeface="PlumbBoldC"/>
              </a:rPr>
              <a:t>26-28 февраля 2021 г.</a:t>
            </a:r>
          </a:p>
          <a:p>
            <a:pPr algn="ctr"/>
            <a:r>
              <a:rPr lang="ru-RU" b="1" i="0" cap="all" dirty="0">
                <a:solidFill>
                  <a:schemeClr val="bg1"/>
                </a:solidFill>
                <a:effectLst/>
                <a:latin typeface="PlumbBoldC"/>
              </a:rPr>
              <a:t>МАСТЕР-КЛАССЫ, ОРГАНИЗОВАННЫЕ НА ПЛОЩАДКАХ </a:t>
            </a:r>
            <a:r>
              <a:rPr lang="ru-RU" b="1" i="0" cap="all" dirty="0">
                <a:solidFill>
                  <a:srgbClr val="FFFF00"/>
                </a:solidFill>
                <a:effectLst/>
                <a:latin typeface="PlumbBoldC"/>
              </a:rPr>
              <a:t>ЦЕНТРА НЕЙРОКОРРЕКЦИИ ПОВЕДЕНИЯ И РЕЧИ «ТОМАТИС-ТАГАНРОГ</a:t>
            </a:r>
            <a:r>
              <a:rPr lang="ru-RU" b="1" i="0" cap="all" dirty="0">
                <a:solidFill>
                  <a:schemeClr val="bg1"/>
                </a:solidFill>
                <a:effectLst/>
                <a:latin typeface="PlumbBoldC"/>
              </a:rPr>
              <a:t>» И </a:t>
            </a:r>
            <a:r>
              <a:rPr lang="ru-RU" b="1" i="0" cap="all" dirty="0">
                <a:solidFill>
                  <a:srgbClr val="C00000"/>
                </a:solidFill>
                <a:effectLst/>
                <a:latin typeface="PlumbBoldC"/>
              </a:rPr>
              <a:t>ИНКЛЮЗИВНОГО КАБИНЕТА ДДТ Г. ТАГАНРОГА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0014B10A-1F5E-47C2-BC49-2E0BAF1A7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17158"/>
            <a:ext cx="2215133" cy="29535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3B41FA4D-C09D-4A60-A47B-21EBC6440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85860"/>
            <a:ext cx="3073524" cy="2305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="" xmlns:a16="http://schemas.microsoft.com/office/drawing/2014/main" id="{3CF998FF-4E11-4965-B92E-87F82552A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59918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="" xmlns:a16="http://schemas.microsoft.com/office/drawing/2014/main" id="{EC19EDBC-AF7B-490C-8572-2107BDE01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047" y="5084831"/>
            <a:ext cx="2282943" cy="17122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="" xmlns:a16="http://schemas.microsoft.com/office/drawing/2014/main" id="{E67BF1C7-C13B-4BF0-B2C3-98FD6B02D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42" y="3359558"/>
            <a:ext cx="2990106" cy="22425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64661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18367" y="1358574"/>
            <a:ext cx="8305800" cy="9803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cap="none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5058" name="Picture 2">
            <a:extLst>
              <a:ext uri="{FF2B5EF4-FFF2-40B4-BE49-F238E27FC236}">
                <a16:creationId xmlns="" xmlns:a16="http://schemas.microsoft.com/office/drawing/2014/main" id="{ED7281E6-AD4C-41FE-8567-33BBEAAAF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49097"/>
            <a:ext cx="3476103" cy="2311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>
            <a:extLst>
              <a:ext uri="{FF2B5EF4-FFF2-40B4-BE49-F238E27FC236}">
                <a16:creationId xmlns="" xmlns:a16="http://schemas.microsoft.com/office/drawing/2014/main" id="{2B5C7C7C-EEE7-431C-9438-77729E06D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478" y="4114065"/>
            <a:ext cx="3289548" cy="2461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>
            <a:extLst>
              <a:ext uri="{FF2B5EF4-FFF2-40B4-BE49-F238E27FC236}">
                <a16:creationId xmlns="" xmlns:a16="http://schemas.microsoft.com/office/drawing/2014/main" id="{34D728DB-B917-4672-A849-38CF61208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47" y="4613794"/>
            <a:ext cx="2676279" cy="2007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>
            <a:extLst>
              <a:ext uri="{FF2B5EF4-FFF2-40B4-BE49-F238E27FC236}">
                <a16:creationId xmlns="" xmlns:a16="http://schemas.microsoft.com/office/drawing/2014/main" id="{7B2FCFB0-FA7A-48C0-B0A5-CC1F54FE0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86" y="2592854"/>
            <a:ext cx="3402472" cy="19110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31FEFDB-EF20-4A8E-B4DF-B1094980D707}"/>
              </a:ext>
            </a:extLst>
          </p:cNvPr>
          <p:cNvSpPr/>
          <p:nvPr/>
        </p:nvSpPr>
        <p:spPr>
          <a:xfrm>
            <a:off x="142843" y="1513095"/>
            <a:ext cx="4573173" cy="1007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Межд. урок </a:t>
            </a:r>
            <a:r>
              <a:rPr lang="ru-RU" b="1" dirty="0">
                <a:solidFill>
                  <a:srgbClr val="FFFF00"/>
                </a:solidFill>
              </a:rPr>
              <a:t>«Твори добро» </a:t>
            </a:r>
            <a:r>
              <a:rPr lang="ru-RU" b="1" dirty="0">
                <a:solidFill>
                  <a:schemeClr val="bg1"/>
                </a:solidFill>
              </a:rPr>
              <a:t>февр. 2021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на площадке музейного комплекса «</a:t>
            </a:r>
            <a:r>
              <a:rPr lang="ru-RU" b="1" dirty="0" err="1"/>
              <a:t>Самбекские</a:t>
            </a:r>
            <a:r>
              <a:rPr lang="ru-RU" b="1" dirty="0"/>
              <a:t> высоты»</a:t>
            </a:r>
          </a:p>
        </p:txBody>
      </p:sp>
      <p:pic>
        <p:nvPicPr>
          <p:cNvPr id="45066" name="Picture 10">
            <a:extLst>
              <a:ext uri="{FF2B5EF4-FFF2-40B4-BE49-F238E27FC236}">
                <a16:creationId xmlns="" xmlns:a16="http://schemas.microsoft.com/office/drawing/2014/main" id="{17A2CD23-9C8B-4959-B777-2C8EBF9EA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56" y="4535290"/>
            <a:ext cx="2351369" cy="15636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05771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18367" y="1358574"/>
            <a:ext cx="8305800" cy="9803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cap="none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7106" name="Picture 2">
            <a:extLst>
              <a:ext uri="{FF2B5EF4-FFF2-40B4-BE49-F238E27FC236}">
                <a16:creationId xmlns="" xmlns:a16="http://schemas.microsoft.com/office/drawing/2014/main" id="{C093E500-B117-4C70-881F-11045B53B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67" y="4542170"/>
            <a:ext cx="3301774" cy="2195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="" xmlns:a16="http://schemas.microsoft.com/office/drawing/2014/main" id="{148CAEE3-EF98-4544-954E-8F4A2B245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00276"/>
            <a:ext cx="3301774" cy="2195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>
            <a:extLst>
              <a:ext uri="{FF2B5EF4-FFF2-40B4-BE49-F238E27FC236}">
                <a16:creationId xmlns="" xmlns:a16="http://schemas.microsoft.com/office/drawing/2014/main" id="{383B3817-10F0-425C-8DE7-7D9FDF6D9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769" y="3165205"/>
            <a:ext cx="4081636" cy="22925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8">
            <a:extLst>
              <a:ext uri="{FF2B5EF4-FFF2-40B4-BE49-F238E27FC236}">
                <a16:creationId xmlns="" xmlns:a16="http://schemas.microsoft.com/office/drawing/2014/main" id="{3DA0BAD1-105F-42EC-8FDD-3E4EF9A33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688" y="4663289"/>
            <a:ext cx="3062479" cy="20365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4" name="Picture 10">
            <a:extLst>
              <a:ext uri="{FF2B5EF4-FFF2-40B4-BE49-F238E27FC236}">
                <a16:creationId xmlns="" xmlns:a16="http://schemas.microsoft.com/office/drawing/2014/main" id="{4F2390DC-9F86-4EAD-B95C-F1F29CABF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393" y="1428736"/>
            <a:ext cx="3301774" cy="2195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28247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4681601" y="308098"/>
            <a:ext cx="5094765" cy="6009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cap="none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31FEFDB-EF20-4A8E-B4DF-B1094980D707}"/>
              </a:ext>
            </a:extLst>
          </p:cNvPr>
          <p:cNvSpPr/>
          <p:nvPr/>
        </p:nvSpPr>
        <p:spPr>
          <a:xfrm>
            <a:off x="142843" y="1513095"/>
            <a:ext cx="4652106" cy="1402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cap="all" dirty="0">
                <a:solidFill>
                  <a:srgbClr val="FFFF00"/>
                </a:solidFill>
                <a:latin typeface="PlumbBoldC"/>
              </a:rPr>
              <a:t>3</a:t>
            </a:r>
            <a:r>
              <a:rPr lang="ru-RU" b="0" i="0" cap="all" dirty="0">
                <a:solidFill>
                  <a:srgbClr val="FFFF00"/>
                </a:solidFill>
                <a:effectLst/>
                <a:latin typeface="PlumbBoldC"/>
              </a:rPr>
              <a:t> марта 2021</a:t>
            </a:r>
          </a:p>
          <a:p>
            <a:pPr algn="ctr"/>
            <a:r>
              <a:rPr lang="ru-RU" b="1" i="0" cap="all" dirty="0">
                <a:solidFill>
                  <a:schemeClr val="bg1"/>
                </a:solidFill>
                <a:effectLst/>
                <a:latin typeface="PlumbBoldC"/>
              </a:rPr>
              <a:t>ПРОСВЕТИТЕЛЬСКАЯ АКЦИЯ «СЛЫШАТЬ ВСЕГДА!», ПОСВЯЩЕННАЯ ВСЕМИРНОМУ ДНЮ СЛУХА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637CE7C7-BCA7-49B6-9EA9-634C1D43A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13095"/>
            <a:ext cx="3001588" cy="22511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A4A7D12C-DE75-41C0-A7E1-9831BEFD1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3721596" cy="27911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="" xmlns:a16="http://schemas.microsoft.com/office/drawing/2014/main" id="{9EB78548-AD78-4678-AB63-1933E230B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06" y="3284984"/>
            <a:ext cx="4225652" cy="31692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15573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1412776"/>
            <a:ext cx="3528392" cy="5040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9 октября 2020 г. </a:t>
            </a:r>
            <a:r>
              <a:rPr lang="ru-RU" sz="1600" b="1" dirty="0" smtClean="0"/>
              <a:t>-</a:t>
            </a:r>
            <a:r>
              <a:rPr lang="ru-RU" sz="1600" b="1" dirty="0" smtClean="0"/>
              <a:t> </a:t>
            </a:r>
            <a:r>
              <a:rPr lang="ru-RU" sz="1600" b="1" dirty="0" smtClean="0"/>
              <a:t>состоялось рабочее заседание лаборатории инклюзивной практики «Синергия» под руководством декана Музыка О.А.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Участникам </a:t>
            </a:r>
            <a:r>
              <a:rPr lang="ru-RU" sz="1600" b="1" dirty="0" smtClean="0"/>
              <a:t>был представлен план работы лаборатории на 2020-2021 год, рассмотрены ближайшие события по реализации мероприятий инклюзивной направленности, а также намечены планы на перспективу</a:t>
            </a:r>
            <a:r>
              <a:rPr lang="ru-RU" sz="1600" b="1" dirty="0" smtClean="0"/>
              <a:t>.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За 2020-2021 учебный год проведено 4 заседания ЛИПС</a:t>
            </a:r>
            <a:endParaRPr lang="ru-RU" sz="1600" b="1" dirty="0" smtClean="0"/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http://foto.tgpi.ru/news/2020/10_13/3/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412776"/>
            <a:ext cx="3506755" cy="2630066"/>
          </a:xfrm>
          <a:prstGeom prst="rect">
            <a:avLst/>
          </a:prstGeom>
          <a:noFill/>
        </p:spPr>
      </p:pic>
      <p:pic>
        <p:nvPicPr>
          <p:cNvPr id="44036" name="Picture 4" descr="http://foto.tgpi.ru/news/2020/10_13/3/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221088"/>
            <a:ext cx="3314733" cy="2486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67610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18367" y="1358574"/>
            <a:ext cx="8305800" cy="9803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cap="none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31FEFDB-EF20-4A8E-B4DF-B1094980D707}"/>
              </a:ext>
            </a:extLst>
          </p:cNvPr>
          <p:cNvSpPr/>
          <p:nvPr/>
        </p:nvSpPr>
        <p:spPr>
          <a:xfrm>
            <a:off x="142843" y="1412777"/>
            <a:ext cx="4652106" cy="1502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0" i="0" cap="all" dirty="0">
                <a:solidFill>
                  <a:srgbClr val="FFFF00"/>
                </a:solidFill>
                <a:effectLst/>
                <a:latin typeface="PlumbBoldC"/>
              </a:rPr>
              <a:t>5 марта 2021 </a:t>
            </a:r>
          </a:p>
          <a:p>
            <a:pPr algn="ctr"/>
            <a:r>
              <a:rPr lang="ru-RU" sz="1600" b="1" i="0" cap="all" dirty="0">
                <a:solidFill>
                  <a:srgbClr val="FFFF00"/>
                </a:solidFill>
                <a:effectLst/>
                <a:latin typeface="PlumbBoldC"/>
              </a:rPr>
              <a:t>АКЦИЯ «ОРАНЖЕВАЯ НИТЬ-2021», </a:t>
            </a:r>
            <a:r>
              <a:rPr lang="ru-RU" sz="1600" b="0" i="0" cap="all" dirty="0">
                <a:solidFill>
                  <a:srgbClr val="FFFF00"/>
                </a:solidFill>
                <a:effectLst/>
                <a:latin typeface="PlumbBoldC"/>
              </a:rPr>
              <a:t>ПРИУРОЧЕННАЯ К ПРАЗДНОВАНИЮ ГОДОВЩИНЫ ВСЕРОССИЙСКОЙ АКЦИИ ВЗАИМОПОМОЩИ «МЫ ВМЕСТЕ»</a:t>
            </a:r>
            <a:endParaRPr lang="ru-RU" sz="1600" b="1" dirty="0">
              <a:solidFill>
                <a:srgbClr val="FFFF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4E6CA9B-31A7-42D1-BDE2-2DBA7B2A0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13095"/>
            <a:ext cx="3325168" cy="2493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FF079976-3E58-4826-80E2-376A5987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4327405" cy="32455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84508DD9-366D-4FF5-A950-13519BD17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881" y="4161492"/>
            <a:ext cx="3145532" cy="23591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53432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pic>
        <p:nvPicPr>
          <p:cNvPr id="1026" name="Picture 2" descr="http://foto.tgpi.ru/news/2021/04_08/4/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89040"/>
            <a:ext cx="3598062" cy="2692550"/>
          </a:xfrm>
          <a:prstGeom prst="rect">
            <a:avLst/>
          </a:prstGeom>
          <a:noFill/>
        </p:spPr>
      </p:pic>
      <p:pic>
        <p:nvPicPr>
          <p:cNvPr id="1028" name="Picture 4" descr="http://foto.tgpi.ru/news/2021/04_08/4/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412776"/>
            <a:ext cx="4202832" cy="2801888"/>
          </a:xfrm>
          <a:prstGeom prst="rect">
            <a:avLst/>
          </a:prstGeom>
          <a:noFill/>
        </p:spPr>
      </p:pic>
      <p:pic>
        <p:nvPicPr>
          <p:cNvPr id="1030" name="Picture 6" descr="http://foto.tgpi.ru/news/2021/04_08/4/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437112"/>
            <a:ext cx="3410744" cy="2273829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95536" y="1484784"/>
            <a:ext cx="367240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cap="all" dirty="0" smtClean="0"/>
              <a:t>ВЗАИМОДЕЙСТВИЕ ЛАБОРАТОРИИ ИНКЛЮЗИВНОЙ ПРАКТИКИ «СИНЕРГИЯ» И РУМЦ ЮФУ Г. РОСТОВА-НА-ДОНУ</a:t>
            </a:r>
          </a:p>
          <a:p>
            <a:pPr algn="ctr"/>
            <a:r>
              <a:rPr lang="ru-RU" cap="all" dirty="0" smtClean="0"/>
              <a:t>Мастер-класс апрель 2021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67610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1520" y="1412776"/>
            <a:ext cx="2664296" cy="5256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28 марта 2021 года на площадке воскресной школы Храма Иерусалимской иконы Божьей Матери г. Таганрога состоялось очередное занятие для детей, входящих в группу АНО «Луч Надежды» (директор – С.Э. Бартенева), в проведении которого активное участие приняли студенты и магистранты факультета психологии и социальной педагогики (И. Никифорова, А.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Замула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Д.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Клименко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Н. Калугин, С. Воронин) под руководством доцента кафедры психологии Т.И. Меньшиковой.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http://foto.tgpi.ru/news/2021/03_31/6/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412776"/>
            <a:ext cx="2619921" cy="3501008"/>
          </a:xfrm>
          <a:prstGeom prst="rect">
            <a:avLst/>
          </a:prstGeom>
          <a:noFill/>
        </p:spPr>
      </p:pic>
      <p:pic>
        <p:nvPicPr>
          <p:cNvPr id="43012" name="Picture 4" descr="http://foto.tgpi.ru/news/2021/03_31/6/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01008"/>
            <a:ext cx="2336829" cy="3122712"/>
          </a:xfrm>
          <a:prstGeom prst="rect">
            <a:avLst/>
          </a:prstGeom>
          <a:noFill/>
        </p:spPr>
      </p:pic>
      <p:pic>
        <p:nvPicPr>
          <p:cNvPr id="43014" name="Picture 6" descr="http://foto.tgpi.ru/news/2021/03_31/6/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1484784"/>
            <a:ext cx="2260501" cy="30207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67610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71600" y="2636912"/>
            <a:ext cx="6984776" cy="1894362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6600" b="1" cap="none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A9E695-3E2C-4D59-B7EC-AB43BD0530FF}"/>
              </a:ext>
            </a:extLst>
          </p:cNvPr>
          <p:cNvSpPr/>
          <p:nvPr/>
        </p:nvSpPr>
        <p:spPr>
          <a:xfrm>
            <a:off x="395536" y="5901530"/>
            <a:ext cx="4752528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http://tgpi.ru/science/inkliuzivniye-praktiki</a:t>
            </a:r>
            <a:endParaRPr lang="ru-RU" dirty="0"/>
          </a:p>
        </p:txBody>
      </p:sp>
      <p:pic>
        <p:nvPicPr>
          <p:cNvPr id="13" name="Picture 2" descr="E:\ИНКЛЮЗИВНЫЕ ПРАКТИКИ В ВУЗЕ САЙТ-ПЛАТФОРМА\логотип Инкл практик.jpg">
            <a:extLst>
              <a:ext uri="{FF2B5EF4-FFF2-40B4-BE49-F238E27FC236}">
                <a16:creationId xmlns="" xmlns:a16="http://schemas.microsoft.com/office/drawing/2014/main" id="{3F69A715-E872-4774-B7FA-E6F9225C0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15729"/>
            <a:ext cx="2131648" cy="22685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3CC400F-0C51-4686-898D-D60E008ED8BC}"/>
              </a:ext>
            </a:extLst>
          </p:cNvPr>
          <p:cNvSpPr txBox="1"/>
          <p:nvPr/>
        </p:nvSpPr>
        <p:spPr>
          <a:xfrm>
            <a:off x="4067944" y="1576964"/>
            <a:ext cx="465597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cap="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 на сайте института</a:t>
            </a:r>
          </a:p>
          <a:p>
            <a:pPr algn="ctr"/>
            <a:r>
              <a:rPr lang="ru-RU" sz="1600" b="0" i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«ИНКЛЮЗИВНЫЕ ПРАКТИКИ В ВУЗЕ»</a:t>
            </a:r>
          </a:p>
          <a:p>
            <a:pPr algn="just"/>
            <a:r>
              <a:rPr lang="ru-RU" sz="1600" b="0" i="0" u="sng" dirty="0">
                <a:solidFill>
                  <a:srgbClr val="3299E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Результаты: проекты и победы</a:t>
            </a:r>
            <a:endParaRPr lang="ru-RU" sz="1600" b="0" i="0" dirty="0">
              <a:solidFill>
                <a:srgbClr val="4C4C4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0" i="0" u="sng" dirty="0">
                <a:solidFill>
                  <a:srgbClr val="3299E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Договоры о сотрудничестве, дорожная карта взаимодействия</a:t>
            </a:r>
            <a:endParaRPr lang="ru-RU" sz="1600" b="0" i="0" dirty="0">
              <a:solidFill>
                <a:srgbClr val="4C4C4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0" i="0" u="sng" dirty="0">
                <a:solidFill>
                  <a:srgbClr val="23527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Социальные партнеры по инклюзивному образованию</a:t>
            </a:r>
            <a:endParaRPr lang="ru-RU" sz="1600" b="0" i="0" dirty="0">
              <a:solidFill>
                <a:srgbClr val="4C4C4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0" i="0" u="sng" dirty="0">
                <a:solidFill>
                  <a:srgbClr val="3299E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Презентации об инклюзивном образовании в вузе</a:t>
            </a:r>
            <a:endParaRPr lang="ru-RU" sz="1600" b="0" i="0" dirty="0">
              <a:solidFill>
                <a:srgbClr val="4C4C4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0" i="0" u="sng" dirty="0" err="1">
                <a:solidFill>
                  <a:srgbClr val="3299E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Видеогалерея</a:t>
            </a:r>
            <a:endParaRPr lang="ru-RU" sz="1600" b="0" i="0" dirty="0">
              <a:solidFill>
                <a:srgbClr val="4C4C4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0" i="0" u="sng" dirty="0">
                <a:solidFill>
                  <a:srgbClr val="3299E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Инклюзивные мероприятия</a:t>
            </a:r>
            <a:endParaRPr lang="ru-RU" sz="1600" b="0" i="0" dirty="0">
              <a:solidFill>
                <a:srgbClr val="4C4C4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0" i="0" u="sng" dirty="0">
                <a:solidFill>
                  <a:srgbClr val="3299E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Ежегодная научно-практическая конференция «Актуальные проблемы специального и инклюзивного образования детей и молодежи»</a:t>
            </a:r>
            <a:endParaRPr lang="ru-RU" sz="1600" b="0" i="0" dirty="0">
              <a:solidFill>
                <a:srgbClr val="4C4C4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0" i="0" u="sng" dirty="0">
                <a:solidFill>
                  <a:srgbClr val="3299E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Научные, учебно-методические труды ППС института по инклюзивному образованию</a:t>
            </a:r>
            <a:endParaRPr lang="ru-RU" sz="1600" b="0" i="0" dirty="0">
              <a:solidFill>
                <a:srgbClr val="4C4C4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0" i="0" u="sng" dirty="0">
                <a:solidFill>
                  <a:srgbClr val="3299E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Лаборатория инклюзивной практики «Синергия»: руководство и инклюзивные волонтеры</a:t>
            </a:r>
            <a:endParaRPr lang="ru-RU" sz="1600" b="0" i="0" dirty="0">
              <a:solidFill>
                <a:srgbClr val="4C4C4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3615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71600" y="1484784"/>
            <a:ext cx="6984776" cy="4752528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cap="none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РЕЗУЛЬТАТЫ</a:t>
            </a:r>
          </a:p>
          <a:p>
            <a:pPr marL="342900" indent="-342900" algn="just">
              <a:buAutoNum type="arabicPeriod"/>
            </a:pPr>
            <a:r>
              <a:rPr lang="ru-RU" sz="1600" b="1" cap="none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Реализовано 2 </a:t>
            </a:r>
            <a:r>
              <a:rPr lang="ru-RU" sz="1600" b="1" cap="none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онлайн-офлайн</a:t>
            </a:r>
            <a:r>
              <a:rPr lang="ru-RU" sz="1600" b="1" cap="none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проекта «Волонтеры на связи» и «Солнце внутри».</a:t>
            </a:r>
          </a:p>
          <a:p>
            <a:pPr marL="342900" indent="-342900" algn="just">
              <a:buAutoNum type="arabicPeriod"/>
            </a:pPr>
            <a:r>
              <a:rPr lang="ru-RU" sz="1600" b="1" cap="none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Реализуется проект с ДДТ при сопровождении студентов ЛИПС «Инклюзивный летний лагерь – Летняя сказка».</a:t>
            </a:r>
          </a:p>
          <a:p>
            <a:pPr marL="342900" indent="-342900" algn="just">
              <a:buAutoNum type="arabicPeriod"/>
            </a:pPr>
            <a:r>
              <a:rPr lang="ru-RU" sz="1600" b="1" cap="none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Организовано и проведено на площадке </a:t>
            </a:r>
            <a:r>
              <a:rPr lang="ru-RU" sz="1600" b="1" cap="none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ФПиСП</a:t>
            </a:r>
            <a:r>
              <a:rPr lang="ru-RU" sz="1600" b="1" cap="none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: международная конференция, дискуссионная площадка с (соц. партнеры Москва); 7 мероприятий; 3 выездных мастер-класса на площадках социальных партнеров; </a:t>
            </a:r>
          </a:p>
          <a:p>
            <a:pPr marL="342900" indent="-342900" algn="just">
              <a:buAutoNum type="arabicPeriod"/>
            </a:pPr>
            <a:r>
              <a:rPr lang="ru-RU" sz="1600" b="1" cap="none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ППС – эксперты конкурсов и спикеры международных инклюзивных проектов;</a:t>
            </a:r>
          </a:p>
          <a:p>
            <a:pPr marL="342900" indent="-342900" algn="just">
              <a:buAutoNum type="arabicPeriod"/>
            </a:pPr>
            <a:r>
              <a:rPr lang="ru-RU" sz="1600" b="1" cap="none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Победы и гранты:</a:t>
            </a:r>
          </a:p>
          <a:p>
            <a:pPr marL="342900" indent="-342900" algn="just">
              <a:buFontTx/>
              <a:buChar char="-"/>
            </a:pPr>
            <a:r>
              <a:rPr lang="ru-RU" sz="1600" b="1" cap="none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РФФИ (рук. Музыка О.А.);</a:t>
            </a:r>
          </a:p>
          <a:p>
            <a:pPr marL="342900" indent="-342900" algn="just">
              <a:buFontTx/>
              <a:buChar char="-"/>
            </a:pPr>
            <a:r>
              <a:rPr lang="ru-RU" sz="1600" b="1" cap="none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Грант Президента среди НКО (Луч надежды);</a:t>
            </a:r>
          </a:p>
          <a:p>
            <a:pPr marL="342900" indent="-342900" algn="just">
              <a:buFontTx/>
              <a:buChar char="-"/>
            </a:pPr>
            <a:r>
              <a:rPr lang="ru-RU" sz="1600" b="1" cap="none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Победители проекта «Я в профессии»;</a:t>
            </a:r>
          </a:p>
          <a:p>
            <a:pPr marL="342900" indent="-342900" algn="just">
              <a:buFontTx/>
              <a:buChar char="-"/>
            </a:pPr>
            <a:r>
              <a:rPr lang="ru-RU" sz="1600" b="1" cap="none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Победители «</a:t>
            </a:r>
            <a:r>
              <a:rPr lang="ru-RU" sz="1600" b="1" cap="none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Абилимпикс</a:t>
            </a:r>
            <a:r>
              <a:rPr lang="ru-RU" sz="1600" b="1" cap="none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– 2020» г. Ставрополь;</a:t>
            </a:r>
          </a:p>
          <a:p>
            <a:pPr marL="342900" indent="-342900" algn="just">
              <a:buFontTx/>
              <a:buChar char="-"/>
            </a:pPr>
            <a:r>
              <a:rPr lang="ru-RU" sz="1600" b="1" cap="none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Победители «</a:t>
            </a:r>
            <a:r>
              <a:rPr lang="ru-RU" sz="1600" b="1" cap="none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Абилимпикс</a:t>
            </a:r>
            <a:r>
              <a:rPr lang="ru-RU" sz="1600" b="1" cap="none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– 2021» г. Новочеркасск;</a:t>
            </a:r>
          </a:p>
          <a:p>
            <a:pPr marL="342900" indent="-342900" algn="just">
              <a:buFontTx/>
              <a:buChar char="-"/>
            </a:pPr>
            <a:r>
              <a:rPr lang="ru-RU" sz="1600" b="1" cap="none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Региональная премия Добра;</a:t>
            </a:r>
          </a:p>
          <a:p>
            <a:pPr marL="342900" indent="-342900" algn="just">
              <a:buFontTx/>
              <a:buChar char="-"/>
            </a:pPr>
            <a:r>
              <a:rPr lang="ru-RU" sz="1600" b="1" cap="none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Грамота и медаль «Мы вместе» (Бартенева С.Э.).</a:t>
            </a:r>
            <a:endParaRPr lang="ru-RU" sz="1600" b="1" cap="none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7610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71600" y="2636912"/>
            <a:ext cx="6984776" cy="1894362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b="1" cap="none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="" xmlns:p14="http://schemas.microsoft.com/office/powerpoint/2010/main" val="2667610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18367" y="1358574"/>
            <a:ext cx="8305800" cy="9803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cap="none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8D88B4A-AD3E-47B3-B8CA-E463552DA5A3}"/>
              </a:ext>
            </a:extLst>
          </p:cNvPr>
          <p:cNvSpPr txBox="1"/>
          <p:nvPr/>
        </p:nvSpPr>
        <p:spPr>
          <a:xfrm>
            <a:off x="310626" y="2716891"/>
            <a:ext cx="42345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u="sng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Победа в конкурсе грантов президента РФ 2020 среди НКО – </a:t>
            </a:r>
            <a:r>
              <a:rPr lang="ru-RU" sz="1400" u="sng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АНО «Луч надежды» под руководством Бартеневой С.Э.</a:t>
            </a:r>
            <a:r>
              <a:rPr lang="ru-RU" sz="1400" u="sng" dirty="0">
                <a:solidFill>
                  <a:srgbClr val="FF0000"/>
                </a:solidFill>
              </a:rPr>
              <a:t> </a:t>
            </a:r>
            <a:r>
              <a:rPr lang="ru-RU" sz="1400" u="sng" dirty="0"/>
              <a:t>и </a:t>
            </a:r>
            <a:r>
              <a:rPr lang="ru-RU" sz="1400" b="0" i="0" dirty="0">
                <a:effectLst/>
                <a:latin typeface="Trebuchet MS" panose="020B0603020202020204" pitchFamily="34" charset="0"/>
              </a:rPr>
              <a:t>представителей Свято-Никольского Храма г. Таганрога.</a:t>
            </a:r>
            <a:r>
              <a:rPr lang="ru-RU" sz="1400" u="sng" dirty="0"/>
              <a:t> </a:t>
            </a:r>
          </a:p>
          <a:p>
            <a:r>
              <a:rPr lang="ru-RU" sz="1400" u="sng" dirty="0">
                <a:solidFill>
                  <a:srgbClr val="FF0000"/>
                </a:solidFill>
              </a:rPr>
              <a:t>Проект «ЖИВАЯ ГЛИНА</a:t>
            </a:r>
            <a:r>
              <a:rPr lang="ru-RU" sz="1400" u="sng" dirty="0"/>
              <a:t>» </a:t>
            </a:r>
            <a:r>
              <a:rPr lang="ru-RU" sz="1400" b="0" i="0" dirty="0">
                <a:effectLst/>
                <a:latin typeface="Trebuchet MS" panose="020B0603020202020204" pitchFamily="34" charset="0"/>
              </a:rPr>
              <a:t>разработанный для организации занятий в керамической мастерской для взрослых и детей с ограниченными возможностями здоровья.</a:t>
            </a:r>
            <a:endParaRPr lang="ru-RU" sz="1400" u="sng" dirty="0"/>
          </a:p>
          <a:p>
            <a:endParaRPr lang="ru-RU" u="sng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CCF8980-C347-4451-9EFA-BB2F43DD902B}"/>
              </a:ext>
            </a:extLst>
          </p:cNvPr>
          <p:cNvSpPr txBox="1"/>
          <p:nvPr/>
        </p:nvSpPr>
        <p:spPr>
          <a:xfrm>
            <a:off x="4964132" y="4077072"/>
            <a:ext cx="371987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u="sng" dirty="0">
                <a:solidFill>
                  <a:srgbClr val="0000FF"/>
                </a:solidFill>
                <a:effectLst/>
                <a:latin typeface="Trebuchet MS" panose="020B0603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Победитель конкурса грантов РФФИ 2019 и 2020 г. </a:t>
            </a:r>
            <a:r>
              <a:rPr lang="ru-RU" sz="1400" b="0" i="0" u="sng" dirty="0">
                <a:effectLst/>
                <a:latin typeface="Trebuchet MS" panose="020B0603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- Проект декана факультета психологии и социальной педагогики д-ра филос. наук, профессора </a:t>
            </a:r>
            <a:r>
              <a:rPr lang="ru-RU" sz="1400" b="0" i="0" u="sng" dirty="0">
                <a:solidFill>
                  <a:srgbClr val="FF0000"/>
                </a:solidFill>
                <a:effectLst/>
                <a:latin typeface="Trebuchet MS" panose="020B0603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Оксаны Анатольевны Музыка </a:t>
            </a:r>
            <a:r>
              <a:rPr lang="ru-RU" sz="1400" b="0" i="0" u="sng" dirty="0">
                <a:effectLst/>
                <a:latin typeface="Trebuchet MS" panose="020B0603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№ 19-013-00117 А </a:t>
            </a:r>
          </a:p>
          <a:p>
            <a:endParaRPr lang="ru-RU" sz="1400" u="sng" dirty="0">
              <a:latin typeface="Trebuchet MS" panose="020B0603020202020204" pitchFamily="34" charset="0"/>
              <a:hlinkClick r:id="rId5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ru-RU" sz="1400" b="0" i="0" u="sng" dirty="0">
                <a:solidFill>
                  <a:srgbClr val="FF0000"/>
                </a:solidFill>
                <a:effectLst/>
                <a:latin typeface="Trebuchet MS" panose="020B0603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«Осмысление социально-философского феномена образовательной инклюзии в контексте зарубежных и отечественных методологических подходов и моделей»</a:t>
            </a:r>
            <a:endParaRPr lang="ru-RU" sz="1400" u="sng" dirty="0">
              <a:solidFill>
                <a:srgbClr val="FF0000"/>
              </a:solidFill>
            </a:endParaRPr>
          </a:p>
        </p:txBody>
      </p:sp>
      <p:pic>
        <p:nvPicPr>
          <p:cNvPr id="70658" name="Picture 2">
            <a:extLst>
              <a:ext uri="{FF2B5EF4-FFF2-40B4-BE49-F238E27FC236}">
                <a16:creationId xmlns="" xmlns:a16="http://schemas.microsoft.com/office/drawing/2014/main" id="{C662C469-A1B0-4AE7-A332-276C7120E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25215"/>
            <a:ext cx="1267419" cy="1671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Музыка Оксана Анатольевна">
            <a:extLst>
              <a:ext uri="{FF2B5EF4-FFF2-40B4-BE49-F238E27FC236}">
                <a16:creationId xmlns="" xmlns:a16="http://schemas.microsoft.com/office/drawing/2014/main" id="{441E0BDF-7A4C-4C6E-8FF5-F6FD12D9D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27027"/>
            <a:ext cx="1047750" cy="157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15"/>
          <p:cNvGrpSpPr/>
          <p:nvPr/>
        </p:nvGrpSpPr>
        <p:grpSpPr>
          <a:xfrm>
            <a:off x="899592" y="1343810"/>
            <a:ext cx="7182920" cy="826272"/>
            <a:chOff x="663266" y="2041007"/>
            <a:chExt cx="7182920" cy="826272"/>
          </a:xfrm>
        </p:grpSpPr>
        <p:sp>
          <p:nvSpPr>
            <p:cNvPr id="17" name="Пятиугольник 16"/>
            <p:cNvSpPr/>
            <p:nvPr/>
          </p:nvSpPr>
          <p:spPr>
            <a:xfrm rot="10800000">
              <a:off x="663266" y="2041007"/>
              <a:ext cx="7182920" cy="826272"/>
            </a:xfrm>
            <a:prstGeom prst="homePlate">
              <a:avLst/>
            </a:prstGeom>
            <a:solidFill>
              <a:schemeClr val="tx2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9" name="Пятиугольник 4"/>
            <p:cNvSpPr/>
            <p:nvPr/>
          </p:nvSpPr>
          <p:spPr>
            <a:xfrm rot="21600000">
              <a:off x="869834" y="2041007"/>
              <a:ext cx="6976352" cy="8262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4363" tIns="76200" rIns="142240" bIns="76200" numCol="1" spcCol="1270" anchor="ctr" anchorCtr="0">
              <a:no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Результаты ЛИПС, Гранты</a:t>
              </a:r>
              <a:r>
                <a:rPr lang="ru-RU" sz="2000" b="1" kern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ru-RU" sz="2000" b="1" kern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победы, награды</a:t>
              </a:r>
              <a:endParaRPr lang="ru-RU" sz="2000" b="1" kern="12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9E32015-1F98-44DA-8C80-315F50FACEE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691833">
            <a:off x="4309273" y="2467372"/>
            <a:ext cx="1858718" cy="12909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AEB8444-781E-4DD6-8B86-5D3E0DBB2F8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761754">
            <a:off x="7448802" y="2260128"/>
            <a:ext cx="1267419" cy="16109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327F970-9DC4-42E0-BEDC-B418F8CBAFE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62754" y="4855616"/>
            <a:ext cx="2583373" cy="17222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3473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18367" y="1358574"/>
            <a:ext cx="8305800" cy="9803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cap="none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0178" name="Picture 2">
            <a:extLst>
              <a:ext uri="{FF2B5EF4-FFF2-40B4-BE49-F238E27FC236}">
                <a16:creationId xmlns="" xmlns:a16="http://schemas.microsoft.com/office/drawing/2014/main" id="{CC0ECBE2-2261-40C0-8C95-1872E27D1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318" y="3954683"/>
            <a:ext cx="2109364" cy="28124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>
            <a:extLst>
              <a:ext uri="{FF2B5EF4-FFF2-40B4-BE49-F238E27FC236}">
                <a16:creationId xmlns="" xmlns:a16="http://schemas.microsoft.com/office/drawing/2014/main" id="{0767D306-A3FC-4953-B35C-23531C13C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07" y="1508848"/>
            <a:ext cx="2426652" cy="1617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546FD87-7167-472D-AD9A-96F262D51651}"/>
              </a:ext>
            </a:extLst>
          </p:cNvPr>
          <p:cNvSpPr txBox="1"/>
          <p:nvPr/>
        </p:nvSpPr>
        <p:spPr>
          <a:xfrm>
            <a:off x="315686" y="1373190"/>
            <a:ext cx="4655974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b="1" i="0" cap="all" dirty="0">
                <a:solidFill>
                  <a:srgbClr val="000000"/>
                </a:solidFill>
                <a:effectLst/>
                <a:latin typeface="PlumbBoldC"/>
              </a:rPr>
              <a:t>ПОБЕДА ИНКЛЮЗИВНЫХ ПРОЕКТОВ </a:t>
            </a:r>
            <a:r>
              <a:rPr lang="ru-RU" sz="1400" b="1" i="0" cap="all" dirty="0" err="1">
                <a:solidFill>
                  <a:srgbClr val="000000"/>
                </a:solidFill>
                <a:effectLst/>
                <a:latin typeface="PlumbBoldC"/>
              </a:rPr>
              <a:t>ФПиСП</a:t>
            </a:r>
            <a:r>
              <a:rPr lang="ru-RU" sz="1400" b="1" i="0" cap="all" dirty="0">
                <a:solidFill>
                  <a:srgbClr val="000000"/>
                </a:solidFill>
                <a:effectLst/>
                <a:latin typeface="PlumbBoldC"/>
              </a:rPr>
              <a:t> В ОЧНОМ ЭТАПЕ РЕГИОНАЛЬНОГО КОНКУРСА МОЛОДЕЖНЫХ ПРОЕКТОВ «</a:t>
            </a:r>
            <a:r>
              <a:rPr lang="ru-RU" sz="1400" b="1" i="0" cap="all" dirty="0">
                <a:solidFill>
                  <a:srgbClr val="FF0000"/>
                </a:solidFill>
                <a:effectLst/>
                <a:latin typeface="PlumbBoldC"/>
              </a:rPr>
              <a:t>Я В ПРОФЕССИИ 2020</a:t>
            </a:r>
            <a:r>
              <a:rPr lang="ru-RU" sz="1400" b="1" i="0" cap="all" dirty="0">
                <a:solidFill>
                  <a:srgbClr val="000000"/>
                </a:solidFill>
                <a:effectLst/>
                <a:latin typeface="PlumbBoldC"/>
              </a:rPr>
              <a:t>» В НОМИНАЦИИ «ПРОСТРАНСТВО НЕОГРАНИЧЕННЫХ ВОЗМОЖНОСТЕЙ»</a:t>
            </a:r>
            <a:endParaRPr lang="ru-RU" sz="1400" b="1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A7A8877-201B-4C1A-B672-FDB6D484F0D2}"/>
              </a:ext>
            </a:extLst>
          </p:cNvPr>
          <p:cNvSpPr txBox="1"/>
          <p:nvPr/>
        </p:nvSpPr>
        <p:spPr>
          <a:xfrm>
            <a:off x="5796137" y="4206764"/>
            <a:ext cx="3169546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rebuchet MS" panose="020B0603020202020204" pitchFamily="34" charset="0"/>
              </a:rPr>
              <a:t>Г</a:t>
            </a:r>
            <a:r>
              <a:rPr lang="ru-RU" sz="1600" b="1" i="0" dirty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руппа экспертов конкурса</a:t>
            </a:r>
            <a:r>
              <a:rPr lang="ru-RU" sz="1600" b="1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: декан </a:t>
            </a:r>
            <a:r>
              <a:rPr lang="ru-RU" sz="1600" b="1" i="0" dirty="0" err="1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ФПиСП</a:t>
            </a:r>
            <a:r>
              <a:rPr lang="ru-RU" sz="1600" b="1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 Музыка О.А., зам. декана по УР </a:t>
            </a:r>
            <a:r>
              <a:rPr lang="ru-RU" sz="1600" b="1" i="0" dirty="0" err="1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Кобышева</a:t>
            </a:r>
            <a:r>
              <a:rPr lang="ru-RU" sz="1600" b="1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 Л.И., </a:t>
            </a:r>
          </a:p>
          <a:p>
            <a:r>
              <a:rPr lang="ru-RU" sz="1600" b="1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зав. кафедрой психологии Холина О.А., </a:t>
            </a:r>
          </a:p>
          <a:p>
            <a:r>
              <a:rPr lang="ru-RU" sz="1600" b="1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доценты кафедры психологии Меньшикова Т.И. и Москаленко А.Е.</a:t>
            </a:r>
            <a:endParaRPr lang="ru-RU" sz="1600" b="1" dirty="0"/>
          </a:p>
        </p:txBody>
      </p:sp>
      <p:pic>
        <p:nvPicPr>
          <p:cNvPr id="50182" name="Picture 6">
            <a:extLst>
              <a:ext uri="{FF2B5EF4-FFF2-40B4-BE49-F238E27FC236}">
                <a16:creationId xmlns="" xmlns:a16="http://schemas.microsoft.com/office/drawing/2014/main" id="{F28C8EDD-ECD2-4B7E-9FD4-AC00486A9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0" y="4504427"/>
            <a:ext cx="2929508" cy="21971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4" name="Picture 8">
            <a:extLst>
              <a:ext uri="{FF2B5EF4-FFF2-40B4-BE49-F238E27FC236}">
                <a16:creationId xmlns="" xmlns:a16="http://schemas.microsoft.com/office/drawing/2014/main" id="{40332EF3-C5D2-466D-8037-E8F0745AB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05" y="2742685"/>
            <a:ext cx="2825340" cy="1883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6" name="Picture 10">
            <a:extLst>
              <a:ext uri="{FF2B5EF4-FFF2-40B4-BE49-F238E27FC236}">
                <a16:creationId xmlns="" xmlns:a16="http://schemas.microsoft.com/office/drawing/2014/main" id="{9D188B58-847F-483D-8828-F1E2C9FE8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656" y="1809100"/>
            <a:ext cx="1509727" cy="2012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8" name="Picture 12">
            <a:extLst>
              <a:ext uri="{FF2B5EF4-FFF2-40B4-BE49-F238E27FC236}">
                <a16:creationId xmlns="" xmlns:a16="http://schemas.microsoft.com/office/drawing/2014/main" id="{A7416387-8CFB-48F0-BF9F-B9439B454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987" y="2631966"/>
            <a:ext cx="2278839" cy="15192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72538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1520" y="1484784"/>
            <a:ext cx="4464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Победа магистранта факультета психологии и социальной педагогики </a:t>
            </a:r>
            <a:r>
              <a:rPr lang="ru-RU" sz="1600" b="1" u="sng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Воронина Сергея </a:t>
            </a:r>
            <a:r>
              <a:rPr lang="ru-RU" sz="1600" u="sng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(под рук. декана </a:t>
            </a:r>
            <a:r>
              <a:rPr lang="ru-RU" sz="1600" b="1" u="sng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О.А. Музыка</a:t>
            </a:r>
            <a:r>
              <a:rPr lang="ru-RU" sz="1600" u="sng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) в региональном этапе </a:t>
            </a:r>
          </a:p>
          <a:p>
            <a:r>
              <a:rPr lang="ru-RU" sz="1600" u="sng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VI Национального чемпионата по профессиональному мастерству «</a:t>
            </a:r>
            <a:r>
              <a:rPr lang="ru-RU" sz="1600" b="1" u="sng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АБИЛИМПИКС 2020</a:t>
            </a:r>
            <a:r>
              <a:rPr lang="ru-RU" sz="1600" u="sng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» (г. Ставрополь)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72706" name="Picture 2" descr="http://foto.tgpi.ru/news/2020/09_28/4/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373190"/>
            <a:ext cx="2592288" cy="3456384"/>
          </a:xfrm>
          <a:prstGeom prst="rect">
            <a:avLst/>
          </a:prstGeom>
          <a:noFill/>
        </p:spPr>
      </p:pic>
      <p:pic>
        <p:nvPicPr>
          <p:cNvPr id="51204" name="Picture 4">
            <a:extLst>
              <a:ext uri="{FF2B5EF4-FFF2-40B4-BE49-F238E27FC236}">
                <a16:creationId xmlns="" xmlns:a16="http://schemas.microsoft.com/office/drawing/2014/main" id="{44FF200B-5EA9-40FE-9D1E-48E9678F1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556792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>
            <a:extLst>
              <a:ext uri="{FF2B5EF4-FFF2-40B4-BE49-F238E27FC236}">
                <a16:creationId xmlns="" xmlns:a16="http://schemas.microsoft.com/office/drawing/2014/main" id="{CD4183B9-5D25-4DF1-A594-54759D5FC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091" y="3345377"/>
            <a:ext cx="1728192" cy="2304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>
            <a:extLst>
              <a:ext uri="{FF2B5EF4-FFF2-40B4-BE49-F238E27FC236}">
                <a16:creationId xmlns="" xmlns:a16="http://schemas.microsoft.com/office/drawing/2014/main" id="{64DF0119-D7DC-4CB7-9CF6-F9C6FEAF1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09" y="3569616"/>
            <a:ext cx="2359149" cy="31455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007D56C-729D-4F17-AB84-17A49C0122A3}"/>
              </a:ext>
            </a:extLst>
          </p:cNvPr>
          <p:cNvSpPr/>
          <p:nvPr/>
        </p:nvSpPr>
        <p:spPr>
          <a:xfrm>
            <a:off x="2715208" y="5694344"/>
            <a:ext cx="2592288" cy="1040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Декан </a:t>
            </a:r>
            <a:r>
              <a:rPr lang="ru-RU" b="1" dirty="0" err="1"/>
              <a:t>ФПиСП</a:t>
            </a:r>
            <a:r>
              <a:rPr lang="ru-RU" b="1" dirty="0"/>
              <a:t> Музыка О.А. – эксперт АБИЛИМПИКС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72B3E86-4D24-495C-B62C-B0739491BE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660" y="4497505"/>
            <a:ext cx="3199131" cy="21327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9652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829730" y="486576"/>
            <a:ext cx="5390527" cy="6198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cap="none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D3409A7-5BF9-4721-B61E-FAEF609CC025}"/>
              </a:ext>
            </a:extLst>
          </p:cNvPr>
          <p:cNvSpPr txBox="1"/>
          <p:nvPr/>
        </p:nvSpPr>
        <p:spPr>
          <a:xfrm>
            <a:off x="142843" y="1461777"/>
            <a:ext cx="3349037" cy="42473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ЛАУРЕАТЫ РЕГИОНАЛЬНОЙ ПРЕМИИ ДОБРА ПАМЯТИ ФЕДОРА ТАХТАМЫШЕВА дек.2020:</a:t>
            </a:r>
          </a:p>
          <a:p>
            <a:pPr algn="l">
              <a:buFont typeface="+mj-lt"/>
              <a:buAutoNum type="arabicPeriod"/>
            </a:pPr>
            <a:r>
              <a:rPr lang="ru-RU" sz="1400" b="1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Ст. преподаватель кафедры психологии </a:t>
            </a:r>
            <a:r>
              <a:rPr lang="ru-RU" sz="1400" b="1" i="0" dirty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С.Э. Бартенева </a:t>
            </a:r>
            <a:r>
              <a:rPr lang="ru-RU" sz="1400" b="1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в номинации «Творчество во благо» </a:t>
            </a:r>
          </a:p>
          <a:p>
            <a:pPr algn="l">
              <a:buFont typeface="+mj-lt"/>
              <a:buAutoNum type="arabicPeriod"/>
            </a:pPr>
            <a:r>
              <a:rPr lang="ru-RU" sz="1400" b="1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Доц. кафедры психологии </a:t>
            </a:r>
            <a:r>
              <a:rPr lang="ru-RU" sz="1400" b="1" i="0" dirty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Т.И. Меньшикова </a:t>
            </a:r>
            <a:r>
              <a:rPr lang="ru-RU" sz="1400" b="1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в номинации «Добрые помощники»</a:t>
            </a:r>
          </a:p>
          <a:p>
            <a:pPr algn="l">
              <a:buFont typeface="+mj-lt"/>
              <a:buAutoNum type="arabicPeriod"/>
            </a:pPr>
            <a:r>
              <a:rPr lang="ru-RU" sz="1400" b="1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Доц. кафедры психологии </a:t>
            </a:r>
            <a:r>
              <a:rPr lang="ru-RU" sz="1400" b="1" i="0" dirty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А.В. Макаров </a:t>
            </a:r>
            <a:r>
              <a:rPr lang="ru-RU" sz="1400" b="1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в номинации «Добрые помощники»</a:t>
            </a:r>
          </a:p>
          <a:p>
            <a:pPr algn="l">
              <a:buFont typeface="+mj-lt"/>
              <a:buAutoNum type="arabicPeriod"/>
            </a:pPr>
            <a:r>
              <a:rPr lang="ru-RU" sz="1400" b="1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Студенты факультета психологии и социальной педагогики: </a:t>
            </a:r>
            <a:r>
              <a:rPr lang="ru-RU" sz="1400" b="1" i="0" dirty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И. Никифорова, С. </a:t>
            </a:r>
            <a:r>
              <a:rPr lang="ru-RU" sz="1400" b="1" i="0" dirty="0" err="1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Петришко</a:t>
            </a:r>
            <a:r>
              <a:rPr lang="ru-RU" sz="1400" b="1" i="0" dirty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, А. Олейникова, Н. Калугин </a:t>
            </a:r>
            <a:r>
              <a:rPr lang="ru-RU" sz="1400" b="1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в номинации «Добрые помощники».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8130" name="Picture 2">
            <a:extLst>
              <a:ext uri="{FF2B5EF4-FFF2-40B4-BE49-F238E27FC236}">
                <a16:creationId xmlns="" xmlns:a16="http://schemas.microsoft.com/office/drawing/2014/main" id="{C2EB8D7F-9D76-4A3D-97E8-A023D7978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766" y="3459122"/>
            <a:ext cx="2586403" cy="1724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>
            <a:extLst>
              <a:ext uri="{FF2B5EF4-FFF2-40B4-BE49-F238E27FC236}">
                <a16:creationId xmlns="" xmlns:a16="http://schemas.microsoft.com/office/drawing/2014/main" id="{9E4D2583-F6F3-4E1F-9EC3-73A1AAD86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86269"/>
            <a:ext cx="2724963" cy="1812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>
            <a:extLst>
              <a:ext uri="{FF2B5EF4-FFF2-40B4-BE49-F238E27FC236}">
                <a16:creationId xmlns="" xmlns:a16="http://schemas.microsoft.com/office/drawing/2014/main" id="{A508046D-0F17-4C6D-9C8D-72604C767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482" y="4103615"/>
            <a:ext cx="2991758" cy="19895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Picture 8">
            <a:extLst>
              <a:ext uri="{FF2B5EF4-FFF2-40B4-BE49-F238E27FC236}">
                <a16:creationId xmlns="" xmlns:a16="http://schemas.microsoft.com/office/drawing/2014/main" id="{0D676FBE-55F5-4AE2-B665-09721DD36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968" y="2091106"/>
            <a:ext cx="2641476" cy="17565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="" xmlns:a16="http://schemas.microsoft.com/office/drawing/2014/main" id="{5559CB60-05C2-4502-850D-906128C4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910" y="5344144"/>
            <a:ext cx="1079299" cy="15309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="" xmlns:a16="http://schemas.microsoft.com/office/drawing/2014/main" id="{785600BA-5ECD-4336-8013-758D24896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09" y="5413583"/>
            <a:ext cx="1025536" cy="14444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="" xmlns:a16="http://schemas.microsoft.com/office/drawing/2014/main" id="{85731BDE-BD15-4C5A-AC09-0A37C83A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260" y="5445526"/>
            <a:ext cx="967786" cy="13662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="" xmlns:a16="http://schemas.microsoft.com/office/drawing/2014/main" id="{03FEA998-2EDE-4F32-B02B-C764683D9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093" y="5389171"/>
            <a:ext cx="1021574" cy="1415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81905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18367" y="1358574"/>
            <a:ext cx="8305800" cy="9803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200" b="1" cap="none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cap="none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985852B-3169-4B54-84D0-6AE27D1683A3}"/>
              </a:ext>
            </a:extLst>
          </p:cNvPr>
          <p:cNvSpPr txBox="1"/>
          <p:nvPr/>
        </p:nvSpPr>
        <p:spPr>
          <a:xfrm>
            <a:off x="167589" y="1430998"/>
            <a:ext cx="332429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ПРЕПОДАВАТЕЛЬ КАФЕДРЫ ПСИХОЛОГИИ </a:t>
            </a:r>
            <a:r>
              <a:rPr lang="ru-RU" sz="1400" b="1" dirty="0">
                <a:solidFill>
                  <a:srgbClr val="FF0000"/>
                </a:solidFill>
              </a:rPr>
              <a:t>С.Э. БАРТЕНЕВА </a:t>
            </a:r>
            <a:r>
              <a:rPr lang="ru-RU" sz="1400" b="1" dirty="0"/>
              <a:t>НАГРАЖДЕНА </a:t>
            </a:r>
            <a:r>
              <a:rPr lang="ru-RU" sz="1400" b="1" dirty="0">
                <a:solidFill>
                  <a:srgbClr val="0070C0"/>
                </a:solidFill>
              </a:rPr>
              <a:t>ГРАМОТОЙ И ПАМЯТНОЙ МЕДАЛЬЮ</a:t>
            </a:r>
            <a:r>
              <a:rPr lang="ru-RU" sz="1400" b="1" dirty="0"/>
              <a:t> ЗА БЕСКОРЫСТНЫЙ ВКЛАД В ОРГАНИЗАЦИЮ ОБЩЕРОССИЙСКОЙ АКЦИИ ВЗАИМОПОМОЩИ «МЫ ВМЕСТЕ» февр. 2021</a:t>
            </a:r>
          </a:p>
        </p:txBody>
      </p:sp>
      <p:pic>
        <p:nvPicPr>
          <p:cNvPr id="49162" name="Picture 10">
            <a:extLst>
              <a:ext uri="{FF2B5EF4-FFF2-40B4-BE49-F238E27FC236}">
                <a16:creationId xmlns="" xmlns:a16="http://schemas.microsoft.com/office/drawing/2014/main" id="{DDE6A456-5D80-4226-9C4B-5D9558895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596" y="1529620"/>
            <a:ext cx="3972505" cy="2648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4" name="Picture 12">
            <a:extLst>
              <a:ext uri="{FF2B5EF4-FFF2-40B4-BE49-F238E27FC236}">
                <a16:creationId xmlns="" xmlns:a16="http://schemas.microsoft.com/office/drawing/2014/main" id="{CAAB1829-8A68-4FD5-8949-F4047CA7D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74600"/>
            <a:ext cx="3145532" cy="2353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6" name="Picture 14">
            <a:extLst>
              <a:ext uri="{FF2B5EF4-FFF2-40B4-BE49-F238E27FC236}">
                <a16:creationId xmlns="" xmlns:a16="http://schemas.microsoft.com/office/drawing/2014/main" id="{AD949E93-C289-4756-A5D2-D35B5792B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34" y="4497531"/>
            <a:ext cx="3002366" cy="22467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8" name="Picture 16">
            <a:extLst>
              <a:ext uri="{FF2B5EF4-FFF2-40B4-BE49-F238E27FC236}">
                <a16:creationId xmlns="" xmlns:a16="http://schemas.microsoft.com/office/drawing/2014/main" id="{D6BDCB0B-257A-40B7-947F-9D5768F32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70" y="3686016"/>
            <a:ext cx="1945605" cy="30649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06961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22015" y="87330"/>
            <a:ext cx="614366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Таганрогский институт имени А.П. Чехова (филиал) ФГБОУ ВО «Ростовский государственный экономический университет (РИНХ)»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ехов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04"/>
            <a:ext cx="857256" cy="857256"/>
          </a:xfrm>
          <a:prstGeom prst="rect">
            <a:avLst/>
          </a:prstGeom>
        </p:spPr>
      </p:pic>
      <p:pic>
        <p:nvPicPr>
          <p:cNvPr id="15" name="Рисунок 14" descr="РГЭУ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42852"/>
            <a:ext cx="131877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8" y="1484784"/>
            <a:ext cx="3096344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cap="all" dirty="0" smtClean="0"/>
              <a:t>ПОБЕДИТЕЛИ  VI РЕГИОНАЛЬНОГО ЧЕМПИОНАТА ПО ПРОФЕССИОНАЛЬНОМУ МАСТЕРСТВУ ИНВАЛИДОВ И ЛИЦ С ОВЗ «АБИЛИМПИКС» В НОВОЧЕРКАССКЕ 2021 Г.</a:t>
            </a:r>
            <a:endParaRPr lang="ru-RU" dirty="0"/>
          </a:p>
        </p:txBody>
      </p:sp>
      <p:pic>
        <p:nvPicPr>
          <p:cNvPr id="45066" name="Picture 10" descr="http://foto.tgpi.ru/news/2021/04_30/5/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293096"/>
            <a:ext cx="1756445" cy="2347143"/>
          </a:xfrm>
          <a:prstGeom prst="rect">
            <a:avLst/>
          </a:prstGeom>
          <a:noFill/>
        </p:spPr>
      </p:pic>
      <p:pic>
        <p:nvPicPr>
          <p:cNvPr id="45070" name="Picture 14" descr="http://foto.tgpi.ru/news/2021/04_30/5/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4365104"/>
            <a:ext cx="1674165" cy="2330624"/>
          </a:xfrm>
          <a:prstGeom prst="rect">
            <a:avLst/>
          </a:prstGeom>
          <a:noFill/>
        </p:spPr>
      </p:pic>
      <p:pic>
        <p:nvPicPr>
          <p:cNvPr id="45072" name="Picture 16" descr="http://foto.tgpi.ru/news/2021/04_30/5/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293096"/>
            <a:ext cx="1738536" cy="2414633"/>
          </a:xfrm>
          <a:prstGeom prst="rect">
            <a:avLst/>
          </a:prstGeom>
          <a:noFill/>
        </p:spPr>
      </p:pic>
      <p:pic>
        <p:nvPicPr>
          <p:cNvPr id="45076" name="Picture 20" descr="http://foto.tgpi.ru/news/2021/04_30/5/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1412776"/>
            <a:ext cx="2304256" cy="3456384"/>
          </a:xfrm>
          <a:prstGeom prst="rect">
            <a:avLst/>
          </a:prstGeom>
          <a:noFill/>
        </p:spPr>
      </p:pic>
      <p:pic>
        <p:nvPicPr>
          <p:cNvPr id="45078" name="Picture 22" descr="http://foto.tgpi.ru/news/2021/04_30/5/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1556792"/>
            <a:ext cx="2906688" cy="1937792"/>
          </a:xfrm>
          <a:prstGeom prst="rect">
            <a:avLst/>
          </a:prstGeom>
          <a:noFill/>
        </p:spPr>
      </p:pic>
      <p:pic>
        <p:nvPicPr>
          <p:cNvPr id="45080" name="Picture 24" descr="http://foto.tgpi.ru/news/2021/04_30/5/2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2040" y="4293096"/>
            <a:ext cx="3446748" cy="2297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676102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2738</TotalTime>
  <Words>2073</Words>
  <Application>Microsoft Office PowerPoint</Application>
  <PresentationFormat>Экран (4:3)</PresentationFormat>
  <Paragraphs>168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Министерство высшего образования и науки Российской Федерации Таганрогский институт имени А. П. Чехова (филиал)   ФГБОУ ВО «Ростовский государственный экономический  университет (РИНХ)»      Отчет о работе   лаборатории инклюзивной практики «Синергия» (ЛИПС) 2020-2021 уч.г. </vt:lpstr>
      <vt:lpstr>   </vt:lpstr>
      <vt:lpstr>Слайд 3</vt:lpstr>
      <vt:lpstr>   </vt:lpstr>
      <vt:lpstr>   </vt:lpstr>
      <vt:lpstr>Слайд 6</vt:lpstr>
      <vt:lpstr>   </vt:lpstr>
      <vt:lpstr>   </vt:lpstr>
      <vt:lpstr>Слайд 9</vt:lpstr>
      <vt:lpstr>Слайд 10</vt:lpstr>
      <vt:lpstr>Слайд 11</vt:lpstr>
      <vt:lpstr>Слайд 12</vt:lpstr>
      <vt:lpstr>V Международная научно-практическая конференция «Актуальные проблемы специального и инклюзивного образования детей и молодежи» 25-26 февраля 2021 г.</vt:lpstr>
      <vt:lpstr>3 марта 2020 года - РЕГИОНАЛЬНАЯ ДИСКУССИОННАЯ ПЛОЩАДКА «ОРГАНИЗАЦИЯ СИСТЕМЫ ПОМОЩИ СЕМЬЯМ С ДЕТЬМИ, ИМЕЮЩИМИ НАРУШЕНИЯ РАЗВИТИЯ: ОПЫТ И ПЕРСПЕКТИВЫ ВЗАИМОДЕЙСТВИЯ» ПРИ УЧАСТИИ БЛАГОТВОРИТЕЛЬНОГО ФОНДА «Я ЕСТЬ!» И РБОО «ЦЕНТР ЛЕЧЕБНОЙ ПЕДАГОГИКИ» (Г. МОСКВА) НА ФАКУЛЬТЕТЕ ПСИХОЛОГИИ И СОЦИАЛЬНОЙ ПЕДАГОГИКИ</vt:lpstr>
      <vt:lpstr>Слайд 15</vt:lpstr>
      <vt:lpstr>Слайд 16</vt:lpstr>
      <vt:lpstr>Слайд 17</vt:lpstr>
      <vt:lpstr>Слайд 18</vt:lpstr>
      <vt:lpstr>   </vt:lpstr>
      <vt:lpstr>   </vt:lpstr>
      <vt:lpstr>   </vt:lpstr>
      <vt:lpstr>Слайд 22</vt:lpstr>
      <vt:lpstr>   </vt:lpstr>
      <vt:lpstr>   </vt:lpstr>
      <vt:lpstr>   </vt:lpstr>
      <vt:lpstr>   </vt:lpstr>
      <vt:lpstr>   </vt:lpstr>
      <vt:lpstr>   </vt:lpstr>
      <vt:lpstr>   </vt:lpstr>
      <vt:lpstr>   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ИНКЛЮЗИВНЫЕ ПРАКТИКИ В ВУЗЕ:  опыт работы факультета психологии и социальной педагогики  Таганрогского института  им. А.П. Чехова (филиала) «РГЭУ (РИНХ)»</dc:title>
  <dc:creator>Rektor</dc:creator>
  <cp:lastModifiedBy>oamuzika</cp:lastModifiedBy>
  <cp:revision>273</cp:revision>
  <cp:lastPrinted>2019-02-14T21:04:34Z</cp:lastPrinted>
  <dcterms:created xsi:type="dcterms:W3CDTF">2019-02-13T15:21:23Z</dcterms:created>
  <dcterms:modified xsi:type="dcterms:W3CDTF">2021-06-07T11:04:15Z</dcterms:modified>
</cp:coreProperties>
</file>