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69" r:id="rId4"/>
    <p:sldId id="268" r:id="rId5"/>
    <p:sldId id="258" r:id="rId6"/>
    <p:sldId id="267" r:id="rId7"/>
    <p:sldId id="259" r:id="rId8"/>
    <p:sldId id="266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EEB98-DC34-4D5C-A970-8794E4EA95FF}" v="2265" dt="2020-05-23T15:18:10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51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A6E9-29EF-4854-A5D3-E3A8CAE169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47D2-F374-4FB5-B6B1-F07DE1506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153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436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12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11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14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8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53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>
                <a:solidFill>
                  <a:srgbClr val="344068"/>
                </a:solidFill>
              </a:rPr>
              <a:pPr/>
              <a:t>‹#›</a:t>
            </a:fld>
            <a:endParaRPr lang="ru-RU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35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932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08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3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BC7FD09D-01CC-41FE-9723-7AA8D07CF9AF}" type="datetimeFigureOut">
              <a:rPr lang="ru-RU" smtClean="0"/>
              <a:pPr defTabSz="45720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34B436A-77C4-4A10-A0FC-CFD714E38985}" type="slidenum">
              <a:rPr lang="ru-RU" smtClean="0"/>
              <a:pPr defTabSz="45720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B213C-CFAC-4797-A05E-209C1923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2405452"/>
            <a:ext cx="7543800" cy="1919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/>
              <a:t>Министерство </a:t>
            </a:r>
            <a:r>
              <a:rPr lang="ru-RU" sz="1600" b="1" dirty="0" smtClean="0"/>
              <a:t>науки и </a:t>
            </a:r>
            <a:r>
              <a:rPr lang="ru-RU" sz="1600" b="1" dirty="0" smtClean="0"/>
              <a:t>высшего </a:t>
            </a:r>
            <a:r>
              <a:rPr lang="ru-RU" sz="1600" b="1" dirty="0"/>
              <a:t>образования </a:t>
            </a:r>
            <a:r>
              <a:rPr lang="ru-RU" sz="1600" b="1" dirty="0" smtClean="0"/>
              <a:t>Российской </a:t>
            </a:r>
            <a:r>
              <a:rPr lang="ru-RU" sz="1600" b="1" dirty="0"/>
              <a:t>Федерации</a:t>
            </a:r>
            <a:br>
              <a:rPr lang="ru-RU" sz="1600" b="1" dirty="0"/>
            </a:br>
            <a:r>
              <a:rPr lang="ru-RU" sz="1600" b="1" dirty="0"/>
              <a:t>Таганрогский институт имени А. П. Чехова (филиал)  </a:t>
            </a:r>
            <a:br>
              <a:rPr lang="ru-RU" sz="1600" b="1" dirty="0"/>
            </a:br>
            <a:r>
              <a:rPr lang="ru-RU" sz="1600" b="1" dirty="0"/>
              <a:t>ФГБОУ ВО «Ростовский государственный экономический  университет (РИНХ)»</a:t>
            </a:r>
            <a:br>
              <a:rPr lang="ru-RU" sz="1600" b="1" dirty="0"/>
            </a:br>
            <a:r>
              <a:rPr lang="ru-RU" sz="4400" b="1" dirty="0"/>
              <a:t>  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/>
              <a:t>Отчет о работе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b="1" dirty="0" smtClean="0"/>
              <a:t>Ю</a:t>
            </a:r>
            <a:r>
              <a:rPr lang="ru-RU" sz="4400" b="1" dirty="0" smtClean="0"/>
              <a:t>ридической клиники</a:t>
            </a:r>
            <a:r>
              <a:rPr lang="ru-RU" sz="4400" dirty="0"/>
              <a:t> 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2120CCF-CFC4-40C3-8B4B-21FAAC8C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461" y="4596717"/>
            <a:ext cx="7543800" cy="13594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</a:rPr>
              <a:t>С. И.Пономаренко ,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</a:rPr>
              <a:t>Руководитель </a:t>
            </a:r>
            <a:r>
              <a:rPr lang="ru-RU" sz="2200" b="1" dirty="0" smtClean="0">
                <a:solidFill>
                  <a:schemeClr val="tx1"/>
                </a:solidFill>
              </a:rPr>
              <a:t>юридической клиники,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smtClean="0">
                <a:solidFill>
                  <a:schemeClr val="tx1"/>
                </a:solidFill>
              </a:rPr>
              <a:t>к.ю.н</a:t>
            </a:r>
            <a:r>
              <a:rPr lang="ru-RU" sz="2200" b="1" dirty="0" smtClean="0">
                <a:solidFill>
                  <a:schemeClr val="tx1"/>
                </a:solidFill>
              </a:rPr>
              <a:t>., доцент кафедры </a:t>
            </a:r>
            <a:r>
              <a:rPr lang="ru-RU" sz="2200" b="1" dirty="0" smtClean="0">
                <a:solidFill>
                  <a:schemeClr val="tx1"/>
                </a:solidFill>
              </a:rPr>
              <a:t>отраслевых юридических дисциплин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219200" y="2628655"/>
            <a:ext cx="680258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7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7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7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43" y="168430"/>
            <a:ext cx="1083658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265" y="316036"/>
            <a:ext cx="1255398" cy="1510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656545-C005-4576-867C-12EBF5B7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500">
                <a:latin typeface="Arial Black"/>
              </a:rPr>
              <a:t/>
            </a:r>
            <a:br>
              <a:rPr lang="ru-RU" sz="2500">
                <a:latin typeface="Arial Black"/>
              </a:rPr>
            </a:br>
            <a:r>
              <a:rPr lang="ru-RU" sz="2500">
                <a:latin typeface="Arial Black"/>
              </a:rPr>
              <a:t/>
            </a:r>
            <a:br>
              <a:rPr lang="ru-RU" sz="2500">
                <a:latin typeface="Arial Black"/>
              </a:rPr>
            </a:br>
            <a:endParaRPr lang="ru-RU" sz="2500">
              <a:latin typeface="Arial Black"/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66E52-580B-4C3C-837A-574E0B1A0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900" dirty="0">
                <a:latin typeface="Arial Black"/>
              </a:rPr>
              <a:t>Отчёт о деятельности Юридической клиники Таганрогского института имени А.П. Чехова (филиал) </a:t>
            </a:r>
            <a:endParaRPr lang="en-US" sz="1900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dirty="0">
                <a:latin typeface="Arial Black"/>
              </a:rPr>
              <a:t>«РГЭУ (РИНХ)» </a:t>
            </a:r>
            <a:endParaRPr lang="en-US" sz="1900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dirty="0">
                <a:latin typeface="Arial Black"/>
              </a:rPr>
              <a:t>за период май 2019 г.- май 2020 г.</a:t>
            </a:r>
            <a:endParaRPr lang="en-US" sz="1900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900" dirty="0">
              <a:latin typeface="Arial Black"/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900" dirty="0">
              <a:latin typeface="Arial Black"/>
              <a:cs typeface="Calibri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Руководитель Юридической клиники – доцент кафедры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 отраслевых юридических дисциплин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 Таганрогского института имени А.П. Чехова (филиал) 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ФГБОУ ВО «РГЭУ (РИНХ)», </a:t>
            </a:r>
            <a:r>
              <a:rPr lang="ru-RU" sz="1400" dirty="0" err="1">
                <a:latin typeface="Arial"/>
                <a:cs typeface="Calibri"/>
              </a:rPr>
              <a:t>к.ю.н</a:t>
            </a:r>
            <a:r>
              <a:rPr lang="ru-RU" sz="1400" dirty="0">
                <a:latin typeface="Arial"/>
                <a:cs typeface="Calibri"/>
              </a:rPr>
              <a:t>.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С.И. Пономаренко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ru-RU" sz="1900" dirty="0">
              <a:latin typeface="Arial Black"/>
              <a:cs typeface="Calibri"/>
            </a:endParaRPr>
          </a:p>
          <a:p>
            <a:endParaRPr lang="ru-RU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47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6">
            <a:extLst>
              <a:ext uri="{FF2B5EF4-FFF2-40B4-BE49-F238E27FC236}">
                <a16:creationId xmlns:a16="http://schemas.microsoft.com/office/drawing/2014/main" xmlns="" id="{DB90EDA9-2517-46EC-B6D4-3918D04786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0DF92-2B59-466C-B559-33A578A5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3619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100">
                <a:latin typeface="Arial Black"/>
              </a:rPr>
              <a:t>Юридическая клиника Таганрогского института имени А.П. Чехова (филиал) РГЭУ (РИНХ)</a:t>
            </a:r>
            <a:endParaRPr lang="ru-RU" sz="2100">
              <a:latin typeface="Arial Black"/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ru-RU" sz="2100">
              <a:cs typeface="Calibri"/>
            </a:endParaRPr>
          </a:p>
        </p:txBody>
      </p:sp>
      <p:sp>
        <p:nvSpPr>
          <p:cNvPr id="96" name="Rectangle 98">
            <a:extLst>
              <a:ext uri="{FF2B5EF4-FFF2-40B4-BE49-F238E27FC236}">
                <a16:creationId xmlns:a16="http://schemas.microsoft.com/office/drawing/2014/main" xmlns="" id="{D449B1F2-532C-44C7-8AC7-28EA15EE0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2" descr="F:\123\6 декабря 2018_IMG_7750.jpg">
            <a:extLst>
              <a:ext uri="{FF2B5EF4-FFF2-40B4-BE49-F238E27FC236}">
                <a16:creationId xmlns:a16="http://schemas.microsoft.com/office/drawing/2014/main" xmlns="" id="{BC36E920-7799-4D5C-8B91-26B3F206A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6700" r="6396" b="1"/>
          <a:stretch/>
        </p:blipFill>
        <p:spPr bwMode="auto">
          <a:xfrm>
            <a:off x="5763006" y="10"/>
            <a:ext cx="3380994" cy="2934576"/>
          </a:xfrm>
          <a:prstGeom prst="rect">
            <a:avLst/>
          </a:prstGeom>
          <a:noFill/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EE7D3784-5CF9-4282-9B1C-52395785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6CDEF1-A123-4C28-87B6-0B0F09711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457200">
              <a:spcBef>
                <a:spcPts val="0"/>
              </a:spcBef>
            </a:pPr>
            <a:r>
              <a:rPr lang="ru-RU" sz="1900">
                <a:latin typeface="Arial"/>
                <a:cs typeface="Arial"/>
              </a:rPr>
              <a:t>Юридическая клиника Таганрогского института имени А. П. Чехова (филиал) ФГБОУ «РГЭУ (РИНХ)» является структурным учебно-производственным подразделением вуза, действующим на базе факультета экономики и права</a:t>
            </a:r>
            <a:endParaRPr lang="ru-RU" sz="1900">
              <a:ea typeface="+mn-lt"/>
              <a:cs typeface="+mn-lt"/>
            </a:endParaRPr>
          </a:p>
          <a:p>
            <a:endParaRPr lang="ru-RU" sz="1900">
              <a:cs typeface="Calibri"/>
            </a:endParaRPr>
          </a:p>
        </p:txBody>
      </p:sp>
      <p:pic>
        <p:nvPicPr>
          <p:cNvPr id="14" name="Picture 4" descr="F:\123\3 апреля 2019_IMG_3984.jpg">
            <a:extLst>
              <a:ext uri="{FF2B5EF4-FFF2-40B4-BE49-F238E27FC236}">
                <a16:creationId xmlns:a16="http://schemas.microsoft.com/office/drawing/2014/main" xmlns="" id="{DA1C6F01-11D3-4032-83F6-AB44FC962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3414" r="20757" b="1"/>
          <a:stretch/>
        </p:blipFill>
        <p:spPr bwMode="auto">
          <a:xfrm>
            <a:off x="5763006" y="3172968"/>
            <a:ext cx="3380994" cy="3685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75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xmlns="" id="{5EBC18B6-E5C3-4AD1-97A4-E6A3477A0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Теоретические основы работы в юридической клинике Таганрогского института имени А.П. Чехова (филиал) РГЭУ (РИНХ)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136A4AB6-B72B-4CC6-ADCF-BE807B6C3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6" descr="Изображение выглядит как человек, внутренний, стол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7E36516-E435-4A9F-8CD6-7707FA329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198" r="-6" b="-6"/>
          <a:stretch/>
        </p:blipFill>
        <p:spPr>
          <a:xfrm>
            <a:off x="5763006" y="1"/>
            <a:ext cx="3380994" cy="224028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B35D540D-9486-4236-952A-F72DC52D79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86" y="3355848"/>
            <a:ext cx="4704588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Опыт клинического юридического образования находит все большее распространение и поддержку в юридических вузах страны. Основных причин тому две: первая – работа в клинике позволяет студентам применить на практике полученные знания, сформировать навыки, необходимые юристу в практической деятельности, способствует нравственному формированию юристов как социально активных личностей; вторая – деятельность студентов в клинике обеспечивает право на получение квалифицированной юридической помощи гражданами, которые не в состоянии оплатить такую помощь.</a:t>
            </a:r>
          </a:p>
        </p:txBody>
      </p:sp>
      <p:pic>
        <p:nvPicPr>
          <p:cNvPr id="8" name="Рисунок 8" descr="Изображение выглядит как человек, внутренний, стол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7AB6B4B-6FD0-41E7-8069-569D84D62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8021" r="-6" b="3626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4" name="Picture 6" descr="C:\Documents and Settings\kurilkina\Рабочий стол\IMG_1684.JPG">
            <a:extLst>
              <a:ext uri="{FF2B5EF4-FFF2-40B4-BE49-F238E27FC236}">
                <a16:creationId xmlns:a16="http://schemas.microsoft.com/office/drawing/2014/main" xmlns="" id="{875D2358-B007-4607-9CF7-6F06FD649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-6" b="8914"/>
          <a:stretch/>
        </p:blipFill>
        <p:spPr bwMode="auto">
          <a:xfrm>
            <a:off x="5763006" y="4617720"/>
            <a:ext cx="3380994" cy="224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xmlns="" id="{DB90EDA9-2517-46EC-B6D4-3918D04786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899F29-5E27-407D-9697-13853B0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3619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100">
                <a:latin typeface="Arial Black"/>
                <a:cs typeface="Calibri"/>
              </a:rPr>
              <a:t>Практические основы работы в Юрисдической клинике Таганрогского института имени А.П. Чехова (филал) РГЭУ (РИНХ)</a:t>
            </a:r>
            <a:endParaRPr lang="ru-RU" sz="2100">
              <a:latin typeface="Arial Black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D449B1F2-532C-44C7-8AC7-28EA15EE0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Рисунок 16" descr="Изображение выглядит как человек, внутренний, стоит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C0796F3-CD98-439D-BA4E-1C2BE9746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871" r="4721" b="1"/>
          <a:stretch/>
        </p:blipFill>
        <p:spPr>
          <a:xfrm>
            <a:off x="5763006" y="10"/>
            <a:ext cx="3380994" cy="2934576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EE7D3784-5CF9-4282-9B1C-52395785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31ECA3-A349-4BBF-89AC-43BBBC9D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>
                <a:latin typeface="Arial"/>
                <a:cs typeface="Arial"/>
              </a:rPr>
              <a:t>Обучающиеся направления подготовки «Юриспруденция» совместно с преподавателями консультируют клиентов по различным юридическим вопросам. Также студенты-юристы пробуют себя в составлении различных процессуальные документы:</a:t>
            </a:r>
            <a:endParaRPr lang="ru-RU" sz="1300">
              <a:latin typeface="Arial"/>
              <a:cs typeface="Arial"/>
            </a:endParaRPr>
          </a:p>
          <a:p>
            <a:pPr marL="0" indent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>
                <a:latin typeface="Arial"/>
                <a:cs typeface="Arial"/>
              </a:rPr>
              <a:t>исковые заявления, жалобы, ходатайства.</a:t>
            </a:r>
          </a:p>
          <a:p>
            <a:pPr marL="0" indent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>
                <a:latin typeface="Arial"/>
                <a:cs typeface="Calibri"/>
              </a:rPr>
              <a:t>Консультирование в юридической клинике помогает обучающимся приобрести практические навыки в общении с гражданами-клиентами, изучить законодательство Российской Федерации, приобрести неоценимый опыт для дальнейшей работы.</a:t>
            </a:r>
            <a:endParaRPr lang="en-US" sz="1300">
              <a:latin typeface="Arial"/>
            </a:endParaRPr>
          </a:p>
        </p:txBody>
      </p:sp>
      <p:pic>
        <p:nvPicPr>
          <p:cNvPr id="17" name="Рисунок 18" descr="Изображение выглядит как компьютер, мальчик, молодо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31C2648-0628-4AB9-A15E-594F1CB279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273" r="28797" b="1"/>
          <a:stretch/>
        </p:blipFill>
        <p:spPr>
          <a:xfrm>
            <a:off x="5763006" y="3172968"/>
            <a:ext cx="3380994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71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69A38EBA-6E97-44A4-B4B8-D9FB5D33F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10" y="991443"/>
            <a:ext cx="3377143" cy="1087819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 Black"/>
                <a:cs typeface="Calibri"/>
              </a:rPr>
              <a:t>Статистические данные работы в Юридической клинике Таганрогского института имени А.П. Чехова </a:t>
            </a:r>
            <a:r>
              <a:rPr lang="en-US" sz="1600">
                <a:latin typeface="Arial Black"/>
                <a:cs typeface="Calibri"/>
              </a:rPr>
              <a:t>(филиал) РГЭУ (РИНХ)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610" y="2285541"/>
            <a:ext cx="33604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8CB1DF3-9940-4ECB-9D93-3B1C486A9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684095"/>
            <a:ext cx="3377143" cy="34928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ru-RU" sz="1400">
                <a:latin typeface="Arial"/>
                <a:ea typeface="+mn-lt"/>
                <a:cs typeface="+mn-lt"/>
              </a:rPr>
              <a:t>С  сентября 2019 г. по настоящее время консультантом юридической клиники, преподавателем кафедры отраслевых юридических дисциплин И. Н. Самойловым со студентами направления подготовки «Юриспруденция»</a:t>
            </a:r>
            <a:r>
              <a:rPr lang="ru-RU" sz="1400" dirty="0">
                <a:latin typeface="Arial"/>
                <a:ea typeface="+mn-lt"/>
                <a:cs typeface="+mn-lt"/>
              </a:rPr>
              <a:t> </a:t>
            </a:r>
            <a:r>
              <a:rPr lang="ru-RU" sz="1400">
                <a:latin typeface="Arial"/>
                <a:ea typeface="+mn-lt"/>
                <a:cs typeface="+mn-lt"/>
              </a:rPr>
              <a:t>в юридической клинике </a:t>
            </a:r>
            <a:r>
              <a:rPr lang="ru-RU" sz="1400">
                <a:latin typeface="Arial Black"/>
                <a:ea typeface="+mn-lt"/>
                <a:cs typeface="+mn-lt"/>
              </a:rPr>
              <a:t>был осуществлен прием 76 человек, проведено более 100 консультаций</a:t>
            </a:r>
            <a:r>
              <a:rPr lang="ru-RU" sz="1400">
                <a:latin typeface="Arial"/>
                <a:ea typeface="+mn-lt"/>
                <a:cs typeface="+mn-lt"/>
              </a:rPr>
              <a:t> по следующим вопросам: заключение договора найма жилого помещения; восстановление документов на квартиру; нарушение границ земельного участка; оспаривание штрафов ГИБДД; определение порядка пользования квартирой; ликвидация ООО; защита прав потребителей при продаже товара ненадлежащего качества; признание права собственности на земельный участок и т.д.</a:t>
            </a:r>
            <a:endParaRPr lang="ru-RU" sz="1400">
              <a:latin typeface="Arial"/>
              <a:cs typeface="Arial"/>
            </a:endParaRPr>
          </a:p>
        </p:txBody>
      </p:sp>
      <p:pic>
        <p:nvPicPr>
          <p:cNvPr id="12" name="Рисунок 12" descr="Изображение выглядит как человек, внутренний, стол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44FA2DC-F4A1-4E0C-9333-B0E6BE2C6E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642" r="20533"/>
          <a:stretch/>
        </p:blipFill>
        <p:spPr>
          <a:xfrm>
            <a:off x="4039362" y="-2"/>
            <a:ext cx="5104638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9A38EBA-6E97-44A4-B4B8-D9FB5D33F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610" y="2285541"/>
            <a:ext cx="33604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610" y="2684095"/>
            <a:ext cx="3377143" cy="3492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500">
                <a:latin typeface="Arial"/>
                <a:cs typeface="Arial"/>
              </a:rPr>
              <a:t>В марте 2019 г. </a:t>
            </a:r>
            <a:r>
              <a:rPr lang="ru-RU" sz="1500">
                <a:latin typeface="Arial"/>
                <a:cs typeface="Calibri"/>
              </a:rPr>
              <a:t>руководителем юридической клиники, к. ю. н. доцентом кафедры отраслевых юридических дисциплин С. И. Пономаренко </a:t>
            </a:r>
            <a:r>
              <a:rPr lang="ru-RU" sz="1500">
                <a:latin typeface="Arial"/>
                <a:cs typeface="Arial"/>
              </a:rPr>
              <a:t>были осуществлены выездные консультации по районам города, направленные на повышение правовой культуры населения. Вопросы консультаций в основном касались государственной поддержки семей, имеющих детей. </a:t>
            </a:r>
            <a:endParaRPr lang="ru-RU" sz="1500"/>
          </a:p>
        </p:txBody>
      </p:sp>
      <p:pic>
        <p:nvPicPr>
          <p:cNvPr id="9" name="Picture 8" descr="C:\Documents and Settings\kurilkina\Рабочий стол\IMG_1301 (1).JPG">
            <a:extLst>
              <a:ext uri="{FF2B5EF4-FFF2-40B4-BE49-F238E27FC236}">
                <a16:creationId xmlns:a16="http://schemas.microsoft.com/office/drawing/2014/main" xmlns="" id="{E73C7019-2B85-4E64-982B-538894CD9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756"/>
          <a:stretch/>
        </p:blipFill>
        <p:spPr bwMode="auto">
          <a:xfrm>
            <a:off x="4039362" y="-2"/>
            <a:ext cx="5104638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865" y="697038"/>
            <a:ext cx="346152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ctr"/>
            <a:r>
              <a:rPr lang="ru-RU" sz="1600">
                <a:latin typeface="Arial Black"/>
                <a:cs typeface="Arial"/>
              </a:rPr>
              <a:t>Выездные заседания </a:t>
            </a:r>
            <a:r>
              <a:rPr lang="ru-RU" sz="1600" dirty="0">
                <a:latin typeface="Arial Black"/>
                <a:cs typeface="Arial"/>
              </a:rPr>
              <a:t>Юрисдической клиники Таганрогского института имени А.П. Чехова (филиал) РГЭУ (РИНХ)</a:t>
            </a:r>
            <a:endParaRPr lang="ru-RU" dirty="0"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9477870-C64A-4E35-8F2F-05B7114F3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1577" cy="153619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>
                <a:latin typeface="Arial Black"/>
                <a:cs typeface="Calibri"/>
              </a:rPr>
              <a:t/>
            </a:r>
            <a:br>
              <a:rPr lang="ru-RU" sz="1500">
                <a:latin typeface="Arial Black"/>
                <a:cs typeface="Calibri"/>
              </a:rPr>
            </a:br>
            <a:r>
              <a:rPr lang="ru-RU" sz="1500">
                <a:latin typeface="Arial Black"/>
                <a:cs typeface="Calibri"/>
              </a:rPr>
              <a:t>Дистанционное консультирование Юридической клиники Таганрогского института имени А.П. Чехова (филиал) РГЭУ (РИНХ)</a:t>
            </a:r>
            <a:endParaRPr lang="ru-RU" sz="1500">
              <a:latin typeface="Arial Black"/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ru-RU" sz="150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EA628B-C8FF-4D0B-B111-F101F580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30758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42663BD0-064C-40FC-A331-F49FCA9536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87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593" y="3355848"/>
            <a:ext cx="4701578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900">
                <a:latin typeface="Arial"/>
                <a:cs typeface="Calibri"/>
              </a:rPr>
              <a:t>В мае 2020 г. было осуществлено дистанционное консультирование доцентом кафедры отраслевых юридических дисциплин, к.ю.н Ю.А. Сердюковой по вопросам государственной поддержки семей, имеющих детей, в период эпидимиологического кризиса и условиях самоизоляции. </a:t>
            </a:r>
          </a:p>
          <a:p>
            <a:endParaRPr lang="ru-RU" sz="1900">
              <a:latin typeface="Arial"/>
              <a:cs typeface="Calibri"/>
            </a:endParaRPr>
          </a:p>
        </p:txBody>
      </p:sp>
      <p:pic>
        <p:nvPicPr>
          <p:cNvPr id="6" name="Рисунок 6" descr="Изображение выглядит как человек, внутренний, сидит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120831D-F583-4B5D-AFBF-F0C521DBDB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2055"/>
          <a:stretch/>
        </p:blipFill>
        <p:spPr>
          <a:xfrm>
            <a:off x="5763004" y="10"/>
            <a:ext cx="338099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xmlns="" id="{5EBC18B6-E5C3-4AD1-97A4-E6A3477A0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b="1">
                <a:latin typeface="Arial Black"/>
                <a:ea typeface="+mj-lt"/>
                <a:cs typeface="+mj-lt"/>
              </a:rPr>
              <a:t>В качестве консультантов Юридической клиники Таганрогского института имени А.П. Чехова (филиал) РГЭУ (РИНХ) привлекаются:</a:t>
            </a:r>
            <a:endParaRPr lang="ru-RU" sz="1600">
              <a:latin typeface="Arial Blac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36A4AB6-B72B-4CC6-ADCF-BE807B6C3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7" descr="Изображение выглядит как человек, внутренний, стол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4DCB8A4-0C63-432F-B4B5-F41FE3B83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653" b="40651"/>
          <a:stretch/>
        </p:blipFill>
        <p:spPr>
          <a:xfrm>
            <a:off x="5763006" y="1"/>
            <a:ext cx="3380994" cy="2240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35D540D-9486-4236-952A-F72DC52D79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>
                <a:latin typeface="Arial"/>
                <a:cs typeface="Times New Roman"/>
              </a:rPr>
              <a:t>преподаватели юридических кафедр </a:t>
            </a:r>
            <a:endParaRPr lang="en-US" sz="1500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>
                <a:latin typeface="Arial"/>
                <a:cs typeface="Times New Roman"/>
              </a:rPr>
              <a:t>обучающиеся по направлению подготовки 40.03.01«Юриспруденция» </a:t>
            </a:r>
            <a:endParaRPr lang="ru-RU" sz="15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>
                <a:latin typeface="Arial"/>
                <a:cs typeface="Times New Roman"/>
              </a:rPr>
              <a:t>магистранты направления 44.04.04. «Профессиональное обучение» магистерская программа «Правоведение и правоохранительная деятельность»</a:t>
            </a:r>
          </a:p>
        </p:txBody>
      </p:sp>
      <p:pic>
        <p:nvPicPr>
          <p:cNvPr id="8" name="Рисунок 8" descr="Изображение выглядит как человек, внутренний, мужчин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84DD4A7-0EDB-40EF-9E8F-095B7CC5A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6" b="11647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9" name="Рисунок 9" descr="Изображение выглядит как внутренний, стол, потолок, окн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E4580CB-B42B-4103-AD2B-3BD9D80313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8341" r="-6" b="3306"/>
          <a:stretch/>
        </p:blipFill>
        <p:spPr>
          <a:xfrm>
            <a:off x="5763006" y="4617720"/>
            <a:ext cx="3380994" cy="2240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231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Ретро</vt:lpstr>
      <vt:lpstr>Министерство науки и высшего образования Российской Федерации Таганрогский институт имени А. П. Чехова (филиал)   ФГБОУ ВО «Ростовский государственный экономический  университет (РИНХ)»      Отчет о работе  Юридической клиники  </vt:lpstr>
      <vt:lpstr>  </vt:lpstr>
      <vt:lpstr>Юридическая клиника Таганрогского института имени А.П. Чехова (филиал) РГЭУ (РИНХ) </vt:lpstr>
      <vt:lpstr>Теоретические основы работы в юридической клинике Таганрогского института имени А.П. Чехова (филиал) РГЭУ (РИНХ)</vt:lpstr>
      <vt:lpstr>Практические основы работы в Юрисдической клинике Таганрогского института имени А.П. Чехова (филал) РГЭУ (РИНХ)</vt:lpstr>
      <vt:lpstr>Статистические данные работы в Юридической клинике Таганрогского института имени А.П. Чехова (филиал) РГЭУ (РИНХ)</vt:lpstr>
      <vt:lpstr>Слайд 7</vt:lpstr>
      <vt:lpstr> Дистанционное консультирование Юридической клиники Таганрогского института имени А.П. Чехова (филиал) РГЭУ (РИНХ) </vt:lpstr>
      <vt:lpstr>В качестве консультантов Юридической клиники Таганрогского института имени А.П. Чехова (филиал) РГЭУ (РИНХ) привлекаются: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Женя</cp:lastModifiedBy>
  <cp:revision>478</cp:revision>
  <dcterms:modified xsi:type="dcterms:W3CDTF">2020-06-01T09:49:00Z</dcterms:modified>
</cp:coreProperties>
</file>