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68" r:id="rId2"/>
    <p:sldId id="271" r:id="rId3"/>
    <p:sldId id="270" r:id="rId4"/>
    <p:sldId id="284" r:id="rId5"/>
    <p:sldId id="287" r:id="rId6"/>
    <p:sldId id="282" r:id="rId7"/>
    <p:sldId id="274" r:id="rId8"/>
    <p:sldId id="275" r:id="rId9"/>
    <p:sldId id="280" r:id="rId10"/>
    <p:sldId id="281" r:id="rId11"/>
    <p:sldId id="278" r:id="rId12"/>
    <p:sldId id="276" r:id="rId13"/>
    <p:sldId id="279" r:id="rId14"/>
    <p:sldId id="267" r:id="rId15"/>
    <p:sldId id="28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705" autoAdjust="0"/>
    <p:restoredTop sz="86269" autoAdjust="0"/>
  </p:normalViewPr>
  <p:slideViewPr>
    <p:cSldViewPr snapToGrid="0">
      <p:cViewPr varScale="1">
        <p:scale>
          <a:sx n="100" d="100"/>
          <a:sy n="100" d="100"/>
        </p:scale>
        <p:origin x="-744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557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CBFC0-D644-4446-86FF-C54E59658B9A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F6F09-9A6D-4AE6-B808-1614C9ACD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4634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21532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708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1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738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443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1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8212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42"/>
            <a:ext cx="493776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911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2146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284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8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1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953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26" y="6459811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BC7FD09D-01CC-41FE-9723-7AA8D07CF9A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811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7350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1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09D-01CC-41FE-9723-7AA8D07CF9A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4932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1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98" y="6459811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C7FD09D-01CC-41FE-9723-7AA8D07CF9A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459811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76" y="6459811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4B436A-77C4-4A10-A0FC-CFD714E3898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4816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2B213C-CFAC-4797-A05E-209C19238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1453" y="1386840"/>
            <a:ext cx="10058400" cy="31394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/>
              <a:t>Министерство </a:t>
            </a:r>
            <a:r>
              <a:rPr lang="ru-RU" sz="1600" b="1" dirty="0" smtClean="0"/>
              <a:t> науки и высшего </a:t>
            </a:r>
            <a:r>
              <a:rPr lang="ru-RU" sz="1600" b="1"/>
              <a:t>образования </a:t>
            </a:r>
            <a:r>
              <a:rPr lang="ru-RU" sz="1600" b="1" smtClean="0"/>
              <a:t>Российской </a:t>
            </a:r>
            <a:r>
              <a:rPr lang="ru-RU" sz="1600" b="1" dirty="0"/>
              <a:t>Федерации</a:t>
            </a:r>
            <a:br>
              <a:rPr lang="ru-RU" sz="1600" b="1" dirty="0"/>
            </a:br>
            <a:r>
              <a:rPr lang="ru-RU" sz="1600" b="1" dirty="0"/>
              <a:t>Таганрогский институт имени А. П. Чехова (филиал)  </a:t>
            </a:r>
            <a:br>
              <a:rPr lang="ru-RU" sz="1600" b="1" dirty="0"/>
            </a:br>
            <a:r>
              <a:rPr lang="ru-RU" sz="1600" b="1" dirty="0"/>
              <a:t>ФГБОУ ВО «Ростовский государственный экономический  университет (РИНХ)»</a:t>
            </a:r>
            <a:br>
              <a:rPr lang="ru-RU" sz="1600" b="1" dirty="0"/>
            </a:br>
            <a:r>
              <a:rPr lang="ru-RU" sz="4400" b="1" dirty="0"/>
              <a:t>   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работе</a:t>
            </a:r>
            <a:br>
              <a:rPr lang="ru-RU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Психологической клиники</a:t>
            </a:r>
            <a:br>
              <a:rPr lang="ru-RU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2019-2020 </a:t>
            </a:r>
            <a:r>
              <a:rPr lang="ru-RU" sz="5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уч.год</a:t>
            </a:r>
            <a:r>
              <a:rPr lang="ru-RU" sz="4400" dirty="0"/>
              <a:t> </a:t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2120CCF-CFC4-40C3-8B4B-21FAAC8C2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9281" y="4596740"/>
            <a:ext cx="10058400" cy="135949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О.А. ХОЛИНА,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психологической клиники,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к.психол.н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доцент, зав. кафедрой психологии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</a:rPr>
              <a:t> </a:t>
            </a:r>
            <a:endParaRPr lang="ru-RU" b="1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9FC2C69-F34C-4AEE-915F-359B5B7CCA1D}"/>
              </a:ext>
            </a:extLst>
          </p:cNvPr>
          <p:cNvSpPr/>
          <p:nvPr/>
        </p:nvSpPr>
        <p:spPr>
          <a:xfrm>
            <a:off x="1625600" y="2628658"/>
            <a:ext cx="9070109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E4C2646-D00B-4149-B25C-DCA71CD911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724" y="168430"/>
            <a:ext cx="1444877" cy="16582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317D9E-007A-4776-9F85-87E2FB1A8BC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40850" y="316034"/>
            <a:ext cx="1849383" cy="129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70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38900" y="2912532"/>
            <a:ext cx="52387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defRPr/>
            </a:pPr>
            <a:r>
              <a:rPr lang="ru-RU" sz="2800" b="1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направленный на изучение основ позитивной психотерапии по методу </a:t>
            </a:r>
            <a:endParaRPr lang="ru-RU" sz="2800" b="1" kern="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9144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defRPr/>
            </a:pPr>
            <a:r>
              <a:rPr lang="ru-RU" sz="2800" b="1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kern="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Пезешкиана</a:t>
            </a:r>
            <a:endParaRPr lang="ru-RU" sz="2800" b="1" kern="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 defTabSz="9144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defRPr/>
            </a:pPr>
            <a:endParaRPr lang="ru-RU" sz="2800" b="1" kern="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43845" y="376082"/>
            <a:ext cx="11948155" cy="187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914400">
              <a:spcBef>
                <a:spcPts val="0"/>
              </a:spcBef>
              <a:buNone/>
              <a:defRPr/>
            </a:pPr>
            <a:r>
              <a:rPr lang="ru-RU" sz="4000" b="1" kern="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«Психологическое сопровождение молодых семей»</a:t>
            </a:r>
          </a:p>
          <a:p>
            <a:pPr algn="ctr" defTabSz="914400">
              <a:spcBef>
                <a:spcPts val="0"/>
              </a:spcBef>
              <a:buNone/>
              <a:defRPr/>
            </a:pPr>
            <a:r>
              <a:rPr lang="ru-RU" sz="4000" b="1" kern="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практико-ориентированный семинар</a:t>
            </a:r>
            <a:endParaRPr lang="ru-RU" altLang="ru-RU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Xseny_work\ТГПИ\Психологич. Клиника\Итоги работы каф.дек. 2019г\Клуб молод.сем_13.11.19\Дворец молодежи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6310934" cy="420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667827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56090" y="1228231"/>
            <a:ext cx="921090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defRPr/>
            </a:pPr>
            <a:endParaRPr lang="ru-RU" sz="2800" b="1" kern="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ctr" defTabSz="9144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ru-RU" sz="2800" b="1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Индивидуальная</a:t>
            </a:r>
            <a:r>
              <a:rPr lang="ru-RU" sz="2800" b="1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групповая работа с детьми</a:t>
            </a:r>
            <a:endParaRPr lang="ru-RU" sz="2800" b="1" kern="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ctr" defTabSz="9144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Tx/>
              <a:buChar char="-"/>
              <a:defRPr/>
            </a:pPr>
            <a:r>
              <a:rPr lang="ru-RU" sz="2800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психологических </a:t>
            </a:r>
            <a:r>
              <a:rPr lang="ru-RU" sz="2800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особенностей ребенка, соответствие его развития нормативным </a:t>
            </a:r>
            <a:r>
              <a:rPr lang="ru-RU" sz="2800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показателям;</a:t>
            </a:r>
          </a:p>
          <a:p>
            <a:pPr marL="457200" lvl="0" indent="-457200" algn="ctr" defTabSz="9144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Tx/>
              <a:buChar char="-"/>
              <a:defRPr/>
            </a:pPr>
            <a:r>
              <a:rPr lang="ru-RU" sz="2800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подбор  и проведение коррекционно-развивающих занятий по направлениям познавательная сфера, эмоционально-волевая сфера, развитие личности ребенка;</a:t>
            </a:r>
          </a:p>
          <a:p>
            <a:pPr marL="457200" lvl="0" indent="-457200" algn="ctr" defTabSz="9144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Tx/>
              <a:buChar char="-"/>
              <a:defRPr/>
            </a:pPr>
            <a:r>
              <a:rPr lang="ru-RU" sz="2800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kern="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профориентационная</a:t>
            </a:r>
            <a:r>
              <a:rPr lang="ru-RU" sz="2800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диагностика</a:t>
            </a:r>
            <a:r>
              <a:rPr lang="ru-RU" sz="2800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lvl="0" indent="-457200" algn="ctr" defTabSz="9144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Tx/>
              <a:buChar char="-"/>
              <a:defRPr/>
            </a:pPr>
            <a:r>
              <a:rPr lang="ru-RU" sz="2800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коррекционно-развивающие занятия </a:t>
            </a:r>
            <a:r>
              <a:rPr lang="ru-RU" sz="2800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детей </a:t>
            </a:r>
          </a:p>
          <a:p>
            <a:pPr marL="342900" lvl="0" indent="-342900" algn="ctr" defTabSz="9144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defRPr/>
            </a:pPr>
            <a:endParaRPr lang="ru-RU" sz="2800" b="1" kern="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 defTabSz="9144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defRPr/>
            </a:pPr>
            <a:endParaRPr lang="ru-RU" sz="2800" b="1" kern="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 defTabSz="9144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defRPr/>
            </a:pPr>
            <a:endParaRPr lang="ru-RU" sz="2800" b="1" kern="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07122" y="377011"/>
            <a:ext cx="11541033" cy="67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91440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4000" b="1" kern="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Социальное направление:</a:t>
            </a:r>
            <a:r>
              <a:rPr lang="ru-RU" altLang="ru-RU" kern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0" algn="ctr" defTabSz="914400">
              <a:buNone/>
              <a:defRPr/>
            </a:pPr>
            <a:endParaRPr lang="ru-RU" altLang="ru-RU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Xseny_work\ТГПИ\Психологич. Клиника\Итоги работы каф.дек. 2019г\Статьи на сайт\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4886" y="4137664"/>
            <a:ext cx="3627114" cy="272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621104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0967" y="2099845"/>
            <a:ext cx="115410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 defTabSz="9144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ru-RU" sz="2800" b="1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2800" b="1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информационных акций в рамках инклюзивного календаря</a:t>
            </a:r>
          </a:p>
          <a:p>
            <a:pPr marL="457200" lvl="0" indent="-457200" algn="ctr" defTabSz="9144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ru-RU" sz="2800" b="1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Профилактика  зависимого поведения, Пропаганда ЗОЖ и т.д.</a:t>
            </a:r>
          </a:p>
          <a:p>
            <a:pPr marL="342900" lvl="0" indent="-342900" algn="ctr" defTabSz="9144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defRPr/>
            </a:pPr>
            <a:endParaRPr lang="ru-RU" sz="2800" b="1" kern="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 defTabSz="9144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defRPr/>
            </a:pPr>
            <a:endParaRPr lang="ru-RU" sz="2800" b="1" kern="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07122" y="377011"/>
            <a:ext cx="11541033" cy="128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91440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4000" b="1" kern="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Информационно-просветительское направление</a:t>
            </a:r>
            <a:r>
              <a:rPr lang="ru-RU" altLang="ru-RU" kern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0" algn="ctr" defTabSz="914400">
              <a:buFont typeface="Wingdings" pitchFamily="2" charset="2"/>
              <a:buNone/>
              <a:defRPr/>
            </a:pPr>
            <a:endParaRPr lang="ru-RU" altLang="ru-RU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4440" y="3961765"/>
            <a:ext cx="3794760" cy="2846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Xseny_work\ТГПИ\Психологич. Клиника\Итоги работы каф.дек. 2019г\Статьи на сайт\i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8950" y="3678872"/>
            <a:ext cx="4171950" cy="312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89264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0967" y="2099845"/>
            <a:ext cx="115410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defTabSz="9144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defRPr/>
            </a:pPr>
            <a:endParaRPr lang="ru-RU" sz="2800" b="1" kern="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 defTabSz="9144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defRPr/>
            </a:pPr>
            <a:endParaRPr lang="ru-RU" sz="2800" b="1" kern="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07122" y="377011"/>
            <a:ext cx="11541033" cy="128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91440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altLang="ru-RU" sz="4000" b="1" kern="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Онлайн-проект «Солнце внутри»</a:t>
            </a:r>
            <a:endParaRPr lang="ru-RU" altLang="ru-RU" kern="0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ctr" defTabSz="914400">
              <a:buFont typeface="Wingdings" pitchFamily="2" charset="2"/>
              <a:buNone/>
              <a:defRPr/>
            </a:pPr>
            <a:endParaRPr lang="ru-RU" altLang="ru-RU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Xseny_work\ТГПИ\Психологич. Клиника\Итоги работы каф.дек. 2019г\IMG-20200525-WA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659" y="1164399"/>
            <a:ext cx="10121958" cy="569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441085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366AB4-980C-4052-BF47-ABF1989A5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0B9AF39-1402-42BD-B3FC-BA4DD459C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51" y="1933302"/>
            <a:ext cx="11418849" cy="4355985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  <a:p>
            <a:endParaRPr lang="ru-RU" dirty="0"/>
          </a:p>
          <a:p>
            <a:pPr algn="ctr"/>
            <a:r>
              <a:rPr lang="ru-RU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диагностического и коррекционно-развивающего методического </a:t>
            </a:r>
            <a:r>
              <a:rPr lang="ru-RU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инструментария; </a:t>
            </a:r>
          </a:p>
          <a:p>
            <a:pPr algn="ctr"/>
            <a:r>
              <a:rPr lang="ru-RU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связей с социальными партнерами;</a:t>
            </a:r>
            <a:endParaRPr lang="ru-RU" sz="7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увеличение </a:t>
            </a:r>
            <a:r>
              <a:rPr lang="ru-RU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</a:t>
            </a:r>
            <a:r>
              <a:rPr lang="ru-RU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повышения </a:t>
            </a:r>
            <a:r>
              <a:rPr lang="ru-RU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проводимых </a:t>
            </a:r>
            <a:r>
              <a:rPr lang="ru-RU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мероприятий, онлайн-проектов;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5217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366AB4-980C-4052-BF47-ABF1989A5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0B9AF39-1402-42BD-B3FC-BA4DD459C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pPr algn="ctr"/>
            <a:r>
              <a:rPr lang="ru-RU" sz="7200" b="1" dirty="0"/>
              <a:t>Спасибо за внимание!</a:t>
            </a:r>
            <a:endParaRPr lang="ru-RU" sz="72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789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1219200" y="3267075"/>
            <a:ext cx="10972800" cy="92075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работы Клиники</a:t>
            </a:r>
            <a:endParaRPr lang="ru-RU" sz="4000" b="1" dirty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4294967295"/>
          </p:nvPr>
        </p:nvSpPr>
        <p:spPr>
          <a:xfrm>
            <a:off x="0" y="4584700"/>
            <a:ext cx="3378200" cy="720725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Научно-методическое </a:t>
            </a:r>
            <a:endParaRPr lang="ru-RU" dirty="0"/>
          </a:p>
        </p:txBody>
      </p:sp>
      <p:sp>
        <p:nvSpPr>
          <p:cNvPr id="12" name="Содержимое 7"/>
          <p:cNvSpPr txBox="1">
            <a:spLocks/>
          </p:cNvSpPr>
          <p:nvPr/>
        </p:nvSpPr>
        <p:spPr>
          <a:xfrm>
            <a:off x="8666377" y="4381177"/>
            <a:ext cx="3293507" cy="564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 pitchFamily="34" charset="0"/>
              <a:buNone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Социальное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13" name="Содержимое 7"/>
          <p:cNvSpPr txBox="1">
            <a:spLocks/>
          </p:cNvSpPr>
          <p:nvPr/>
        </p:nvSpPr>
        <p:spPr>
          <a:xfrm>
            <a:off x="6914737" y="5381250"/>
            <a:ext cx="5045147" cy="717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Профориентационное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14" name="Содержимое 7"/>
          <p:cNvSpPr txBox="1">
            <a:spLocks/>
          </p:cNvSpPr>
          <p:nvPr/>
        </p:nvSpPr>
        <p:spPr>
          <a:xfrm>
            <a:off x="2588524" y="5121189"/>
            <a:ext cx="3567585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Учебно-методическое 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1391479" y="4110628"/>
            <a:ext cx="1344148" cy="4473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4372304" y="4142013"/>
            <a:ext cx="384045" cy="979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531007" y="4381177"/>
            <a:ext cx="0" cy="1359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0313130" y="4142024"/>
            <a:ext cx="652749" cy="390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одержимое 7"/>
          <p:cNvSpPr txBox="1">
            <a:spLocks/>
          </p:cNvSpPr>
          <p:nvPr/>
        </p:nvSpPr>
        <p:spPr>
          <a:xfrm>
            <a:off x="1391479" y="5913277"/>
            <a:ext cx="9217548" cy="764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Информационно - просветительское 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8304247" y="4142013"/>
            <a:ext cx="700300" cy="12172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Заголовок 8"/>
          <p:cNvSpPr txBox="1">
            <a:spLocks/>
          </p:cNvSpPr>
          <p:nvPr/>
        </p:nvSpPr>
        <p:spPr bwMode="auto">
          <a:xfrm>
            <a:off x="406138" y="1534859"/>
            <a:ext cx="11553751" cy="153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/>
            <a:endParaRPr lang="ru-RU" sz="2800" b="1" kern="0" dirty="0">
              <a:solidFill>
                <a:srgbClr val="9999F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Xseny_work\Презентации разные\Attachments_xseny@yandex.ru_2019-12-13_16-55-56\i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8623" y="616669"/>
            <a:ext cx="5503208" cy="275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8"/>
          <p:cNvSpPr txBox="1">
            <a:spLocks/>
          </p:cNvSpPr>
          <p:nvPr/>
        </p:nvSpPr>
        <p:spPr bwMode="auto">
          <a:xfrm>
            <a:off x="406138" y="411480"/>
            <a:ext cx="5776875" cy="295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/>
            <a:r>
              <a:rPr lang="ru-RU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клиники</a:t>
            </a:r>
          </a:p>
          <a:p>
            <a:pPr algn="ctr" defTabSz="914400"/>
            <a:r>
              <a:rPr lang="ru-RU" sz="2800" b="1" kern="0" dirty="0" smtClean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осуществление </a:t>
            </a:r>
            <a:r>
              <a:rPr lang="ru-RU" sz="2800" b="1" kern="0" dirty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психологического сопровождения субъектов различных сфер </a:t>
            </a:r>
            <a:r>
              <a:rPr lang="ru-RU" sz="2800" b="1" kern="0" dirty="0" smtClean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г</a:t>
            </a:r>
            <a:r>
              <a:rPr lang="ru-RU" sz="2800" b="1" kern="0" dirty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Таганрога и </a:t>
            </a:r>
            <a:r>
              <a:rPr lang="ru-RU" sz="2800" b="1" kern="0" dirty="0" smtClean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районов </a:t>
            </a:r>
            <a:r>
              <a:rPr lang="ru-RU" sz="2800" b="1" kern="0" dirty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121170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79438"/>
            <a:ext cx="11712575" cy="822325"/>
          </a:xfrm>
        </p:spPr>
        <p:txBody>
          <a:bodyPr>
            <a:normAutofit fontScale="25000" lnSpcReduction="20000"/>
          </a:bodyPr>
          <a:lstStyle/>
          <a:p>
            <a:pPr algn="ctr">
              <a:spcBef>
                <a:spcPts val="0"/>
              </a:spcBef>
              <a:buNone/>
              <a:defRPr/>
            </a:pPr>
            <a:r>
              <a:rPr lang="ru-RU" sz="160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Материально-техническая база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ctr">
              <a:buFont typeface="Wingdings" pitchFamily="2" charset="2"/>
              <a:buNone/>
              <a:defRPr/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ctr">
              <a:buFont typeface="Wingdings" pitchFamily="2" charset="2"/>
              <a:buNone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0" algn="ctr">
              <a:buFont typeface="Wingdings" pitchFamily="2" charset="2"/>
              <a:buNone/>
              <a:defRPr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8"/>
          <p:cNvSpPr txBox="1">
            <a:spLocks/>
          </p:cNvSpPr>
          <p:nvPr/>
        </p:nvSpPr>
        <p:spPr bwMode="auto">
          <a:xfrm>
            <a:off x="0" y="1438136"/>
            <a:ext cx="12192000" cy="426720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/>
            <a:r>
              <a:rPr lang="ru-RU" sz="2800" b="1" kern="0" dirty="0" smtClean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 расширена база материально-технического оснащения </a:t>
            </a:r>
          </a:p>
          <a:p>
            <a:pPr algn="ctr" defTabSz="914400"/>
            <a:r>
              <a:rPr lang="ru-RU" sz="2800" b="1" kern="0" dirty="0" smtClean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Психологической клиники для проведения </a:t>
            </a:r>
          </a:p>
          <a:p>
            <a:pPr algn="ctr" defTabSz="914400"/>
            <a:r>
              <a:rPr lang="ru-RU" sz="2800" b="1" kern="0" dirty="0" smtClean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диагностики и коррекционно-развивающей работы:</a:t>
            </a:r>
          </a:p>
          <a:p>
            <a:pPr algn="ctr" defTabSz="914400"/>
            <a:endParaRPr lang="ru-RU" sz="2800" b="1" kern="0" dirty="0" smtClean="0">
              <a:solidFill>
                <a:srgbClr val="9999F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 defTabSz="914400">
              <a:buFontTx/>
              <a:buChar char="-"/>
            </a:pPr>
            <a:r>
              <a:rPr lang="ru-RU" sz="2800" b="1" i="1" kern="0" dirty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 мебель (столы) для проведения групповых занятий</a:t>
            </a:r>
          </a:p>
          <a:p>
            <a:pPr marL="457200" indent="-457200" algn="ctr" defTabSz="914400">
              <a:buFontTx/>
              <a:buChar char="-"/>
            </a:pPr>
            <a:r>
              <a:rPr lang="ru-RU" sz="2800" b="1" i="1" kern="0" dirty="0" err="1" smtClean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Юнгианский</a:t>
            </a:r>
            <a:r>
              <a:rPr lang="ru-RU" sz="2800" b="1" i="1" kern="0" dirty="0" smtClean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стол для песочной терапии</a:t>
            </a:r>
          </a:p>
          <a:p>
            <a:pPr marL="457200" indent="-457200" algn="ctr" defTabSz="914400">
              <a:buFontTx/>
              <a:buChar char="-"/>
            </a:pPr>
            <a:r>
              <a:rPr lang="ru-RU" sz="2800" b="1" i="1" kern="0" dirty="0" smtClean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для </a:t>
            </a:r>
            <a:r>
              <a:rPr lang="ru-RU" sz="2800" b="1" i="1" kern="0" dirty="0" err="1" smtClean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нейрокоррекции</a:t>
            </a:r>
            <a:r>
              <a:rPr lang="ru-RU" sz="2800" b="1" i="1" kern="0" dirty="0" smtClean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ВПФ (балансиры)</a:t>
            </a:r>
          </a:p>
          <a:p>
            <a:pPr marL="457200" indent="-457200" algn="ctr" defTabSz="914400">
              <a:buFontTx/>
              <a:buChar char="-"/>
            </a:pPr>
            <a:r>
              <a:rPr lang="ru-RU" sz="2800" b="1" i="1" kern="0" dirty="0" smtClean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колоды метафорических ассоциативных карт</a:t>
            </a:r>
            <a:endParaRPr lang="ru-RU" sz="2800" b="1" i="1" kern="0" dirty="0">
              <a:solidFill>
                <a:srgbClr val="9999F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370576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066800" y="312419"/>
            <a:ext cx="10058400" cy="1143000"/>
          </a:xfrm>
        </p:spPr>
        <p:txBody>
          <a:bodyPr>
            <a:normAutofit fontScale="25000" lnSpcReduction="20000"/>
          </a:bodyPr>
          <a:lstStyle/>
          <a:p>
            <a:pPr algn="ctr">
              <a:spcBef>
                <a:spcPts val="0"/>
              </a:spcBef>
              <a:buNone/>
              <a:defRPr/>
            </a:pPr>
            <a:r>
              <a:rPr lang="ru-RU" sz="176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Научное направление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ctr">
              <a:buFont typeface="Wingdings" pitchFamily="2" charset="2"/>
              <a:buNone/>
              <a:defRPr/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ctr">
              <a:buFont typeface="Wingdings" pitchFamily="2" charset="2"/>
              <a:buNone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0" algn="ctr">
              <a:buFont typeface="Wingdings" pitchFamily="2" charset="2"/>
              <a:buNone/>
              <a:defRPr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8"/>
          <p:cNvSpPr txBox="1">
            <a:spLocks/>
          </p:cNvSpPr>
          <p:nvPr/>
        </p:nvSpPr>
        <p:spPr bwMode="auto">
          <a:xfrm>
            <a:off x="0" y="883919"/>
            <a:ext cx="12192000" cy="5472275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/>
            <a:r>
              <a:rPr lang="ru-RU" sz="2800" b="1" kern="0" dirty="0" smtClean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</a:t>
            </a:r>
            <a:r>
              <a:rPr lang="ru-RU" sz="2800" b="1" kern="0" dirty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подано 2 заявки на гранты РФФИ «Экспансия</a:t>
            </a:r>
            <a:r>
              <a:rPr lang="ru-RU" sz="2800" b="1" kern="0" dirty="0" smtClean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algn="ctr" defTabSz="914400"/>
            <a:endParaRPr lang="ru-RU" sz="2800" b="1" kern="0" dirty="0">
              <a:solidFill>
                <a:srgbClr val="9999F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ru-RU" sz="2800" b="1" i="1" kern="0" dirty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«Стрессоустойчивость личности, как один из факторов профилактики аддиктивного поведения подростков»;</a:t>
            </a:r>
          </a:p>
          <a:p>
            <a:pPr algn="ctr" defTabSz="914400"/>
            <a:r>
              <a:rPr lang="ru-RU" sz="2800" b="1" i="1" kern="0" dirty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«Теоретический анализ эмоционального выгорания у сотрудников дошкольного образовательного учреждения, работающих с детьми с ОВЗ</a:t>
            </a:r>
            <a:r>
              <a:rPr lang="ru-RU" sz="2800" b="1" i="1" kern="0" dirty="0" smtClean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 defTabSz="914400"/>
            <a:endParaRPr lang="ru-RU" sz="2800" b="1" kern="0" dirty="0">
              <a:solidFill>
                <a:srgbClr val="9999F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ru-RU" sz="2800" b="1" kern="0" dirty="0" smtClean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подана заявка </a:t>
            </a:r>
            <a:r>
              <a:rPr lang="ru-RU" sz="2800" b="1" kern="0" dirty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грант </a:t>
            </a:r>
            <a:r>
              <a:rPr lang="ru-RU" sz="2800" b="1" kern="0" dirty="0" smtClean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РФФИ</a:t>
            </a:r>
            <a:endParaRPr lang="ru-RU" sz="2800" b="1" kern="0" dirty="0">
              <a:solidFill>
                <a:srgbClr val="9999F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ru-RU" sz="2800" b="1" i="1" kern="0" dirty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«Осмысление социально-психологического феномена здорового образа жизни в представлении современной молодежи»</a:t>
            </a:r>
          </a:p>
        </p:txBody>
      </p:sp>
    </p:spTree>
    <p:extLst>
      <p:ext uri="{BB962C8B-B14F-4D97-AF65-F5344CB8AC3E}">
        <p14:creationId xmlns:p14="http://schemas.microsoft.com/office/powerpoint/2010/main" xmlns="" val="407889553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066800" y="312419"/>
            <a:ext cx="10058400" cy="1143000"/>
          </a:xfrm>
        </p:spPr>
        <p:txBody>
          <a:bodyPr>
            <a:normAutofit fontScale="25000" lnSpcReduction="20000"/>
          </a:bodyPr>
          <a:lstStyle/>
          <a:p>
            <a:pPr algn="ctr">
              <a:spcBef>
                <a:spcPts val="0"/>
              </a:spcBef>
              <a:buNone/>
              <a:defRPr/>
            </a:pPr>
            <a:r>
              <a:rPr lang="ru-RU" sz="176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Хоздоговорная деятельность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ctr">
              <a:buFont typeface="Wingdings" pitchFamily="2" charset="2"/>
              <a:buNone/>
              <a:defRPr/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ctr">
              <a:buFont typeface="Wingdings" pitchFamily="2" charset="2"/>
              <a:buNone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0" algn="ctr">
              <a:buFont typeface="Wingdings" pitchFamily="2" charset="2"/>
              <a:buNone/>
              <a:defRPr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8"/>
          <p:cNvSpPr txBox="1">
            <a:spLocks/>
          </p:cNvSpPr>
          <p:nvPr/>
        </p:nvSpPr>
        <p:spPr bwMode="auto">
          <a:xfrm>
            <a:off x="276446" y="883919"/>
            <a:ext cx="11674549" cy="5472275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/>
            <a:r>
              <a:rPr lang="ru-RU" sz="2800" b="1" kern="0" dirty="0" smtClean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</a:t>
            </a:r>
            <a:r>
              <a:rPr lang="ru-RU" sz="2800" b="1" kern="0" dirty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заключен хоздоговор </a:t>
            </a:r>
            <a:endParaRPr lang="ru-RU" sz="2800" b="1" kern="0" dirty="0" smtClean="0">
              <a:solidFill>
                <a:srgbClr val="9999F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ru-RU" sz="2800" b="1" kern="0" dirty="0" smtClean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kern="0" dirty="0" err="1" smtClean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Психопрофилактика</a:t>
            </a:r>
            <a:r>
              <a:rPr lang="ru-RU" sz="2800" b="1" kern="0" dirty="0" smtClean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kern="0" dirty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эмоционального выгорания субъектов профессий типа «человек-человек</a:t>
            </a:r>
            <a:r>
              <a:rPr lang="ru-RU" sz="2800" b="1" kern="0" dirty="0" smtClean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»» </a:t>
            </a:r>
          </a:p>
          <a:p>
            <a:pPr algn="ctr" defTabSz="914400"/>
            <a:endParaRPr lang="ru-RU" sz="2800" b="1" kern="0" dirty="0" smtClean="0">
              <a:solidFill>
                <a:srgbClr val="9999F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ru-RU" sz="2800" b="1" kern="0" dirty="0" smtClean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</a:t>
            </a:r>
            <a:r>
              <a:rPr lang="ru-RU" sz="2800" b="1" kern="0" dirty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kern="0" dirty="0" smtClean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 Иваница А.А., </a:t>
            </a:r>
            <a:r>
              <a:rPr lang="ru-RU" sz="2800" b="1" kern="0" dirty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темы – </a:t>
            </a:r>
            <a:r>
              <a:rPr lang="ru-RU" sz="2800" b="1" kern="0" dirty="0" smtClean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О.А. Холина </a:t>
            </a:r>
            <a:endParaRPr lang="ru-RU" sz="2800" b="1" kern="0" dirty="0">
              <a:solidFill>
                <a:srgbClr val="9999F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ru-RU" sz="2800" b="1" kern="0" dirty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хоздоговора – 25 000 руб</a:t>
            </a:r>
            <a:r>
              <a:rPr lang="ru-RU" sz="2800" b="1" kern="0" dirty="0" smtClean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kern="0" dirty="0">
              <a:solidFill>
                <a:srgbClr val="9999F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ru-RU" sz="2800" b="1" kern="0" dirty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договору  выполнены на базе </a:t>
            </a:r>
            <a:r>
              <a:rPr lang="ru-RU" sz="2800" b="1" kern="0" dirty="0" smtClean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Психологической  клиники </a:t>
            </a:r>
            <a:endParaRPr lang="ru-RU" sz="2800" b="1" kern="0" dirty="0">
              <a:solidFill>
                <a:srgbClr val="9999F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247329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066800" y="312419"/>
            <a:ext cx="10058400" cy="1143000"/>
          </a:xfrm>
        </p:spPr>
        <p:txBody>
          <a:bodyPr>
            <a:normAutofit fontScale="25000" lnSpcReduction="20000"/>
          </a:bodyPr>
          <a:lstStyle/>
          <a:p>
            <a:pPr algn="ctr">
              <a:spcBef>
                <a:spcPts val="0"/>
              </a:spcBef>
              <a:buNone/>
              <a:defRPr/>
            </a:pPr>
            <a:r>
              <a:rPr lang="ru-RU" sz="176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Научно-методическое направление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ctr">
              <a:buFont typeface="Wingdings" pitchFamily="2" charset="2"/>
              <a:buNone/>
              <a:defRPr/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ctr">
              <a:buFont typeface="Wingdings" pitchFamily="2" charset="2"/>
              <a:buNone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0" algn="ctr">
              <a:buFont typeface="Wingdings" pitchFamily="2" charset="2"/>
              <a:buNone/>
              <a:defRPr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8"/>
          <p:cNvSpPr txBox="1">
            <a:spLocks/>
          </p:cNvSpPr>
          <p:nvPr/>
        </p:nvSpPr>
        <p:spPr bwMode="auto">
          <a:xfrm>
            <a:off x="0" y="883919"/>
            <a:ext cx="12192000" cy="5472275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/>
            <a:r>
              <a:rPr lang="ru-RU" sz="2800" b="1" kern="0" dirty="0" smtClean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методические рекомендации </a:t>
            </a:r>
          </a:p>
          <a:p>
            <a:pPr algn="ctr" defTabSz="914400"/>
            <a:r>
              <a:rPr lang="ru-RU" sz="2800" b="1" kern="0" dirty="0" smtClean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kern="0" dirty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актуальной психологической проблематике участников образовательного </a:t>
            </a:r>
            <a:r>
              <a:rPr lang="ru-RU" sz="2800" b="1" kern="0" dirty="0" smtClean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процесса:</a:t>
            </a:r>
          </a:p>
          <a:p>
            <a:pPr algn="ctr" defTabSz="914400"/>
            <a:r>
              <a:rPr lang="ru-RU" sz="2400" b="1" i="1" kern="0" dirty="0" smtClean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-волонтерам </a:t>
            </a:r>
            <a:r>
              <a:rPr lang="ru-RU" sz="2400" b="1" i="1" kern="0" dirty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сопровождению детей с нарушениями слуха;</a:t>
            </a:r>
          </a:p>
          <a:p>
            <a:pPr algn="ctr" defTabSz="914400"/>
            <a:r>
              <a:rPr lang="ru-RU" sz="2400" b="1" i="1" kern="0" dirty="0" smtClean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-волонтерам </a:t>
            </a:r>
            <a:r>
              <a:rPr lang="ru-RU" sz="2400" b="1" i="1" kern="0" dirty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разработке и реализации социальных проектов;</a:t>
            </a:r>
          </a:p>
          <a:p>
            <a:pPr algn="ctr" defTabSz="914400"/>
            <a:r>
              <a:rPr lang="ru-RU" sz="2400" b="1" i="1" kern="0" dirty="0" smtClean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</a:t>
            </a:r>
            <a:r>
              <a:rPr lang="ru-RU" sz="2400" b="1" i="1" kern="0" dirty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социально-педагогических технологий в учреждениях здравоохранения;</a:t>
            </a:r>
          </a:p>
          <a:p>
            <a:pPr algn="ctr" defTabSz="914400"/>
            <a:r>
              <a:rPr lang="ru-RU" sz="2400" b="1" i="1" kern="0" dirty="0" smtClean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-волонтерам </a:t>
            </a:r>
            <a:r>
              <a:rPr lang="ru-RU" sz="2400" b="1" i="1" kern="0" dirty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сопровождению детей с задержкой психического </a:t>
            </a:r>
            <a:r>
              <a:rPr lang="ru-RU" sz="2400" b="1" i="1" kern="0" dirty="0" smtClean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развития;</a:t>
            </a:r>
          </a:p>
          <a:p>
            <a:pPr algn="ctr" defTabSz="914400"/>
            <a:r>
              <a:rPr lang="ru-RU" sz="2400" b="1" i="1" kern="0" dirty="0" smtClean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театральная </a:t>
            </a:r>
            <a:r>
              <a:rPr lang="ru-RU" sz="2400" b="1" i="1" kern="0" dirty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коррекционной работе с детьми с </a:t>
            </a:r>
            <a:r>
              <a:rPr lang="ru-RU" sz="2400" b="1" i="1" kern="0" dirty="0" smtClean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ОВЗ;</a:t>
            </a:r>
            <a:endParaRPr lang="ru-RU" sz="2400" b="1" i="1" kern="0" dirty="0">
              <a:solidFill>
                <a:srgbClr val="9999F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ru-RU" sz="2400" b="1" i="1" kern="0" dirty="0" smtClean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психолого-педагогическое </a:t>
            </a:r>
            <a:r>
              <a:rPr lang="ru-RU" sz="2400" b="1" i="1" kern="0" dirty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родителей детей с ОВЗ и </a:t>
            </a:r>
            <a:r>
              <a:rPr lang="ru-RU" sz="2400" b="1" i="1" kern="0" dirty="0" smtClean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инвалидностью;</a:t>
            </a:r>
            <a:endParaRPr lang="ru-RU" sz="2400" b="1" i="1" kern="0" dirty="0">
              <a:solidFill>
                <a:srgbClr val="9999F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 defTabSz="914400">
              <a:buFontTx/>
              <a:buChar char="-"/>
            </a:pPr>
            <a:r>
              <a:rPr lang="ru-RU" sz="2400" b="1" i="1" kern="0" dirty="0" smtClean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</a:t>
            </a:r>
            <a:r>
              <a:rPr lang="ru-RU" sz="2400" b="1" i="1" kern="0" dirty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агрессивных детей</a:t>
            </a:r>
            <a:r>
              <a:rPr lang="ru-RU" sz="2400" b="1" i="1" kern="0" dirty="0" smtClean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ctr" defTabSz="914400">
              <a:buFontTx/>
              <a:buChar char="-"/>
            </a:pPr>
            <a:r>
              <a:rPr lang="ru-RU" sz="2400" b="1" i="1" kern="0" dirty="0" smtClean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2400" b="1" i="1" kern="0" dirty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эмпатии</a:t>
            </a:r>
            <a:r>
              <a:rPr lang="ru-RU" sz="2400" b="1" i="1" kern="0" dirty="0" smtClean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ctr" defTabSz="914400">
              <a:buFontTx/>
              <a:buChar char="-"/>
            </a:pPr>
            <a:r>
              <a:rPr lang="ru-RU" sz="2400" b="1" i="1" kern="0" dirty="0" smtClean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</a:t>
            </a:r>
            <a:r>
              <a:rPr lang="ru-RU" sz="2400" b="1" i="1" kern="0" dirty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 на понимание </a:t>
            </a:r>
            <a:r>
              <a:rPr lang="ru-RU" sz="2400" b="1" i="1" kern="0" dirty="0" smtClean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мимики,</a:t>
            </a:r>
          </a:p>
          <a:p>
            <a:pPr marL="342900" indent="-342900" algn="ctr" defTabSz="914400">
              <a:buFontTx/>
              <a:buChar char="-"/>
            </a:pPr>
            <a:r>
              <a:rPr lang="ru-RU" sz="2400" b="1" i="1" kern="0" dirty="0" smtClean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снятие </a:t>
            </a:r>
            <a:r>
              <a:rPr lang="ru-RU" sz="2400" b="1" i="1" kern="0" dirty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эмоционального напряжения, сплочение </a:t>
            </a:r>
            <a:r>
              <a:rPr lang="ru-RU" sz="2400" b="1" i="1" kern="0" dirty="0" smtClean="0">
                <a:solidFill>
                  <a:srgbClr val="9999F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2400" b="1" i="1" kern="0" dirty="0">
              <a:solidFill>
                <a:srgbClr val="9999F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87738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1632" y="1086472"/>
            <a:ext cx="9833874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defTabSz="914400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00007D"/>
              </a:buClr>
              <a:buSzPct val="75000"/>
              <a:defRPr/>
            </a:pPr>
            <a:r>
              <a:rPr lang="ru-RU" sz="2800" b="1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Мастер-классы:</a:t>
            </a:r>
          </a:p>
          <a:p>
            <a:pPr marL="342900" lvl="0" indent="-342900" algn="ctr" defTabSz="914400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  <a:defRPr/>
            </a:pPr>
            <a:r>
              <a:rPr lang="ru-RU" sz="2800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«Методы </a:t>
            </a:r>
            <a:r>
              <a:rPr lang="ru-RU" sz="2800" b="1" i="1" kern="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нейрокоррекции</a:t>
            </a:r>
            <a:r>
              <a:rPr lang="ru-RU" sz="2800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pPr marL="342900" lvl="0" indent="-342900" algn="ctr" defTabSz="914400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  <a:defRPr/>
            </a:pPr>
            <a:r>
              <a:rPr lang="ru-RU" sz="2800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«Арт-терапия в работе с зависимым поведением»,</a:t>
            </a:r>
          </a:p>
          <a:p>
            <a:pPr marL="342900" lvl="0" indent="-342900" algn="ctr" defTabSz="914400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  <a:defRPr/>
            </a:pPr>
            <a:r>
              <a:rPr lang="ru-RU" sz="2800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«Применение техник саморегуляции», </a:t>
            </a:r>
          </a:p>
          <a:p>
            <a:pPr marL="342900" lvl="0" indent="-342900" algn="ctr" defTabSz="914400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  <a:defRPr/>
            </a:pPr>
            <a:r>
              <a:rPr lang="ru-RU" sz="2800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«Ароматерапия как средство коррекции»,</a:t>
            </a:r>
          </a:p>
          <a:p>
            <a:pPr marL="342900" lvl="0" indent="-342900" algn="ctr" defTabSz="914400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  <a:defRPr/>
            </a:pPr>
            <a:r>
              <a:rPr lang="ru-RU" sz="2800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«Технологии взаимодействия с агрессивными детьми»,</a:t>
            </a:r>
          </a:p>
          <a:p>
            <a:pPr marL="342900" lvl="0" indent="-342900" algn="ctr" defTabSz="914400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00007D"/>
              </a:buClr>
              <a:buSzPct val="75000"/>
              <a:defRPr/>
            </a:pPr>
            <a:r>
              <a:rPr lang="ru-RU" sz="2800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«Современные технологии работы с тревожностью»</a:t>
            </a:r>
          </a:p>
          <a:p>
            <a:pPr marL="342900" lvl="0" indent="-342900" algn="ctr" defTabSz="914400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00007D"/>
              </a:buClr>
              <a:buSzPct val="75000"/>
              <a:defRPr/>
            </a:pPr>
            <a:r>
              <a:rPr lang="ru-RU" sz="2800" b="1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Круглые столы </a:t>
            </a:r>
            <a:r>
              <a:rPr lang="ru-RU" sz="2800" b="1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 специалистами города и </a:t>
            </a:r>
            <a:r>
              <a:rPr lang="ru-RU" sz="2800" b="1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области:</a:t>
            </a:r>
          </a:p>
          <a:p>
            <a:pPr marL="342900" lvl="0" indent="-342900" algn="ctr" defTabSz="9144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defRPr/>
            </a:pPr>
            <a:r>
              <a:rPr lang="ru-RU" sz="2800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«Профилактика </a:t>
            </a:r>
            <a:r>
              <a:rPr lang="ru-RU" sz="2800" b="1" i="1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зависимого поведения: </a:t>
            </a:r>
            <a:r>
              <a:rPr lang="ru-RU" sz="2800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актуальные</a:t>
            </a:r>
          </a:p>
          <a:p>
            <a:pPr marL="342900" lvl="0" indent="-342900" algn="ctr" defTabSz="9144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defRPr/>
            </a:pPr>
            <a:r>
              <a:rPr lang="ru-RU" sz="2800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проблемы и пути их решения» </a:t>
            </a:r>
          </a:p>
          <a:p>
            <a:pPr marL="342900" lvl="0" indent="-342900" algn="ctr" defTabSz="9144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defRPr/>
            </a:pPr>
            <a:r>
              <a:rPr lang="ru-RU" sz="2800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Современные вызовы и проблемы инклюзивного образования</a:t>
            </a:r>
            <a:r>
              <a:rPr lang="ru-RU" sz="2800" b="1" i="1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lvl="0" indent="-342900" algn="ctr" defTabSz="9144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defRPr/>
            </a:pPr>
            <a:endParaRPr lang="ru-RU" sz="2800" b="1" kern="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 defTabSz="9144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defRPr/>
            </a:pPr>
            <a:endParaRPr lang="ru-RU" sz="2800" b="1" kern="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358126" y="47378"/>
            <a:ext cx="10400886" cy="97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91440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4000" b="1" kern="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Учебно-методическое направление</a:t>
            </a:r>
            <a:r>
              <a:rPr lang="ru-RU" altLang="ru-RU" kern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0" algn="ctr" defTabSz="914400">
              <a:buFont typeface="Wingdings" pitchFamily="2" charset="2"/>
              <a:buNone/>
              <a:defRPr/>
            </a:pPr>
            <a:endParaRPr lang="ru-RU" altLang="ru-RU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Xseny_work\ТГПИ\Психологич. Клиника\Итоги работы каф.дек. 2019г\Attachments_skudnovatd@yandex.ru_2019-12-13_14-39-22\IMG_20191213_1234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64622" y="-30972297"/>
            <a:ext cx="13923634" cy="2024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Xseny_work\ТГПИ\Психологич. Клиника\Итоги работы каф.дек. 2019г\Attachments_skudnovatd@yandex.ru_2019-12-13_14-39-22\IMG_20191213_1234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72" y="1920772"/>
            <a:ext cx="2975128" cy="43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007868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638" y="1672683"/>
            <a:ext cx="121919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 defTabSz="9144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ru-RU" sz="2800" b="1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Индивидуальное </a:t>
            </a:r>
            <a:r>
              <a:rPr lang="ru-RU" sz="2800" b="1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консультирование </a:t>
            </a:r>
            <a:r>
              <a:rPr lang="ru-RU" sz="2800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детско-родительским отношениям и личностной проблематике  </a:t>
            </a:r>
            <a:r>
              <a:rPr lang="ru-RU" sz="2800" b="1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93 консультации </a:t>
            </a:r>
            <a:endParaRPr lang="ru-RU" sz="2800" b="1" kern="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 defTabSz="9144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defRPr/>
            </a:pPr>
            <a:r>
              <a:rPr lang="ru-RU" sz="2800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(из </a:t>
            </a:r>
            <a:r>
              <a:rPr lang="ru-RU" sz="2800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них - 9  консультаций для лиц с </a:t>
            </a:r>
            <a:r>
              <a:rPr lang="ru-RU" sz="2800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ООП)</a:t>
            </a:r>
            <a:endParaRPr lang="ru-RU" sz="2800" kern="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ctr" defTabSz="9144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ru-RU" sz="2800" b="1" kern="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Профконсультирование</a:t>
            </a:r>
            <a:r>
              <a:rPr lang="ru-RU" sz="2800" b="1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41 консультация </a:t>
            </a:r>
            <a:r>
              <a:rPr lang="ru-RU" sz="2800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первичной диагностикой</a:t>
            </a:r>
          </a:p>
          <a:p>
            <a:pPr marL="457200" lvl="0" indent="-457200" algn="ctr" defTabSz="9144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ru-RU" sz="2800" b="1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Психологическая коррекция – </a:t>
            </a:r>
            <a:r>
              <a:rPr lang="ru-RU" sz="2800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разработаны и реализуются </a:t>
            </a:r>
            <a:r>
              <a:rPr lang="ru-RU" sz="2800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и проекты</a:t>
            </a:r>
            <a:r>
              <a:rPr lang="ru-RU" sz="2800" b="1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800" b="1" kern="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 defTabSz="9144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defRPr/>
            </a:pPr>
            <a:r>
              <a:rPr lang="ru-RU" sz="2800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детей 7-9 лет </a:t>
            </a:r>
            <a:r>
              <a:rPr lang="ru-RU" sz="2800" b="1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эмоционального интеллекта»</a:t>
            </a:r>
          </a:p>
          <a:p>
            <a:pPr marL="342900" lvl="0" indent="-342900" algn="ctr" defTabSz="9144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defRPr/>
            </a:pPr>
            <a:r>
              <a:rPr lang="ru-RU" sz="2800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юношеского возраста </a:t>
            </a:r>
            <a:r>
              <a:rPr lang="ru-RU" sz="2800" b="1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«Нейропсихологическая коррекция ВПФ</a:t>
            </a:r>
            <a:r>
              <a:rPr lang="ru-RU" sz="2800" b="1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lvl="0" indent="-342900" algn="ctr" defTabSz="9144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defRPr/>
            </a:pPr>
            <a:r>
              <a:rPr lang="ru-RU" sz="2800" b="1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«ЕГЭ без стресса!»</a:t>
            </a:r>
            <a:endParaRPr lang="ru-RU" sz="2800" b="1" kern="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 defTabSz="9144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defRPr/>
            </a:pPr>
            <a:r>
              <a:rPr lang="ru-RU" sz="2800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родителей </a:t>
            </a:r>
            <a:r>
              <a:rPr lang="ru-RU" sz="2800" b="1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«Основы позитивной психотерапии</a:t>
            </a:r>
            <a:r>
              <a:rPr lang="ru-RU" sz="2800" b="1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kern="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07122" y="377011"/>
            <a:ext cx="11541033" cy="67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91440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4000" b="1" kern="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Социальное направление:</a:t>
            </a:r>
            <a:r>
              <a:rPr lang="ru-RU" altLang="ru-RU" kern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0" algn="ctr" defTabSz="914400">
              <a:buFont typeface="Wingdings" pitchFamily="2" charset="2"/>
              <a:buNone/>
              <a:defRPr/>
            </a:pPr>
            <a:endParaRPr lang="ru-RU" altLang="ru-RU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762316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38900" y="2912532"/>
            <a:ext cx="52387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defRPr/>
            </a:pPr>
            <a:r>
              <a:rPr lang="ru-RU" sz="2800" b="1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коррекционно-развивающие занятия  проходят </a:t>
            </a:r>
          </a:p>
          <a:p>
            <a:pPr lvl="0" algn="ctr" defTabSz="9144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defRPr/>
            </a:pPr>
            <a:r>
              <a:rPr lang="ru-RU" sz="2800" b="1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раз в месяц</a:t>
            </a:r>
            <a:endParaRPr lang="ru-RU" sz="2800" b="1" kern="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 defTabSz="9144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defRPr/>
            </a:pPr>
            <a:endParaRPr lang="ru-RU" sz="2800" b="1" kern="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 defTabSz="914400" eaLnBrk="0" fontAlgn="base" hangingPunct="0">
              <a:spcAft>
                <a:spcPct val="0"/>
              </a:spcAft>
              <a:buClr>
                <a:srgbClr val="00007D"/>
              </a:buClr>
              <a:buSzPct val="75000"/>
              <a:defRPr/>
            </a:pPr>
            <a:endParaRPr lang="ru-RU" sz="2800" b="1" kern="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108" y="323595"/>
            <a:ext cx="11541033" cy="187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914400">
              <a:spcBef>
                <a:spcPts val="0"/>
              </a:spcBef>
              <a:buNone/>
              <a:defRPr/>
            </a:pPr>
            <a:r>
              <a:rPr lang="ru-RU" sz="4000" b="1" kern="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«Я рисую мир своих эмоций»</a:t>
            </a:r>
          </a:p>
          <a:p>
            <a:pPr algn="ctr" defTabSz="914400">
              <a:spcBef>
                <a:spcPts val="0"/>
              </a:spcBef>
              <a:buNone/>
              <a:defRPr/>
            </a:pPr>
            <a:r>
              <a:rPr lang="ru-RU" sz="4000" b="1" kern="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4000" b="1" kern="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эмоционального </a:t>
            </a:r>
            <a:r>
              <a:rPr lang="ru-RU" sz="4000" b="1" kern="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интеллекта </a:t>
            </a:r>
          </a:p>
          <a:p>
            <a:pPr algn="ctr" defTabSz="914400">
              <a:spcBef>
                <a:spcPts val="0"/>
              </a:spcBef>
              <a:buNone/>
              <a:defRPr/>
            </a:pPr>
            <a:r>
              <a:rPr lang="ru-RU" sz="4000" b="1" kern="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7-8 лет</a:t>
            </a:r>
            <a:endParaRPr lang="ru-RU" altLang="ru-RU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Xseny_work\ТГПИ\Психологич. Клиника\Итоги работы каф.дек. 2019г\Статьи на сайт\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108" y="3023553"/>
            <a:ext cx="5101259" cy="383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228878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793</TotalTime>
  <Words>576</Words>
  <Application>Microsoft Office PowerPoint</Application>
  <PresentationFormat>Произвольный</PresentationFormat>
  <Paragraphs>120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Ретро</vt:lpstr>
      <vt:lpstr>Министерство  науки и высшего образования Российской Федерации Таганрогский институт имени А. П. Чехова (филиал)   ФГБОУ ВО «Ростовский государственный экономический  университет (РИНХ)»     Отчет о работе  Психологической клиники  2019-2020 уч.год  </vt:lpstr>
      <vt:lpstr>Направления работы Клиники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Перспективы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Окказиональное употребление фразеологизмов в рассказах А.П. Чехова</dc:title>
  <dc:creator>Андрей Нарушевич</dc:creator>
  <cp:lastModifiedBy>Женя</cp:lastModifiedBy>
  <cp:revision>58</cp:revision>
  <dcterms:created xsi:type="dcterms:W3CDTF">2020-05-10T20:12:40Z</dcterms:created>
  <dcterms:modified xsi:type="dcterms:W3CDTF">2020-06-01T07:43:28Z</dcterms:modified>
</cp:coreProperties>
</file>