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3" r:id="rId2"/>
    <p:sldId id="307" r:id="rId3"/>
    <p:sldId id="308" r:id="rId4"/>
    <p:sldId id="309" r:id="rId5"/>
    <p:sldId id="310" r:id="rId6"/>
    <p:sldId id="312" r:id="rId7"/>
    <p:sldId id="311" r:id="rId8"/>
    <p:sldId id="313" r:id="rId9"/>
    <p:sldId id="320" r:id="rId10"/>
    <p:sldId id="317" r:id="rId11"/>
    <p:sldId id="318" r:id="rId12"/>
    <p:sldId id="319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714" autoAdjust="0"/>
  </p:normalViewPr>
  <p:slideViewPr>
    <p:cSldViewPr>
      <p:cViewPr>
        <p:scale>
          <a:sx n="86" d="100"/>
          <a:sy n="86" d="100"/>
        </p:scale>
        <p:origin x="-233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5.3586400173377333E-2"/>
          <c:y val="2.7667809052256558E-2"/>
          <c:w val="0.93864227032794745"/>
          <c:h val="0.6416769596444688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педагоги ДОО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216</c:v>
                </c:pt>
                <c:pt idx="1">
                  <c:v>326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8-4746-923D-36784778F06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педагоги МОУ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119</c:v>
                </c:pt>
                <c:pt idx="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A8-4746-923D-36784778F06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педагоги доп. обр.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</c:v>
                </c:pt>
                <c:pt idx="1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представители учреждений культуры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педагоги-психологи, логопеды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7</c:v>
                </c:pt>
                <c:pt idx="1">
                  <c:v>34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СПО, вузы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23</c:v>
                </c:pt>
                <c:pt idx="1">
                  <c:v>84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частные образ-ые учреждения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latin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5</c:v>
                </c:pt>
                <c:pt idx="1">
                  <c:v>2</c:v>
                </c:pt>
              </c:numCache>
            </c:numRef>
          </c:val>
        </c:ser>
        <c:dLbls>
          <c:showVal val="1"/>
        </c:dLbls>
        <c:axId val="90986368"/>
        <c:axId val="90987904"/>
      </c:barChart>
      <c:catAx>
        <c:axId val="909863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 b="1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90987904"/>
        <c:crosses val="autoZero"/>
        <c:auto val="1"/>
        <c:lblAlgn val="ctr"/>
        <c:lblOffset val="100"/>
        <c:tickLblSkip val="1"/>
        <c:tickMarkSkip val="1"/>
      </c:catAx>
      <c:valAx>
        <c:axId val="90987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>
                <a:latin typeface="Tahoma" pitchFamily="34" charset="0"/>
                <a:cs typeface="Tahoma" pitchFamily="34" charset="0"/>
              </a:defRPr>
            </a:pPr>
            <a:endParaRPr lang="ru-RU"/>
          </a:p>
        </c:txPr>
        <c:crossAx val="90986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065970870094531E-2"/>
          <c:y val="0.76047129945278358"/>
          <c:w val="0.97241550857823156"/>
          <c:h val="0.22370886375312382"/>
        </c:manualLayout>
      </c:layout>
      <c:txPr>
        <a:bodyPr/>
        <a:lstStyle/>
        <a:p>
          <a:pPr>
            <a:defRPr sz="1600">
              <a:latin typeface="Tahoma" pitchFamily="34" charset="0"/>
              <a:cs typeface="Tahoma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E7E6F-8BFB-40FA-9DA9-04A0F3A258DA}" type="doc">
      <dgm:prSet loTypeId="urn:microsoft.com/office/officeart/2005/8/layout/radial5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12AD9BB-2801-4C4A-9CDA-184D9A267938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400" b="0" dirty="0" smtClean="0">
              <a:latin typeface="Tahoma" pitchFamily="34" charset="0"/>
              <a:cs typeface="Tahoma" pitchFamily="34" charset="0"/>
            </a:rPr>
            <a:t>Научно-исследовательские лаборатории вуза,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400" b="0" dirty="0" smtClean="0">
              <a:latin typeface="Tahoma" pitchFamily="34" charset="0"/>
              <a:cs typeface="Tahoma" pitchFamily="34" charset="0"/>
            </a:rPr>
            <a:t>Областные инновационные площадки</a:t>
          </a:r>
          <a:endParaRPr lang="ru-RU" sz="1400" b="0" dirty="0">
            <a:latin typeface="Tahoma" pitchFamily="34" charset="0"/>
            <a:cs typeface="Tahoma" pitchFamily="34" charset="0"/>
          </a:endParaRPr>
        </a:p>
      </dgm:t>
    </dgm:pt>
    <dgm:pt modelId="{E6B37100-DFE9-4A13-BC60-51F7721C3651}" type="parTrans" cxnId="{6D7ED2F5-2B18-4965-AADB-15CEB40E48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EF38EC3-6EDE-4C33-B79E-5712E7584B73}" type="sibTrans" cxnId="{6D7ED2F5-2B18-4965-AADB-15CEB40E48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98437CC-BE87-490C-BA72-66FF15F9A09F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ДОО, МОУ, высшие учебные заведения 14 стран ближнего и дальнего зарубежья</a:t>
          </a:r>
          <a:endParaRPr lang="ru-RU" sz="1600" b="0" dirty="0"/>
        </a:p>
      </dgm:t>
    </dgm:pt>
    <dgm:pt modelId="{9EB6EB22-ECB3-4844-9442-A7DB9DF44689}" type="parTrans" cxnId="{C412E3BD-8EC2-4803-AC27-C609B4B3C06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2515B8A2-30A3-4F08-8F07-D02434940656}" type="sibTrans" cxnId="{C412E3BD-8EC2-4803-AC27-C609B4B3C06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985E9CF-E66A-4B55-B59B-1FE38FB84FDB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МОУ, ДОО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г. Ростова-на-Дону</a:t>
          </a:r>
          <a:endParaRPr lang="ru-RU" sz="1600" b="0" dirty="0"/>
        </a:p>
      </dgm:t>
    </dgm:pt>
    <dgm:pt modelId="{9D6E4533-716E-4DF8-843F-72C4BDCA3A0A}" type="parTrans" cxnId="{0464E810-B6ED-4CFE-9A62-DD4BC8FF11A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93B19B05-BE32-4273-AA87-B3E6A44B799D}" type="sibTrans" cxnId="{0464E810-B6ED-4CFE-9A62-DD4BC8FF11A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5440AD3C-C74E-4E40-A340-F058F9583318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ОУ, учреждения дополнительного образования 13 регионов РФ</a:t>
          </a:r>
          <a:endParaRPr lang="ru-RU" sz="1600" b="0" dirty="0"/>
        </a:p>
      </dgm:t>
    </dgm:pt>
    <dgm:pt modelId="{573DEAD7-82D4-4929-A008-D4CF7A0D499D}" type="parTrans" cxnId="{2CF32F54-E5ED-4C6B-B043-ECBD2FFBDB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0630C18-0AFB-4112-AC50-4FE8D67D3E9E}" type="sibTrans" cxnId="{2CF32F54-E5ED-4C6B-B043-ECBD2FFBDB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D3152F52-94D6-40E2-967D-63FEEDBD97C9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ДОО и МОУ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г. Таганрога</a:t>
          </a:r>
          <a:endParaRPr lang="ru-RU" sz="1600" b="0" dirty="0"/>
        </a:p>
      </dgm:t>
    </dgm:pt>
    <dgm:pt modelId="{1E2BFA0F-C36F-44F1-BA99-268776A221FF}" type="parTrans" cxnId="{04F821D7-44D1-4575-B660-29EE00C9438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D481C3D-ACAC-4C8D-8AC7-2B52C5AC1882}" type="sibTrans" cxnId="{04F821D7-44D1-4575-B660-29EE00C9438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3C92892C-B623-46B9-85B1-3B9FD55721FB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МОУ и ДОО 6-х сельских районов  Ростовской области</a:t>
          </a:r>
          <a:endParaRPr lang="ru-RU" sz="1600" b="0" dirty="0"/>
        </a:p>
      </dgm:t>
    </dgm:pt>
    <dgm:pt modelId="{065E85FA-492B-49B0-8C89-037FD7F7C2E4}" type="parTrans" cxnId="{31B99A86-EE9A-4C53-97BC-DD8D248DC2D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11833F42-BDAA-42E7-8502-B51C90E69F95}" type="sibTrans" cxnId="{31B99A86-EE9A-4C53-97BC-DD8D248DC2D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C96F9B9D-6A82-427C-AED0-2EBA11716F82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ДОО и МОУ Азова, Батайска,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Шахт, Сальска и других городов РО</a:t>
          </a:r>
          <a:endParaRPr lang="ru-RU" sz="1600" b="0" dirty="0"/>
        </a:p>
      </dgm:t>
    </dgm:pt>
    <dgm:pt modelId="{86029F99-F556-4592-912B-1A226CA4DEB4}" type="parTrans" cxnId="{E25411E1-49E7-446C-AD8D-3C59C84806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71EDE68F-E758-402D-B3D5-423191202098}" type="sibTrans" cxnId="{E25411E1-49E7-446C-AD8D-3C59C84806F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8AAE87E0-7828-4EB3-80B5-C75AD18CA8C8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Учреждения дополнительного образования Ростовской области</a:t>
          </a:r>
          <a:endParaRPr lang="ru-RU" sz="1600" b="0" dirty="0"/>
        </a:p>
      </dgm:t>
    </dgm:pt>
    <dgm:pt modelId="{AF1F2C46-61BD-4ACF-9B97-2929AC163907}" type="parTrans" cxnId="{796E97F6-51DE-4638-B451-B9513ACED6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BA347E17-5923-4D7F-81AE-50D0F82DFC04}" type="sibTrans" cxnId="{796E97F6-51DE-4638-B451-B9513ACED69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AEE0A2ED-1599-40F1-A717-90369CCCA5D3}">
      <dgm:prSet phldrT="[Текст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altLang="ru-RU" sz="1600" b="0" dirty="0" smtClean="0">
              <a:latin typeface="Arial" charset="0"/>
            </a:rPr>
            <a:t>СПО Ростовской области</a:t>
          </a:r>
          <a:endParaRPr lang="ru-RU" sz="1600" b="0" dirty="0"/>
        </a:p>
      </dgm:t>
    </dgm:pt>
    <dgm:pt modelId="{D95913D9-B568-42C8-AFA6-8833BA0F9768}" type="parTrans" cxnId="{953FFC18-BA8E-4FF6-A945-8CBE2E1BD98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F7973CFE-6638-4E22-B085-DF298B3208CB}" type="sibTrans" cxnId="{953FFC18-BA8E-4FF6-A945-8CBE2E1BD98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/>
        </a:p>
      </dgm:t>
    </dgm:pt>
    <dgm:pt modelId="{09D041F9-DE38-4BCB-B004-D2016D116327}" type="pres">
      <dgm:prSet presAssocID="{A11E7E6F-8BFB-40FA-9DA9-04A0F3A258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1CCCF-EB48-4019-9745-0F0AAA5D326B}" type="pres">
      <dgm:prSet presAssocID="{C12AD9BB-2801-4C4A-9CDA-184D9A267938}" presName="centerShape" presStyleLbl="node0" presStyleIdx="0" presStyleCnt="1" custScaleX="214011" custScaleY="7639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175FE3C-387F-4FEC-8702-54C7E7440914}" type="pres">
      <dgm:prSet presAssocID="{9EB6EB22-ECB3-4844-9442-A7DB9DF44689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116FE12-7201-4018-9AC4-694B7587C162}" type="pres">
      <dgm:prSet presAssocID="{9EB6EB22-ECB3-4844-9442-A7DB9DF44689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58EA4D7-E068-406A-9661-20E08A881619}" type="pres">
      <dgm:prSet presAssocID="{198437CC-BE87-490C-BA72-66FF15F9A09F}" presName="node" presStyleLbl="node1" presStyleIdx="0" presStyleCnt="8" custScaleX="162308" custRadScaleRad="97846" custRadScaleInc="4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5BF76A4-24C3-4074-A9F4-BCC294DAF7AB}" type="pres">
      <dgm:prSet presAssocID="{9D6E4533-716E-4DF8-843F-72C4BDCA3A0A}" presName="parTrans" presStyleLbl="sibTrans2D1" presStyleIdx="1" presStyleCnt="8"/>
      <dgm:spPr/>
      <dgm:t>
        <a:bodyPr/>
        <a:lstStyle/>
        <a:p>
          <a:endParaRPr lang="ru-RU"/>
        </a:p>
      </dgm:t>
    </dgm:pt>
    <dgm:pt modelId="{2FCD2B5D-67DD-484C-A714-2F195AE2CA35}" type="pres">
      <dgm:prSet presAssocID="{9D6E4533-716E-4DF8-843F-72C4BDCA3A0A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A1E9ADE-1164-4579-8887-7665CA57586F}" type="pres">
      <dgm:prSet presAssocID="{0985E9CF-E66A-4B55-B59B-1FE38FB84FDB}" presName="node" presStyleLbl="node1" presStyleIdx="1" presStyleCnt="8" custScaleX="162308" custRadScaleRad="130196" custRadScaleInc="235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FFD1E55-9141-42C2-B94B-29A45952D56C}" type="pres">
      <dgm:prSet presAssocID="{573DEAD7-82D4-4929-A008-D4CF7A0D499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48143FA3-0AFD-4DB8-8E92-672730111126}" type="pres">
      <dgm:prSet presAssocID="{573DEAD7-82D4-4929-A008-D4CF7A0D499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80D5965-A795-42FB-B883-E427B22169EC}" type="pres">
      <dgm:prSet presAssocID="{5440AD3C-C74E-4E40-A340-F058F9583318}" presName="node" presStyleLbl="node1" presStyleIdx="2" presStyleCnt="8" custScaleX="162308" custRadScaleRad="147804" custRadScaleInc="-364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204C8E1-2B56-45E2-A699-8D34C6D2FA09}" type="pres">
      <dgm:prSet presAssocID="{1E2BFA0F-C36F-44F1-BA99-268776A221FF}" presName="parTrans" presStyleLbl="sibTrans2D1" presStyleIdx="3" presStyleCnt="8"/>
      <dgm:spPr/>
      <dgm:t>
        <a:bodyPr/>
        <a:lstStyle/>
        <a:p>
          <a:endParaRPr lang="ru-RU"/>
        </a:p>
      </dgm:t>
    </dgm:pt>
    <dgm:pt modelId="{07FD98F2-62DE-45AA-98EC-D2A82BEB22F1}" type="pres">
      <dgm:prSet presAssocID="{1E2BFA0F-C36F-44F1-BA99-268776A221FF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86CE0927-61E1-4892-841E-572229FFD41D}" type="pres">
      <dgm:prSet presAssocID="{D3152F52-94D6-40E2-967D-63FEEDBD97C9}" presName="node" presStyleLbl="node1" presStyleIdx="3" presStyleCnt="8" custScaleX="162308" custRadScaleRad="131957" custRadScaleInc="-297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CB50943-B46E-48FE-8FC4-72FCB766FAA0}" type="pres">
      <dgm:prSet presAssocID="{065E85FA-492B-49B0-8C89-037FD7F7C2E4}" presName="parTrans" presStyleLbl="sibTrans2D1" presStyleIdx="4" presStyleCnt="8"/>
      <dgm:spPr/>
      <dgm:t>
        <a:bodyPr/>
        <a:lstStyle/>
        <a:p>
          <a:endParaRPr lang="ru-RU"/>
        </a:p>
      </dgm:t>
    </dgm:pt>
    <dgm:pt modelId="{31713387-9321-4116-8B73-76008846C17A}" type="pres">
      <dgm:prSet presAssocID="{065E85FA-492B-49B0-8C89-037FD7F7C2E4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31E2CEC-BA07-4095-A949-8ED8E50C6699}" type="pres">
      <dgm:prSet presAssocID="{3C92892C-B623-46B9-85B1-3B9FD55721FB}" presName="node" presStyleLbl="node1" presStyleIdx="4" presStyleCnt="8" custScaleX="162308" custRadScaleRad="95340" custRadScaleInc="-51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FF04AF-69B3-47A6-9124-0B096ABAA169}" type="pres">
      <dgm:prSet presAssocID="{86029F99-F556-4592-912B-1A226CA4DEB4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3EB37B9-C740-44A9-A3E9-9943F369EDA7}" type="pres">
      <dgm:prSet presAssocID="{86029F99-F556-4592-912B-1A226CA4DEB4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8A7E0AB-63F4-4DD0-A7F0-FE606D818323}" type="pres">
      <dgm:prSet presAssocID="{C96F9B9D-6A82-427C-AED0-2EBA11716F82}" presName="node" presStyleLbl="node1" presStyleIdx="5" presStyleCnt="8" custScaleX="162308" custRadScaleRad="129341" custRadScaleInc="227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4B14C2-968A-4097-8181-CABC206C5862}" type="pres">
      <dgm:prSet presAssocID="{AF1F2C46-61BD-4ACF-9B97-2929AC163907}" presName="parTrans" presStyleLbl="sibTrans2D1" presStyleIdx="6" presStyleCnt="8"/>
      <dgm:spPr/>
      <dgm:t>
        <a:bodyPr/>
        <a:lstStyle/>
        <a:p>
          <a:endParaRPr lang="ru-RU"/>
        </a:p>
      </dgm:t>
    </dgm:pt>
    <dgm:pt modelId="{382833AE-D063-4514-8439-2E970F83FD41}" type="pres">
      <dgm:prSet presAssocID="{AF1F2C46-61BD-4ACF-9B97-2929AC163907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A12628C7-C7C2-41C7-9DC2-7A668D60E83B}" type="pres">
      <dgm:prSet presAssocID="{8AAE87E0-7828-4EB3-80B5-C75AD18CA8C8}" presName="node" presStyleLbl="node1" presStyleIdx="6" presStyleCnt="8" custScaleX="162308" custRadScaleRad="146181" custRadScaleInc="347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6B91A9-8819-44A2-91D5-D4711482A48C}" type="pres">
      <dgm:prSet presAssocID="{D95913D9-B568-42C8-AFA6-8833BA0F976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2363882C-D842-4F02-8D6F-82473367B265}" type="pres">
      <dgm:prSet presAssocID="{D95913D9-B568-42C8-AFA6-8833BA0F976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D2E2E619-7F78-46CE-8302-130827A0DAED}" type="pres">
      <dgm:prSet presAssocID="{AEE0A2ED-1599-40F1-A717-90369CCCA5D3}" presName="node" presStyleLbl="node1" presStyleIdx="7" presStyleCnt="8" custScaleX="162308" custRadScaleRad="130647" custRadScaleInc="-2321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6A5D350-F706-4EA3-992C-2CC211B1B301}" type="presOf" srcId="{5440AD3C-C74E-4E40-A340-F058F9583318}" destId="{F80D5965-A795-42FB-B883-E427B22169EC}" srcOrd="0" destOrd="0" presId="urn:microsoft.com/office/officeart/2005/8/layout/radial5"/>
    <dgm:cxn modelId="{080D3B7F-0341-4732-BE27-7773EC18D861}" type="presOf" srcId="{1E2BFA0F-C36F-44F1-BA99-268776A221FF}" destId="{07FD98F2-62DE-45AA-98EC-D2A82BEB22F1}" srcOrd="1" destOrd="0" presId="urn:microsoft.com/office/officeart/2005/8/layout/radial5"/>
    <dgm:cxn modelId="{C003AE31-184A-4BA2-BAC9-74C65E97C194}" type="presOf" srcId="{86029F99-F556-4592-912B-1A226CA4DEB4}" destId="{53EB37B9-C740-44A9-A3E9-9943F369EDA7}" srcOrd="1" destOrd="0" presId="urn:microsoft.com/office/officeart/2005/8/layout/radial5"/>
    <dgm:cxn modelId="{5C206429-29A3-480B-BE2F-EFA8A4EF91F4}" type="presOf" srcId="{A11E7E6F-8BFB-40FA-9DA9-04A0F3A258DA}" destId="{09D041F9-DE38-4BCB-B004-D2016D116327}" srcOrd="0" destOrd="0" presId="urn:microsoft.com/office/officeart/2005/8/layout/radial5"/>
    <dgm:cxn modelId="{E25411E1-49E7-446C-AD8D-3C59C84806F6}" srcId="{C12AD9BB-2801-4C4A-9CDA-184D9A267938}" destId="{C96F9B9D-6A82-427C-AED0-2EBA11716F82}" srcOrd="5" destOrd="0" parTransId="{86029F99-F556-4592-912B-1A226CA4DEB4}" sibTransId="{71EDE68F-E758-402D-B3D5-423191202098}"/>
    <dgm:cxn modelId="{EAA21748-FA1C-40D5-9F43-56F8133A28EE}" type="presOf" srcId="{065E85FA-492B-49B0-8C89-037FD7F7C2E4}" destId="{31713387-9321-4116-8B73-76008846C17A}" srcOrd="1" destOrd="0" presId="urn:microsoft.com/office/officeart/2005/8/layout/radial5"/>
    <dgm:cxn modelId="{F5B55DBD-5CB2-400B-AB8B-C164CA8EFFF1}" type="presOf" srcId="{198437CC-BE87-490C-BA72-66FF15F9A09F}" destId="{D58EA4D7-E068-406A-9661-20E08A881619}" srcOrd="0" destOrd="0" presId="urn:microsoft.com/office/officeart/2005/8/layout/radial5"/>
    <dgm:cxn modelId="{0D721644-DF59-4AD0-BCF9-AF6ECE8453B0}" type="presOf" srcId="{573DEAD7-82D4-4929-A008-D4CF7A0D499D}" destId="{48143FA3-0AFD-4DB8-8E92-672730111126}" srcOrd="1" destOrd="0" presId="urn:microsoft.com/office/officeart/2005/8/layout/radial5"/>
    <dgm:cxn modelId="{709373BB-0B0B-40BB-9CB6-CB68E2AC25B6}" type="presOf" srcId="{D3152F52-94D6-40E2-967D-63FEEDBD97C9}" destId="{86CE0927-61E1-4892-841E-572229FFD41D}" srcOrd="0" destOrd="0" presId="urn:microsoft.com/office/officeart/2005/8/layout/radial5"/>
    <dgm:cxn modelId="{A53892F6-C636-4958-81DC-FBCECA0FD652}" type="presOf" srcId="{C12AD9BB-2801-4C4A-9CDA-184D9A267938}" destId="{9271CCCF-EB48-4019-9745-0F0AAA5D326B}" srcOrd="0" destOrd="0" presId="urn:microsoft.com/office/officeart/2005/8/layout/radial5"/>
    <dgm:cxn modelId="{FF72357C-601F-43A1-AE6C-16D9DCA9959A}" type="presOf" srcId="{D95913D9-B568-42C8-AFA6-8833BA0F9768}" destId="{2363882C-D842-4F02-8D6F-82473367B265}" srcOrd="1" destOrd="0" presId="urn:microsoft.com/office/officeart/2005/8/layout/radial5"/>
    <dgm:cxn modelId="{6D7ED2F5-2B18-4965-AADB-15CEB40E48BD}" srcId="{A11E7E6F-8BFB-40FA-9DA9-04A0F3A258DA}" destId="{C12AD9BB-2801-4C4A-9CDA-184D9A267938}" srcOrd="0" destOrd="0" parTransId="{E6B37100-DFE9-4A13-BC60-51F7721C3651}" sibTransId="{9EF38EC3-6EDE-4C33-B79E-5712E7584B73}"/>
    <dgm:cxn modelId="{5B8D1BBB-7014-4E66-86CC-06359F375D88}" type="presOf" srcId="{573DEAD7-82D4-4929-A008-D4CF7A0D499D}" destId="{7FFD1E55-9141-42C2-B94B-29A45952D56C}" srcOrd="0" destOrd="0" presId="urn:microsoft.com/office/officeart/2005/8/layout/radial5"/>
    <dgm:cxn modelId="{0464E810-B6ED-4CFE-9A62-DD4BC8FF11A1}" srcId="{C12AD9BB-2801-4C4A-9CDA-184D9A267938}" destId="{0985E9CF-E66A-4B55-B59B-1FE38FB84FDB}" srcOrd="1" destOrd="0" parTransId="{9D6E4533-716E-4DF8-843F-72C4BDCA3A0A}" sibTransId="{93B19B05-BE32-4273-AA87-B3E6A44B799D}"/>
    <dgm:cxn modelId="{87FDE587-9695-455D-899F-0F10B50CDB68}" type="presOf" srcId="{AEE0A2ED-1599-40F1-A717-90369CCCA5D3}" destId="{D2E2E619-7F78-46CE-8302-130827A0DAED}" srcOrd="0" destOrd="0" presId="urn:microsoft.com/office/officeart/2005/8/layout/radial5"/>
    <dgm:cxn modelId="{DDB6E401-F0D3-4981-9226-5AA4F0B4871F}" type="presOf" srcId="{C96F9B9D-6A82-427C-AED0-2EBA11716F82}" destId="{48A7E0AB-63F4-4DD0-A7F0-FE606D818323}" srcOrd="0" destOrd="0" presId="urn:microsoft.com/office/officeart/2005/8/layout/radial5"/>
    <dgm:cxn modelId="{A45552AF-952D-46FA-9610-9EAC1DF80DCD}" type="presOf" srcId="{86029F99-F556-4592-912B-1A226CA4DEB4}" destId="{FFFF04AF-69B3-47A6-9124-0B096ABAA169}" srcOrd="0" destOrd="0" presId="urn:microsoft.com/office/officeart/2005/8/layout/radial5"/>
    <dgm:cxn modelId="{41C536E4-2DC3-454B-9397-9C3DE9899383}" type="presOf" srcId="{D95913D9-B568-42C8-AFA6-8833BA0F9768}" destId="{806B91A9-8819-44A2-91D5-D4711482A48C}" srcOrd="0" destOrd="0" presId="urn:microsoft.com/office/officeart/2005/8/layout/radial5"/>
    <dgm:cxn modelId="{953FFC18-BA8E-4FF6-A945-8CBE2E1BD98A}" srcId="{C12AD9BB-2801-4C4A-9CDA-184D9A267938}" destId="{AEE0A2ED-1599-40F1-A717-90369CCCA5D3}" srcOrd="7" destOrd="0" parTransId="{D95913D9-B568-42C8-AFA6-8833BA0F9768}" sibTransId="{F7973CFE-6638-4E22-B085-DF298B3208CB}"/>
    <dgm:cxn modelId="{FD214E7C-374D-4FC2-93A8-2C0CBFAB5697}" type="presOf" srcId="{0985E9CF-E66A-4B55-B59B-1FE38FB84FDB}" destId="{CA1E9ADE-1164-4579-8887-7665CA57586F}" srcOrd="0" destOrd="0" presId="urn:microsoft.com/office/officeart/2005/8/layout/radial5"/>
    <dgm:cxn modelId="{358E1E78-4E74-402D-9B29-9906D59B10F5}" type="presOf" srcId="{065E85FA-492B-49B0-8C89-037FD7F7C2E4}" destId="{4CB50943-B46E-48FE-8FC4-72FCB766FAA0}" srcOrd="0" destOrd="0" presId="urn:microsoft.com/office/officeart/2005/8/layout/radial5"/>
    <dgm:cxn modelId="{80751EB7-4AC3-4D1A-89A2-E5125962BC29}" type="presOf" srcId="{8AAE87E0-7828-4EB3-80B5-C75AD18CA8C8}" destId="{A12628C7-C7C2-41C7-9DC2-7A668D60E83B}" srcOrd="0" destOrd="0" presId="urn:microsoft.com/office/officeart/2005/8/layout/radial5"/>
    <dgm:cxn modelId="{C412E3BD-8EC2-4803-AC27-C609B4B3C062}" srcId="{C12AD9BB-2801-4C4A-9CDA-184D9A267938}" destId="{198437CC-BE87-490C-BA72-66FF15F9A09F}" srcOrd="0" destOrd="0" parTransId="{9EB6EB22-ECB3-4844-9442-A7DB9DF44689}" sibTransId="{2515B8A2-30A3-4F08-8F07-D02434940656}"/>
    <dgm:cxn modelId="{8C5A1F68-8C8D-45EB-86DB-69155F2B533D}" type="presOf" srcId="{1E2BFA0F-C36F-44F1-BA99-268776A221FF}" destId="{9204C8E1-2B56-45E2-A699-8D34C6D2FA09}" srcOrd="0" destOrd="0" presId="urn:microsoft.com/office/officeart/2005/8/layout/radial5"/>
    <dgm:cxn modelId="{04F821D7-44D1-4575-B660-29EE00C94385}" srcId="{C12AD9BB-2801-4C4A-9CDA-184D9A267938}" destId="{D3152F52-94D6-40E2-967D-63FEEDBD97C9}" srcOrd="3" destOrd="0" parTransId="{1E2BFA0F-C36F-44F1-BA99-268776A221FF}" sibTransId="{BD481C3D-ACAC-4C8D-8AC7-2B52C5AC1882}"/>
    <dgm:cxn modelId="{26A365A3-069F-4679-A3F0-BEF727ABD64A}" type="presOf" srcId="{9EB6EB22-ECB3-4844-9442-A7DB9DF44689}" destId="{F116FE12-7201-4018-9AC4-694B7587C162}" srcOrd="1" destOrd="0" presId="urn:microsoft.com/office/officeart/2005/8/layout/radial5"/>
    <dgm:cxn modelId="{5D245E5E-D77C-48DD-9C3F-E4F9E10C1BEF}" type="presOf" srcId="{AF1F2C46-61BD-4ACF-9B97-2929AC163907}" destId="{382833AE-D063-4514-8439-2E970F83FD41}" srcOrd="1" destOrd="0" presId="urn:microsoft.com/office/officeart/2005/8/layout/radial5"/>
    <dgm:cxn modelId="{31B99A86-EE9A-4C53-97BC-DD8D248DC2D8}" srcId="{C12AD9BB-2801-4C4A-9CDA-184D9A267938}" destId="{3C92892C-B623-46B9-85B1-3B9FD55721FB}" srcOrd="4" destOrd="0" parTransId="{065E85FA-492B-49B0-8C89-037FD7F7C2E4}" sibTransId="{11833F42-BDAA-42E7-8502-B51C90E69F95}"/>
    <dgm:cxn modelId="{3A35C0B0-9EEE-401E-A420-6EA088FB518B}" type="presOf" srcId="{9D6E4533-716E-4DF8-843F-72C4BDCA3A0A}" destId="{2FCD2B5D-67DD-484C-A714-2F195AE2CA35}" srcOrd="1" destOrd="0" presId="urn:microsoft.com/office/officeart/2005/8/layout/radial5"/>
    <dgm:cxn modelId="{9645A368-D93C-49A4-92C7-FE5AAC68F856}" type="presOf" srcId="{9EB6EB22-ECB3-4844-9442-A7DB9DF44689}" destId="{E175FE3C-387F-4FEC-8702-54C7E7440914}" srcOrd="0" destOrd="0" presId="urn:microsoft.com/office/officeart/2005/8/layout/radial5"/>
    <dgm:cxn modelId="{796E97F6-51DE-4638-B451-B9513ACED695}" srcId="{C12AD9BB-2801-4C4A-9CDA-184D9A267938}" destId="{8AAE87E0-7828-4EB3-80B5-C75AD18CA8C8}" srcOrd="6" destOrd="0" parTransId="{AF1F2C46-61BD-4ACF-9B97-2929AC163907}" sibTransId="{BA347E17-5923-4D7F-81AE-50D0F82DFC04}"/>
    <dgm:cxn modelId="{2CF32F54-E5ED-4C6B-B043-ECBD2FFBDB9C}" srcId="{C12AD9BB-2801-4C4A-9CDA-184D9A267938}" destId="{5440AD3C-C74E-4E40-A340-F058F9583318}" srcOrd="2" destOrd="0" parTransId="{573DEAD7-82D4-4929-A008-D4CF7A0D499D}" sibTransId="{C0630C18-0AFB-4112-AC50-4FE8D67D3E9E}"/>
    <dgm:cxn modelId="{D220C986-9AA8-4554-85DB-9D7DD8013A2F}" type="presOf" srcId="{AF1F2C46-61BD-4ACF-9B97-2929AC163907}" destId="{EA4B14C2-968A-4097-8181-CABC206C5862}" srcOrd="0" destOrd="0" presId="urn:microsoft.com/office/officeart/2005/8/layout/radial5"/>
    <dgm:cxn modelId="{5A13FAB1-8C4B-4693-93D4-B6A080FE4364}" type="presOf" srcId="{3C92892C-B623-46B9-85B1-3B9FD55721FB}" destId="{F31E2CEC-BA07-4095-A949-8ED8E50C6699}" srcOrd="0" destOrd="0" presId="urn:microsoft.com/office/officeart/2005/8/layout/radial5"/>
    <dgm:cxn modelId="{DCE49DCE-F02E-456C-AF91-A1B180509B1D}" type="presOf" srcId="{9D6E4533-716E-4DF8-843F-72C4BDCA3A0A}" destId="{A5BF76A4-24C3-4074-A9F4-BCC294DAF7AB}" srcOrd="0" destOrd="0" presId="urn:microsoft.com/office/officeart/2005/8/layout/radial5"/>
    <dgm:cxn modelId="{C61FAD99-18A0-4CD8-980C-FB85D27B3356}" type="presParOf" srcId="{09D041F9-DE38-4BCB-B004-D2016D116327}" destId="{9271CCCF-EB48-4019-9745-0F0AAA5D326B}" srcOrd="0" destOrd="0" presId="urn:microsoft.com/office/officeart/2005/8/layout/radial5"/>
    <dgm:cxn modelId="{9263341D-E83B-4907-BB24-DD3C5C2A8D14}" type="presParOf" srcId="{09D041F9-DE38-4BCB-B004-D2016D116327}" destId="{E175FE3C-387F-4FEC-8702-54C7E7440914}" srcOrd="1" destOrd="0" presId="urn:microsoft.com/office/officeart/2005/8/layout/radial5"/>
    <dgm:cxn modelId="{93BE6609-C671-48BC-BDA6-20486C36504C}" type="presParOf" srcId="{E175FE3C-387F-4FEC-8702-54C7E7440914}" destId="{F116FE12-7201-4018-9AC4-694B7587C162}" srcOrd="0" destOrd="0" presId="urn:microsoft.com/office/officeart/2005/8/layout/radial5"/>
    <dgm:cxn modelId="{BB4F8634-0414-405D-947B-9237614F7674}" type="presParOf" srcId="{09D041F9-DE38-4BCB-B004-D2016D116327}" destId="{D58EA4D7-E068-406A-9661-20E08A881619}" srcOrd="2" destOrd="0" presId="urn:microsoft.com/office/officeart/2005/8/layout/radial5"/>
    <dgm:cxn modelId="{04A48D0F-C6D9-45A2-AEAF-B297D4CDD9A9}" type="presParOf" srcId="{09D041F9-DE38-4BCB-B004-D2016D116327}" destId="{A5BF76A4-24C3-4074-A9F4-BCC294DAF7AB}" srcOrd="3" destOrd="0" presId="urn:microsoft.com/office/officeart/2005/8/layout/radial5"/>
    <dgm:cxn modelId="{AB7E0808-39FF-4F57-AB04-728F959465A7}" type="presParOf" srcId="{A5BF76A4-24C3-4074-A9F4-BCC294DAF7AB}" destId="{2FCD2B5D-67DD-484C-A714-2F195AE2CA35}" srcOrd="0" destOrd="0" presId="urn:microsoft.com/office/officeart/2005/8/layout/radial5"/>
    <dgm:cxn modelId="{AB0CC436-DE50-4406-B8A7-341DB63A646C}" type="presParOf" srcId="{09D041F9-DE38-4BCB-B004-D2016D116327}" destId="{CA1E9ADE-1164-4579-8887-7665CA57586F}" srcOrd="4" destOrd="0" presId="urn:microsoft.com/office/officeart/2005/8/layout/radial5"/>
    <dgm:cxn modelId="{A4012152-CC12-414A-9C55-BAA1DF18D881}" type="presParOf" srcId="{09D041F9-DE38-4BCB-B004-D2016D116327}" destId="{7FFD1E55-9141-42C2-B94B-29A45952D56C}" srcOrd="5" destOrd="0" presId="urn:microsoft.com/office/officeart/2005/8/layout/radial5"/>
    <dgm:cxn modelId="{EE125D72-C9D8-4510-AC6F-7116F371C882}" type="presParOf" srcId="{7FFD1E55-9141-42C2-B94B-29A45952D56C}" destId="{48143FA3-0AFD-4DB8-8E92-672730111126}" srcOrd="0" destOrd="0" presId="urn:microsoft.com/office/officeart/2005/8/layout/radial5"/>
    <dgm:cxn modelId="{98C4FB26-0D8E-4F07-A065-599A61BBD838}" type="presParOf" srcId="{09D041F9-DE38-4BCB-B004-D2016D116327}" destId="{F80D5965-A795-42FB-B883-E427B22169EC}" srcOrd="6" destOrd="0" presId="urn:microsoft.com/office/officeart/2005/8/layout/radial5"/>
    <dgm:cxn modelId="{EA37F2F5-0F71-4864-B1CE-D660F6127963}" type="presParOf" srcId="{09D041F9-DE38-4BCB-B004-D2016D116327}" destId="{9204C8E1-2B56-45E2-A699-8D34C6D2FA09}" srcOrd="7" destOrd="0" presId="urn:microsoft.com/office/officeart/2005/8/layout/radial5"/>
    <dgm:cxn modelId="{08985E17-53F2-4D34-8FE9-23BFD2E6BF4B}" type="presParOf" srcId="{9204C8E1-2B56-45E2-A699-8D34C6D2FA09}" destId="{07FD98F2-62DE-45AA-98EC-D2A82BEB22F1}" srcOrd="0" destOrd="0" presId="urn:microsoft.com/office/officeart/2005/8/layout/radial5"/>
    <dgm:cxn modelId="{0E62062C-9B32-4B96-8422-0FF208988A0F}" type="presParOf" srcId="{09D041F9-DE38-4BCB-B004-D2016D116327}" destId="{86CE0927-61E1-4892-841E-572229FFD41D}" srcOrd="8" destOrd="0" presId="urn:microsoft.com/office/officeart/2005/8/layout/radial5"/>
    <dgm:cxn modelId="{A2C02D4E-2D96-442C-9D78-2D8359C6DFAB}" type="presParOf" srcId="{09D041F9-DE38-4BCB-B004-D2016D116327}" destId="{4CB50943-B46E-48FE-8FC4-72FCB766FAA0}" srcOrd="9" destOrd="0" presId="urn:microsoft.com/office/officeart/2005/8/layout/radial5"/>
    <dgm:cxn modelId="{B2849C5C-770C-421E-B04C-E96F60DBD1A5}" type="presParOf" srcId="{4CB50943-B46E-48FE-8FC4-72FCB766FAA0}" destId="{31713387-9321-4116-8B73-76008846C17A}" srcOrd="0" destOrd="0" presId="urn:microsoft.com/office/officeart/2005/8/layout/radial5"/>
    <dgm:cxn modelId="{07F16E3F-88ED-4F2F-BDFF-E7D1B84EACE4}" type="presParOf" srcId="{09D041F9-DE38-4BCB-B004-D2016D116327}" destId="{F31E2CEC-BA07-4095-A949-8ED8E50C6699}" srcOrd="10" destOrd="0" presId="urn:microsoft.com/office/officeart/2005/8/layout/radial5"/>
    <dgm:cxn modelId="{83A30040-AFDB-4C12-BA20-310A11149F47}" type="presParOf" srcId="{09D041F9-DE38-4BCB-B004-D2016D116327}" destId="{FFFF04AF-69B3-47A6-9124-0B096ABAA169}" srcOrd="11" destOrd="0" presId="urn:microsoft.com/office/officeart/2005/8/layout/radial5"/>
    <dgm:cxn modelId="{AC4E8747-3565-4390-830D-4EFBDBF407AE}" type="presParOf" srcId="{FFFF04AF-69B3-47A6-9124-0B096ABAA169}" destId="{53EB37B9-C740-44A9-A3E9-9943F369EDA7}" srcOrd="0" destOrd="0" presId="urn:microsoft.com/office/officeart/2005/8/layout/radial5"/>
    <dgm:cxn modelId="{9873CD48-E747-457C-9548-DA972758FF52}" type="presParOf" srcId="{09D041F9-DE38-4BCB-B004-D2016D116327}" destId="{48A7E0AB-63F4-4DD0-A7F0-FE606D818323}" srcOrd="12" destOrd="0" presId="urn:microsoft.com/office/officeart/2005/8/layout/radial5"/>
    <dgm:cxn modelId="{BE76397B-DBDC-495A-8B4C-F9EEB25ED1D3}" type="presParOf" srcId="{09D041F9-DE38-4BCB-B004-D2016D116327}" destId="{EA4B14C2-968A-4097-8181-CABC206C5862}" srcOrd="13" destOrd="0" presId="urn:microsoft.com/office/officeart/2005/8/layout/radial5"/>
    <dgm:cxn modelId="{D901C436-0792-43C9-A7E9-21305DC534F3}" type="presParOf" srcId="{EA4B14C2-968A-4097-8181-CABC206C5862}" destId="{382833AE-D063-4514-8439-2E970F83FD41}" srcOrd="0" destOrd="0" presId="urn:microsoft.com/office/officeart/2005/8/layout/radial5"/>
    <dgm:cxn modelId="{19E1D2BE-B9F1-48DB-B164-08D6141BD454}" type="presParOf" srcId="{09D041F9-DE38-4BCB-B004-D2016D116327}" destId="{A12628C7-C7C2-41C7-9DC2-7A668D60E83B}" srcOrd="14" destOrd="0" presId="urn:microsoft.com/office/officeart/2005/8/layout/radial5"/>
    <dgm:cxn modelId="{92D6003B-0975-4BA3-AC8C-AA4D091A9AD7}" type="presParOf" srcId="{09D041F9-DE38-4BCB-B004-D2016D116327}" destId="{806B91A9-8819-44A2-91D5-D4711482A48C}" srcOrd="15" destOrd="0" presId="urn:microsoft.com/office/officeart/2005/8/layout/radial5"/>
    <dgm:cxn modelId="{AE2A7BE9-F52A-4388-B915-010BE73C14B2}" type="presParOf" srcId="{806B91A9-8819-44A2-91D5-D4711482A48C}" destId="{2363882C-D842-4F02-8D6F-82473367B265}" srcOrd="0" destOrd="0" presId="urn:microsoft.com/office/officeart/2005/8/layout/radial5"/>
    <dgm:cxn modelId="{298EC5A2-2528-40D4-B8B2-E04E818BBCBD}" type="presParOf" srcId="{09D041F9-DE38-4BCB-B004-D2016D116327}" destId="{D2E2E619-7F78-46CE-8302-130827A0DAE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1CCCF-EB48-4019-9745-0F0AAA5D326B}">
      <dsp:nvSpPr>
        <dsp:cNvPr id="0" name=""/>
        <dsp:cNvSpPr/>
      </dsp:nvSpPr>
      <dsp:spPr>
        <a:xfrm>
          <a:off x="2937616" y="2383112"/>
          <a:ext cx="2839788" cy="10136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0" kern="1200" dirty="0" smtClean="0">
              <a:latin typeface="Tahoma" pitchFamily="34" charset="0"/>
              <a:cs typeface="Tahoma" pitchFamily="34" charset="0"/>
            </a:rPr>
            <a:t>Научно-исследовательские лаборатории вуза,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400" b="0" kern="1200" dirty="0" smtClean="0">
              <a:latin typeface="Tahoma" pitchFamily="34" charset="0"/>
              <a:cs typeface="Tahoma" pitchFamily="34" charset="0"/>
            </a:rPr>
            <a:t>Областные инновационные площадки</a:t>
          </a:r>
          <a:endParaRPr lang="ru-RU" sz="1400" b="0" kern="1200" dirty="0">
            <a:latin typeface="Tahoma" pitchFamily="34" charset="0"/>
            <a:cs typeface="Tahoma" pitchFamily="34" charset="0"/>
          </a:endParaRPr>
        </a:p>
      </dsp:txBody>
      <dsp:txXfrm>
        <a:off x="2937616" y="2383112"/>
        <a:ext cx="2839788" cy="1013686"/>
      </dsp:txXfrm>
    </dsp:sp>
    <dsp:sp modelId="{E175FE3C-387F-4FEC-8702-54C7E7440914}">
      <dsp:nvSpPr>
        <dsp:cNvPr id="0" name=""/>
        <dsp:cNvSpPr/>
      </dsp:nvSpPr>
      <dsp:spPr>
        <a:xfrm rot="16205414">
          <a:off x="4091091" y="1646448"/>
          <a:ext cx="535979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16205414">
        <a:off x="4091091" y="1646448"/>
        <a:ext cx="535979" cy="492385"/>
      </dsp:txXfrm>
    </dsp:sp>
    <dsp:sp modelId="{D58EA4D7-E068-406A-9661-20E08A881619}">
      <dsp:nvSpPr>
        <dsp:cNvPr id="0" name=""/>
        <dsp:cNvSpPr/>
      </dsp:nvSpPr>
      <dsp:spPr>
        <a:xfrm>
          <a:off x="3303188" y="68458"/>
          <a:ext cx="2115479" cy="13033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ДОО, МОУ, высшие учебные заведения 14 стран ближнего и дальнего зарубежья</a:t>
          </a:r>
          <a:endParaRPr lang="ru-RU" sz="1600" b="0" kern="1200" dirty="0"/>
        </a:p>
      </dsp:txBody>
      <dsp:txXfrm>
        <a:off x="3303188" y="68458"/>
        <a:ext cx="2115479" cy="1303373"/>
      </dsp:txXfrm>
    </dsp:sp>
    <dsp:sp modelId="{A5BF76A4-24C3-4074-A9F4-BCC294DAF7AB}">
      <dsp:nvSpPr>
        <dsp:cNvPr id="0" name=""/>
        <dsp:cNvSpPr/>
      </dsp:nvSpPr>
      <dsp:spPr>
        <a:xfrm rot="19217777">
          <a:off x="5063103" y="1763252"/>
          <a:ext cx="709695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19217777">
        <a:off x="5063103" y="1763252"/>
        <a:ext cx="709695" cy="492385"/>
      </dsp:txXfrm>
    </dsp:sp>
    <dsp:sp modelId="{CA1E9ADE-1164-4579-8887-7665CA57586F}">
      <dsp:nvSpPr>
        <dsp:cNvPr id="0" name=""/>
        <dsp:cNvSpPr/>
      </dsp:nvSpPr>
      <dsp:spPr>
        <a:xfrm>
          <a:off x="5521061" y="393874"/>
          <a:ext cx="2115479" cy="13033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МОУ, ДОО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г. Ростова-на-Дону</a:t>
          </a:r>
          <a:endParaRPr lang="ru-RU" sz="1600" b="0" kern="1200" dirty="0"/>
        </a:p>
      </dsp:txBody>
      <dsp:txXfrm>
        <a:off x="5521061" y="393874"/>
        <a:ext cx="2115479" cy="1303373"/>
      </dsp:txXfrm>
    </dsp:sp>
    <dsp:sp modelId="{7FFD1E55-9141-42C2-B94B-29A45952D56C}">
      <dsp:nvSpPr>
        <dsp:cNvPr id="0" name=""/>
        <dsp:cNvSpPr/>
      </dsp:nvSpPr>
      <dsp:spPr>
        <a:xfrm rot="21550847">
          <a:off x="5952493" y="2617920"/>
          <a:ext cx="424639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21550847">
        <a:off x="5952493" y="2617920"/>
        <a:ext cx="424639" cy="492385"/>
      </dsp:txXfrm>
    </dsp:sp>
    <dsp:sp modelId="{F80D5965-A795-42FB-B883-E427B22169EC}">
      <dsp:nvSpPr>
        <dsp:cNvPr id="0" name=""/>
        <dsp:cNvSpPr/>
      </dsp:nvSpPr>
      <dsp:spPr>
        <a:xfrm>
          <a:off x="6577107" y="2191406"/>
          <a:ext cx="2115479" cy="13033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ОУ, учреждения дополнительного образования 13 регионов РФ</a:t>
          </a:r>
          <a:endParaRPr lang="ru-RU" sz="1600" b="0" kern="1200" dirty="0"/>
        </a:p>
      </dsp:txBody>
      <dsp:txXfrm>
        <a:off x="6577107" y="2191406"/>
        <a:ext cx="2115479" cy="1303373"/>
      </dsp:txXfrm>
    </dsp:sp>
    <dsp:sp modelId="{9204C8E1-2B56-45E2-A699-8D34C6D2FA09}">
      <dsp:nvSpPr>
        <dsp:cNvPr id="0" name=""/>
        <dsp:cNvSpPr/>
      </dsp:nvSpPr>
      <dsp:spPr>
        <a:xfrm rot="2298847">
          <a:off x="5098323" y="3512272"/>
          <a:ext cx="716709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2298847">
        <a:off x="5098323" y="3512272"/>
        <a:ext cx="716709" cy="492385"/>
      </dsp:txXfrm>
    </dsp:sp>
    <dsp:sp modelId="{86CE0927-61E1-4892-841E-572229FFD41D}">
      <dsp:nvSpPr>
        <dsp:cNvPr id="0" name=""/>
        <dsp:cNvSpPr/>
      </dsp:nvSpPr>
      <dsp:spPr>
        <a:xfrm>
          <a:off x="5595777" y="4052464"/>
          <a:ext cx="2115479" cy="130337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ДОО и МОУ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г. Таганрога</a:t>
          </a:r>
          <a:endParaRPr lang="ru-RU" sz="1600" b="0" kern="1200" dirty="0"/>
        </a:p>
      </dsp:txBody>
      <dsp:txXfrm>
        <a:off x="5595777" y="4052464"/>
        <a:ext cx="2115479" cy="1303373"/>
      </dsp:txXfrm>
    </dsp:sp>
    <dsp:sp modelId="{4CB50943-B46E-48FE-8FC4-72FCB766FAA0}">
      <dsp:nvSpPr>
        <dsp:cNvPr id="0" name=""/>
        <dsp:cNvSpPr/>
      </dsp:nvSpPr>
      <dsp:spPr>
        <a:xfrm rot="5330624">
          <a:off x="4123874" y="3613934"/>
          <a:ext cx="506435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5330624">
        <a:off x="4123874" y="3613934"/>
        <a:ext cx="506435" cy="492385"/>
      </dsp:txXfrm>
    </dsp:sp>
    <dsp:sp modelId="{F31E2CEC-BA07-4095-A949-8ED8E50C6699}">
      <dsp:nvSpPr>
        <dsp:cNvPr id="0" name=""/>
        <dsp:cNvSpPr/>
      </dsp:nvSpPr>
      <dsp:spPr>
        <a:xfrm>
          <a:off x="3342435" y="4352079"/>
          <a:ext cx="2115479" cy="130337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МОУ и ДОО 6-х сельских районов  Ростовской области</a:t>
          </a:r>
          <a:endParaRPr lang="ru-RU" sz="1600" b="0" kern="1200" dirty="0"/>
        </a:p>
      </dsp:txBody>
      <dsp:txXfrm>
        <a:off x="3342435" y="4352079"/>
        <a:ext cx="2115479" cy="1303373"/>
      </dsp:txXfrm>
    </dsp:sp>
    <dsp:sp modelId="{FFFF04AF-69B3-47A6-9124-0B096ABAA169}">
      <dsp:nvSpPr>
        <dsp:cNvPr id="0" name=""/>
        <dsp:cNvSpPr/>
      </dsp:nvSpPr>
      <dsp:spPr>
        <a:xfrm rot="8406531">
          <a:off x="2956642" y="3521545"/>
          <a:ext cx="701446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8406531">
        <a:off x="2956642" y="3521545"/>
        <a:ext cx="701446" cy="492385"/>
      </dsp:txXfrm>
    </dsp:sp>
    <dsp:sp modelId="{48A7E0AB-63F4-4DD0-A7F0-FE606D818323}">
      <dsp:nvSpPr>
        <dsp:cNvPr id="0" name=""/>
        <dsp:cNvSpPr/>
      </dsp:nvSpPr>
      <dsp:spPr>
        <a:xfrm>
          <a:off x="1099073" y="4077760"/>
          <a:ext cx="2115479" cy="13033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ДОО и МОУ Азова, Батайска,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Шахт, Сальска и других городов РО</a:t>
          </a:r>
          <a:endParaRPr lang="ru-RU" sz="1600" b="0" kern="1200" dirty="0"/>
        </a:p>
      </dsp:txBody>
      <dsp:txXfrm>
        <a:off x="1099073" y="4077760"/>
        <a:ext cx="2115479" cy="1303373"/>
      </dsp:txXfrm>
    </dsp:sp>
    <dsp:sp modelId="{EA4B14C2-968A-4097-8181-CABC206C5862}">
      <dsp:nvSpPr>
        <dsp:cNvPr id="0" name=""/>
        <dsp:cNvSpPr/>
      </dsp:nvSpPr>
      <dsp:spPr>
        <a:xfrm rot="10846899">
          <a:off x="2364854" y="2619343"/>
          <a:ext cx="405508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10846899">
        <a:off x="2364854" y="2619343"/>
        <a:ext cx="405508" cy="492385"/>
      </dsp:txXfrm>
    </dsp:sp>
    <dsp:sp modelId="{A12628C7-C7C2-41C7-9DC2-7A668D60E83B}">
      <dsp:nvSpPr>
        <dsp:cNvPr id="0" name=""/>
        <dsp:cNvSpPr/>
      </dsp:nvSpPr>
      <dsp:spPr>
        <a:xfrm>
          <a:off x="58392" y="2194046"/>
          <a:ext cx="2115479" cy="130337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Учреждения дополнительного образования Ростовской области</a:t>
          </a:r>
          <a:endParaRPr lang="ru-RU" sz="1600" b="0" kern="1200" dirty="0"/>
        </a:p>
      </dsp:txBody>
      <dsp:txXfrm>
        <a:off x="58392" y="2194046"/>
        <a:ext cx="2115479" cy="1303373"/>
      </dsp:txXfrm>
    </dsp:sp>
    <dsp:sp modelId="{806B91A9-8819-44A2-91D5-D4711482A48C}">
      <dsp:nvSpPr>
        <dsp:cNvPr id="0" name=""/>
        <dsp:cNvSpPr/>
      </dsp:nvSpPr>
      <dsp:spPr>
        <a:xfrm rot="13186557">
          <a:off x="2936744" y="1758926"/>
          <a:ext cx="715691" cy="4923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100" kern="1200"/>
        </a:p>
      </dsp:txBody>
      <dsp:txXfrm rot="13186557">
        <a:off x="2936744" y="1758926"/>
        <a:ext cx="715691" cy="492385"/>
      </dsp:txXfrm>
    </dsp:sp>
    <dsp:sp modelId="{D2E2E619-7F78-46CE-8302-130827A0DAED}">
      <dsp:nvSpPr>
        <dsp:cNvPr id="0" name=""/>
        <dsp:cNvSpPr/>
      </dsp:nvSpPr>
      <dsp:spPr>
        <a:xfrm>
          <a:off x="1073120" y="384677"/>
          <a:ext cx="2115479" cy="13033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tx2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b="0" kern="1200" dirty="0" smtClean="0">
              <a:latin typeface="Arial" charset="0"/>
            </a:rPr>
            <a:t>СПО Ростовской области</a:t>
          </a:r>
          <a:endParaRPr lang="ru-RU" sz="1600" b="0" kern="1200" dirty="0"/>
        </a:p>
      </dsp:txBody>
      <dsp:txXfrm>
        <a:off x="1073120" y="384677"/>
        <a:ext cx="2115479" cy="1303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129B2-DF85-4AF6-8AB9-7F52F67DD57F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3263D-7289-4B69-995A-D1239E13A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40B7-4F17-470A-8E9C-099B2B6707D3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00D4C-BE3B-4DA3-9671-13927F887A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9144000" cy="12858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00562" y="5000635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Директор ТИ имени А.П. Чехова 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(филиала) ФГБОУ ВО "РГЭУ (РИНХ)",</a:t>
            </a:r>
            <a:br>
              <a:rPr lang="ru-RU" dirty="0" smtClean="0">
                <a:latin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cs typeface="Tahoma" pitchFamily="34" charset="0"/>
              </a:rPr>
              <a:t>д.полит.н., 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к.филол.н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., доцент</a:t>
            </a:r>
          </a:p>
          <a:p>
            <a:r>
              <a:rPr lang="ru-RU" sz="2000" b="1" dirty="0" err="1" smtClean="0">
                <a:latin typeface="Tahoma" pitchFamily="34" charset="0"/>
                <a:cs typeface="Tahoma" pitchFamily="34" charset="0"/>
              </a:rPr>
              <a:t>Голобородько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А.Ю.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2015" y="87330"/>
            <a:ext cx="614366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Таганрогский институт имени А.П. Чехова (филиал) ФГБОУ ВО «Ростовский государственный экономический университет (РИНХ)»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285862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Чехов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04"/>
            <a:ext cx="857256" cy="857256"/>
          </a:xfrm>
          <a:prstGeom prst="rect">
            <a:avLst/>
          </a:prstGeom>
        </p:spPr>
      </p:pic>
      <p:pic>
        <p:nvPicPr>
          <p:cNvPr id="15" name="Рисунок 14" descr="РГЭУ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142853"/>
            <a:ext cx="1318779" cy="100013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849947"/>
            <a:ext cx="9144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ПРЕЕМСТВЕННОСТЬ МЕЖДУ ДОШКОЛЬНЫМ И НАЧАЛЬНЫМ ОБЩИМ ОБРАЗОВАНИЕМ  </a:t>
            </a:r>
            <a:b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УСЛОВИЯХ РЕАЛИЗАЦИИ </a:t>
            </a:r>
            <a:b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ФГОС ДО И ФГОС НОО</a:t>
            </a:r>
            <a:endParaRPr lang="ru-RU" sz="3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71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22489"/>
            <a:ext cx="9144000" cy="6135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26"/>
          <p:cNvGrpSpPr/>
          <p:nvPr/>
        </p:nvGrpSpPr>
        <p:grpSpPr>
          <a:xfrm>
            <a:off x="98069" y="79197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82133" y="5303"/>
            <a:ext cx="809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 социального партнерства по проблемам преемственности с образовательными организациями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2572" y="1243246"/>
            <a:ext cx="8297333" cy="1774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1.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Расширение среды взаимодействия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с образовательными организациями различного типа посредством подписания договоров о сотрудничестве и открытия инновационных площадок, педагогических классов, для осуществления научно-методического сопровождения деятельности педагогических коллективов образовательных организаций – партнеров в рамках реализации совместных проектов.</a:t>
            </a:r>
          </a:p>
        </p:txBody>
      </p:sp>
      <p:sp>
        <p:nvSpPr>
          <p:cNvPr id="1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1861" y="3221030"/>
            <a:ext cx="82980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2.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С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овершенствование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направлений социального партнерства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: функционирование педагогического класса на базе МАОУ Гимназия имени А.П. Чехова, деятельность научно-просветительского лектория для старшеклассников  в педагогическом лицее и др.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01861" y="4670063"/>
            <a:ext cx="8298000" cy="932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3.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Привлечение новых социальных партнеров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и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заинтересованных организаций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к разработке новых технологий и методов осуществления преемственности между различными ступенями образования.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2009423" y="2912535"/>
            <a:ext cx="4459114" cy="1128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3" idx="1"/>
          </p:cNvCxnSpPr>
          <p:nvPr/>
        </p:nvCxnSpPr>
        <p:spPr>
          <a:xfrm flipV="1">
            <a:off x="230039" y="2130538"/>
            <a:ext cx="372533" cy="675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4" idx="1"/>
          </p:cNvCxnSpPr>
          <p:nvPr/>
        </p:nvCxnSpPr>
        <p:spPr>
          <a:xfrm rot="5400000">
            <a:off x="524337" y="3752311"/>
            <a:ext cx="155844" cy="79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18750" y="3858845"/>
            <a:ext cx="377212" cy="565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30039" y="5151430"/>
            <a:ext cx="352119" cy="721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-9700" y="716525"/>
            <a:ext cx="9158288" cy="95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71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22489"/>
            <a:ext cx="9144000" cy="6135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700" y="716525"/>
            <a:ext cx="9158288" cy="95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7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82133" y="5303"/>
            <a:ext cx="809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 социального партнерства по проблемам преемственности с образовательными организациями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96446" y="1245307"/>
            <a:ext cx="8298000" cy="1221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4.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Проведение диагностических мероприятий и экспертизы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различных направлений деятельности образовательных организаций с последующей аналитикой, разработкой методического инструментария и сопровождения.</a:t>
            </a: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11265" y="2680046"/>
            <a:ext cx="8298000" cy="9323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5.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Осуществление публикации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методических пособий и результатов исследований, издание научно-практических статей совместно с представителями образовательных организаций.</a:t>
            </a:r>
          </a:p>
        </p:txBody>
      </p:sp>
      <p:sp>
        <p:nvSpPr>
          <p:cNvPr id="18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612489" y="3848864"/>
            <a:ext cx="8298000" cy="11859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6.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Активизация взаимодействия МО учителей-предметников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(г. Таганрога  и районов Ростовской области) с ТИ имени А.П. Чехова (преподавание в ЦПК, проведение мастер-классов для студентов, разработка совместных проектов, программ и др.).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-1560167" y="2570776"/>
            <a:ext cx="3685573" cy="79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4179" y="1890363"/>
            <a:ext cx="305007" cy="210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84179" y="3154680"/>
            <a:ext cx="321611" cy="214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78130" y="4404360"/>
            <a:ext cx="331470" cy="381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71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22489"/>
            <a:ext cx="9144000" cy="6135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700" y="716525"/>
            <a:ext cx="9158288" cy="95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7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982133" y="5303"/>
            <a:ext cx="8094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Перспективы развития социального партнерства по проблемам преемственности с образовательными организациями </a:t>
            </a:r>
            <a:endParaRPr lang="ru-RU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96446" y="1245307"/>
            <a:ext cx="8298000" cy="6385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dirty="0" smtClean="0">
                <a:latin typeface="Tahoma" pitchFamily="34" charset="0"/>
                <a:cs typeface="Tahoma" pitchFamily="34" charset="0"/>
              </a:rPr>
              <a:t>7. В рамках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реализации национальных проектов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эффективными направлениями могут стать:</a:t>
            </a: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200839" y="2251253"/>
            <a:ext cx="7712233" cy="2078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Пилотный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проект создания цифровой образовательной среды </a:t>
            </a:r>
          </a:p>
          <a:p>
            <a:pPr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(вуз – образовательные организации города и сельских районов), трансформированный применительно к потребностям цифрового общества и цифровой экономики, особенностям «цифровых детей» и педагогическим возможностям цифровых средств обучения. </a:t>
            </a:r>
          </a:p>
          <a:p>
            <a:pPr marL="363538" algn="just"/>
            <a:r>
              <a:rPr lang="ru-RU" sz="1600" i="1" dirty="0" smtClean="0">
                <a:latin typeface="Tahoma" pitchFamily="34" charset="0"/>
                <a:cs typeface="Tahoma" pitchFamily="34" charset="0"/>
              </a:rPr>
              <a:t>Основная идея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запуска проекта - это поиск и разработка альтернативных, эффективных программ развития, образования, воспитания.</a:t>
            </a:r>
          </a:p>
        </p:txBody>
      </p:sp>
      <p:sp>
        <p:nvSpPr>
          <p:cNvPr id="18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194690" y="4486609"/>
            <a:ext cx="7717956" cy="8653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Введение в учебные планы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направления подготовки «Педагогическое образование»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дисциплины «Цифровая дидактика»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(наука об организации процесса обучения в условиях цифрового общества).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-133276" y="1144679"/>
            <a:ext cx="836009" cy="342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85241" y="1559007"/>
            <a:ext cx="305007" cy="210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71570" y="3258311"/>
            <a:ext cx="321611" cy="214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863086" y="4921801"/>
            <a:ext cx="331470" cy="381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1194071" y="5528090"/>
            <a:ext cx="7717956" cy="8286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Открытие новых профилей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Тьюторское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сопровождение, Разработчик образовательных траекторий, Разработчик образовательных / игровых сред и др.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847331" y="5962252"/>
            <a:ext cx="331470" cy="381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-1179627" y="3914362"/>
            <a:ext cx="4073693" cy="1783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1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928802"/>
            <a:ext cx="9144000" cy="158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71" y="79196"/>
            <a:ext cx="1116345" cy="563722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285720" y="2214554"/>
            <a:ext cx="868136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1539" y="87332"/>
            <a:ext cx="803859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Таганрогский институт имени А.П. Чехова (филиал) ФГБОУ ВО «Ростовский государственный экономический университет (РИНХ)»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93423" y="87329"/>
            <a:ext cx="811671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Направления деятельности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9289" y="946038"/>
            <a:ext cx="8485729" cy="5892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участие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дошкольников и младших школьников, педагогов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в научных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творческих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мероприятиях института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1547279"/>
            <a:ext cx="8485729" cy="8519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публикация учебных пособий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в соавторстве с педагогами (проблематика: от мониторинга достижения дошкольниками и младшими школьниками планируемых результатов до развития инженерного мышления детей и подростков);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2412694"/>
            <a:ext cx="8485729" cy="3746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рецензирование образовательных программ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учителей и воспитателей;</a:t>
            </a:r>
          </a:p>
        </p:txBody>
      </p:sp>
      <p:sp>
        <p:nvSpPr>
          <p:cNvPr id="1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2787999"/>
            <a:ext cx="8485729" cy="619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публикация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в соавторстве с учителями СОШ и воспитателями ДОУ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научных статей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21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3413467"/>
            <a:ext cx="8485729" cy="8191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проведение научно-практических семинаров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круглых столов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для педагогов и родителей на базе образовательных учреждений г. Таганрога, г. Ростова-на-Дону,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Неклиновского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района;</a:t>
            </a:r>
          </a:p>
        </p:txBody>
      </p:sp>
      <p:sp>
        <p:nvSpPr>
          <p:cNvPr id="22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4236058"/>
            <a:ext cx="8485729" cy="6255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проведение интеллектуальных игр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научно-исследовательских конкурсов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для дошкольников и младших школьников г. Таганрога и г. Ростова-на-Дону;</a:t>
            </a:r>
          </a:p>
        </p:txBody>
      </p:sp>
      <p:sp>
        <p:nvSpPr>
          <p:cNvPr id="2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4865861"/>
            <a:ext cx="8485729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проведение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открытых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городских и районных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родительских собраний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2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5298718"/>
            <a:ext cx="8485729" cy="7858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разработка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в рамках внеурочной деятельности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программы занятий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для младших школьников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по развитию логического мышления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творческой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поисковой активности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2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8400" y="6084887"/>
            <a:ext cx="8485729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проектная деятельность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2536082" y="3536157"/>
            <a:ext cx="5500727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7" idx="1"/>
          </p:cNvCxnSpPr>
          <p:nvPr/>
        </p:nvCxnSpPr>
        <p:spPr>
          <a:xfrm>
            <a:off x="214283" y="1285861"/>
            <a:ext cx="305007" cy="107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3" idx="1"/>
          </p:cNvCxnSpPr>
          <p:nvPr/>
        </p:nvCxnSpPr>
        <p:spPr>
          <a:xfrm flipV="1">
            <a:off x="214283" y="1998133"/>
            <a:ext cx="305007" cy="210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14" idx="1"/>
          </p:cNvCxnSpPr>
          <p:nvPr/>
        </p:nvCxnSpPr>
        <p:spPr>
          <a:xfrm>
            <a:off x="220337" y="2599981"/>
            <a:ext cx="298063" cy="17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15" idx="1"/>
          </p:cNvCxnSpPr>
          <p:nvPr/>
        </p:nvCxnSpPr>
        <p:spPr>
          <a:xfrm flipV="1">
            <a:off x="214283" y="3070579"/>
            <a:ext cx="305007" cy="123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14874" y="3851976"/>
            <a:ext cx="305007" cy="441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2" idx="1"/>
          </p:cNvCxnSpPr>
          <p:nvPr/>
        </p:nvCxnSpPr>
        <p:spPr>
          <a:xfrm flipV="1">
            <a:off x="214283" y="4572001"/>
            <a:ext cx="305007" cy="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14665" y="5110504"/>
            <a:ext cx="305007" cy="3362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5" idx="1"/>
          </p:cNvCxnSpPr>
          <p:nvPr/>
        </p:nvCxnSpPr>
        <p:spPr>
          <a:xfrm flipV="1">
            <a:off x="214283" y="5712178"/>
            <a:ext cx="305007" cy="2839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27" idx="1"/>
          </p:cNvCxnSpPr>
          <p:nvPr/>
        </p:nvCxnSpPr>
        <p:spPr>
          <a:xfrm>
            <a:off x="214489" y="6299201"/>
            <a:ext cx="304800" cy="1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93423" y="87329"/>
            <a:ext cx="811671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Направления деятельности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9289" y="946038"/>
            <a:ext cx="8485729" cy="8398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Поддержка и развитие детской одаренности. </a:t>
            </a:r>
          </a:p>
          <a:p>
            <a:pPr lvl="0" algn="just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технологическом и содержательном плане разработаны, апробированы в образовательных учреждениях г. Таганрога,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Неклиновского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района, г. Ростова-на-Дону: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59556" y="2096544"/>
            <a:ext cx="8060648" cy="827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диагностика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готовности старших дошкольников к обучению в школе (рабочая тетрадь для дошкольников с 12 тестовыми заданиями и методические указания для педагогов);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56219" y="3037752"/>
            <a:ext cx="8063604" cy="6085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программа занятий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с дошкольниками и младшими школьниками, ставящая целью развитие интеллектуальных, социальных и творческих способностей;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55695" y="3771880"/>
            <a:ext cx="8064128" cy="596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программы конкурсов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викторин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проектов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для дошкольников и младших школьников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cs typeface="Tahoma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74903" y="1075976"/>
            <a:ext cx="579369" cy="59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7" idx="1"/>
          </p:cNvCxnSpPr>
          <p:nvPr/>
        </p:nvCxnSpPr>
        <p:spPr>
          <a:xfrm>
            <a:off x="214489" y="1365956"/>
            <a:ext cx="304800" cy="2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6000" y="2494846"/>
            <a:ext cx="291600" cy="212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-475070" y="2928334"/>
            <a:ext cx="2280018" cy="332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25" idx="1"/>
          </p:cNvCxnSpPr>
          <p:nvPr/>
        </p:nvCxnSpPr>
        <p:spPr>
          <a:xfrm>
            <a:off x="666044" y="3341511"/>
            <a:ext cx="290175" cy="52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66000" y="4064000"/>
            <a:ext cx="291600" cy="634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10" y="4789966"/>
            <a:ext cx="2485466" cy="165697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812" y="4798934"/>
            <a:ext cx="2209303" cy="165697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49" y="4605516"/>
            <a:ext cx="2254795" cy="150349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93423" y="87329"/>
            <a:ext cx="8116711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лабораторий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9289" y="946038"/>
            <a:ext cx="8485729" cy="6231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Проведение исследований</a:t>
            </a:r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 направленных на решение проблем преемственности дошкольного образования и начального обучения: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60812" y="1864955"/>
            <a:ext cx="8060648" cy="10814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организация конструктивного взаимодействия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между детским садом, школой и семьей по вопросам использования педагогических подходов и технологий, способствующих формированию УУД и компетенций воспитанников и учащихся ОУ в условиях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предшкольного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и начального образования;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56219" y="3037752"/>
            <a:ext cx="8063604" cy="834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подготовка педагогических кадров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для инклюзивного образования, для создания единой интегрированной среды преемственности в развитии и обучении детей с ОВЗ;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63486" y="3979119"/>
            <a:ext cx="8064128" cy="822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выявление и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работа с одаренными детьми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на уровне дошкольного образования с обязательным обеспечением педагогического сопровождения социально-личностного развития этих детей в начальной школе;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18459" y="1019534"/>
            <a:ext cx="466484" cy="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7" idx="1"/>
          </p:cNvCxnSpPr>
          <p:nvPr/>
        </p:nvCxnSpPr>
        <p:spPr>
          <a:xfrm>
            <a:off x="214489" y="1253067"/>
            <a:ext cx="304800" cy="453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6000" y="2494846"/>
            <a:ext cx="291600" cy="212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-1343378" y="3567289"/>
            <a:ext cx="4007556" cy="112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66000" y="3397073"/>
            <a:ext cx="291600" cy="52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66000" y="4368800"/>
            <a:ext cx="291600" cy="634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64344" y="4898121"/>
            <a:ext cx="8063604" cy="13446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разработка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и 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формирование диагностического комплекса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, включающего методики, предназначенные как для оценивания индивидуального развития детей, анализа освоения дошкольниками содержания образовательных областей, так и для диагностического инструментария, необходимого при изучении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сформированности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УУД на уровне начального общего образования.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66000" y="5574763"/>
            <a:ext cx="291600" cy="634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993423" y="87329"/>
            <a:ext cx="8116711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Открытие областных инновационных площадок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519289" y="946038"/>
            <a:ext cx="8485729" cy="6231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2018 году в г. Таганроге и г. Ростове-на-Дону открыты площадки по реализации следующих инновационных образовательных проектов: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60812" y="1864955"/>
            <a:ext cx="8060648" cy="1349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Создание интегрированного образовательного пространства  для развития  детской одаренности: Детский сад – Школа – Университет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»</a:t>
            </a:r>
          </a:p>
          <a:p>
            <a:pPr marL="722313"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МБОУ № 10 г. Таганрога, </a:t>
            </a:r>
          </a:p>
          <a:p>
            <a:pPr marL="722313"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МБОУ № 38 г. Таганрога, </a:t>
            </a:r>
          </a:p>
          <a:p>
            <a:pPr marL="722313"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МБДОУ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Андреево-Мелентьевский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д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/с «Сказка».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бъект 2" descr="Rectangle: Click to edit Master text styles&#10;Second level&#10;Third level&#10;Fourth level&#10;Fifth level"/>
          <p:cNvSpPr txBox="1">
            <a:spLocks/>
          </p:cNvSpPr>
          <p:nvPr/>
        </p:nvSpPr>
        <p:spPr>
          <a:xfrm>
            <a:off x="957125" y="3420708"/>
            <a:ext cx="8063604" cy="1151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Разработка и апробация моделей инклюзии детей со сложными сочетанными нарушениями, включая расстройства </a:t>
            </a:r>
            <a:r>
              <a:rPr lang="ru-RU" sz="1600" b="1" dirty="0" err="1" smtClean="0">
                <a:latin typeface="Tahoma" pitchFamily="34" charset="0"/>
                <a:cs typeface="Tahoma" pitchFamily="34" charset="0"/>
              </a:rPr>
              <a:t>аутистического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спектра, в условиях муниципальной образовательной системы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»</a:t>
            </a:r>
          </a:p>
          <a:p>
            <a:pPr marL="722313" lvl="0" algn="just"/>
            <a:r>
              <a:rPr lang="ru-RU" sz="1600" dirty="0" smtClean="0">
                <a:latin typeface="Tahoma" pitchFamily="34" charset="0"/>
                <a:cs typeface="Tahoma" pitchFamily="34" charset="0"/>
              </a:rPr>
              <a:t>МБОУ «Школа № 96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Эврика-Развитие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», г. Ростов-на-Дону.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18459" y="1019534"/>
            <a:ext cx="466484" cy="588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7" idx="1"/>
          </p:cNvCxnSpPr>
          <p:nvPr/>
        </p:nvCxnSpPr>
        <p:spPr>
          <a:xfrm>
            <a:off x="214489" y="1253067"/>
            <a:ext cx="304800" cy="453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66000" y="2494846"/>
            <a:ext cx="291600" cy="2123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-563651" y="2799644"/>
            <a:ext cx="2460184" cy="794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52294" y="4035245"/>
            <a:ext cx="291600" cy="52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785" y="5056534"/>
            <a:ext cx="2159578" cy="144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586" y="4957423"/>
            <a:ext cx="1704924" cy="144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212" y="5041105"/>
            <a:ext cx="2160000" cy="144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14282" y="1000108"/>
            <a:ext cx="8715436" cy="2450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Заключено 5 хоздоговоров</a:t>
            </a:r>
            <a:r>
              <a:rPr lang="ru-RU" dirty="0" smtClean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 с образовательными организациями г. Таганрога, г. Ростова-на-Дону, Куйбышевского района Ростовской области, связанных с вопросами преемственности.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Темы: «Методическая разработка модели организации </a:t>
            </a:r>
            <a:r>
              <a:rPr lang="ru-RU" dirty="0" err="1" smtClean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предшкольного</a:t>
            </a:r>
            <a:r>
              <a:rPr lang="ru-RU" dirty="0" smtClean="0">
                <a:latin typeface="Tahoma" pitchFamily="34" charset="0"/>
                <a:ea typeface="Calibri" panose="020F0502020204030204" pitchFamily="34" charset="0"/>
                <a:cs typeface="Tahoma" pitchFamily="34" charset="0"/>
              </a:rPr>
              <a:t> образования в условиях реализации ФГОС ДО и ФГОС НОО», «Разработка научно-диагностического инструментария по исследовательской работе в ДОУ» и др.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1611" y="3579480"/>
            <a:ext cx="3780000" cy="252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09" y="3586960"/>
            <a:ext cx="3780000" cy="252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1" name="Прямоугольник 3"/>
          <p:cNvSpPr>
            <a:spLocks noChangeArrowheads="1"/>
          </p:cNvSpPr>
          <p:nvPr/>
        </p:nvSpPr>
        <p:spPr bwMode="auto">
          <a:xfrm>
            <a:off x="1007859" y="45156"/>
            <a:ext cx="813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Динамика количества участников международной конференции по преемственности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4409664"/>
              </p:ext>
            </p:extLst>
          </p:nvPr>
        </p:nvGraphicFramePr>
        <p:xfrm>
          <a:off x="231064" y="1024347"/>
          <a:ext cx="8743935" cy="5619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1"/>
            <a:ext cx="9144000" cy="7563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778934"/>
            <a:ext cx="9144000" cy="6079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9525" y="752475"/>
            <a:ext cx="9158288" cy="9526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8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13" name="Прямоугольник 3"/>
          <p:cNvSpPr>
            <a:spLocks noChangeArrowheads="1"/>
          </p:cNvSpPr>
          <p:nvPr/>
        </p:nvSpPr>
        <p:spPr bwMode="auto">
          <a:xfrm>
            <a:off x="1007859" y="45156"/>
            <a:ext cx="81359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Модель взаимодействия ТИ имени А.П. Чехова с образовательными организациями по обеспечению преемственности в образовании</a:t>
            </a:r>
            <a:endParaRPr lang="ru-RU" alt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25778" y="869244"/>
          <a:ext cx="8715022" cy="57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12417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264356"/>
            <a:ext cx="9144000" cy="5593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20989" y="1242325"/>
            <a:ext cx="9158288" cy="95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6"/>
          <p:cNvGrpSpPr/>
          <p:nvPr/>
        </p:nvGrpSpPr>
        <p:grpSpPr>
          <a:xfrm>
            <a:off x="98069" y="79197"/>
            <a:ext cx="857257" cy="428628"/>
            <a:chOff x="142843" y="500042"/>
            <a:chExt cx="1429993" cy="642942"/>
          </a:xfrm>
        </p:grpSpPr>
        <p:pic>
          <p:nvPicPr>
            <p:cNvPr id="28" name="Рисунок 27" descr="Чехов_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4886" y="541867"/>
              <a:ext cx="567950" cy="567950"/>
            </a:xfrm>
            <a:prstGeom prst="rect">
              <a:avLst/>
            </a:prstGeom>
          </p:spPr>
        </p:pic>
        <p:pic>
          <p:nvPicPr>
            <p:cNvPr id="29" name="Рисунок 28" descr="РГЭУ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3" y="500042"/>
              <a:ext cx="847787" cy="64294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0344" y="1287808"/>
            <a:ext cx="87868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В конференции принимают участие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602</a:t>
            </a: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человека (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очно-заочное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участие) </a:t>
            </a:r>
          </a:p>
          <a:p>
            <a:pPr>
              <a:spcAft>
                <a:spcPts val="1200"/>
              </a:spcAft>
            </a:pPr>
            <a:r>
              <a:rPr lang="ru-RU" b="1" dirty="0" smtClean="0">
                <a:latin typeface="Tahoma" pitchFamily="34" charset="0"/>
                <a:cs typeface="Tahoma" pitchFamily="34" charset="0"/>
              </a:rPr>
              <a:t>478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участников из Ростовской области,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93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участника из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13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регионов РФ: Мурманской области, Чеченской республики, Северной Осетии, Ставропольского края, Краснодарского края, Москвы, Волгограда, Воронежа, Санкт-Петербурга, Ханты-Мансийского округа, Ямало-Ненецкого АО и др.;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29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участников из стран ближнего и дальнего зарубежья. </a:t>
            </a:r>
          </a:p>
          <a:p>
            <a:pPr>
              <a:spcAft>
                <a:spcPts val="1200"/>
              </a:spcAft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На конференции представлены: ЛНР, ДНР, Франция, Германия, Болгария, Израиль, Швеция, Казахстан, Чехия, Иран и др.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7016" y="5303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Международная конференция «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Преемственность между дошкольным и начальным общим образованием в условиях реализации Федерального государственного образовательного стандарта</a:t>
            </a:r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», 22 марта 2019 г.</a:t>
            </a:r>
            <a:endParaRPr lang="ru-RU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Picture 3" descr="C:\Users\User\AppData\Local\Temp\Rar$DRa0.897\для А.Ю. Голобородько\Фото конференции 21-04-2018_05-57-59\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8816" y="4329839"/>
            <a:ext cx="2741272" cy="180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31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54649" y="4316157"/>
            <a:ext cx="2614085" cy="18000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32" name="Picture 2" descr="C:\Users\User\AppData\Local\Temp\Rar$DRa0.132\для А.Ю. Голобородько\Фото конференции 21-04-2018_05-57-59\2015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3564" y="4405672"/>
            <a:ext cx="1306098" cy="18000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7235</TotalTime>
  <Words>1081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ГОУВПО "ТГПИ"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kis</dc:creator>
  <cp:lastModifiedBy>goloborodko</cp:lastModifiedBy>
  <cp:revision>631</cp:revision>
  <dcterms:created xsi:type="dcterms:W3CDTF">2017-06-13T06:49:07Z</dcterms:created>
  <dcterms:modified xsi:type="dcterms:W3CDTF">2019-03-22T03:44:32Z</dcterms:modified>
</cp:coreProperties>
</file>