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79" r:id="rId2"/>
    <p:sldId id="330" r:id="rId3"/>
    <p:sldId id="331" r:id="rId4"/>
    <p:sldId id="345" r:id="rId5"/>
    <p:sldId id="337" r:id="rId6"/>
    <p:sldId id="333" r:id="rId7"/>
    <p:sldId id="338" r:id="rId8"/>
    <p:sldId id="339" r:id="rId9"/>
    <p:sldId id="340" r:id="rId10"/>
    <p:sldId id="341" r:id="rId11"/>
    <p:sldId id="336" r:id="rId12"/>
    <p:sldId id="342" r:id="rId13"/>
    <p:sldId id="343" r:id="rId14"/>
    <p:sldId id="344" r:id="rId15"/>
    <p:sldId id="335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66" d="100"/>
          <a:sy n="66" d="100"/>
        </p:scale>
        <p:origin x="-14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7095588412881E-2"/>
          <c:y val="5.2982881895516976E-2"/>
          <c:w val="0.68219005407928912"/>
          <c:h val="0.756970300907792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Внутривузовские конференции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Региональные конференции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Всероссийские конференции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Международные конференции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852224"/>
        <c:axId val="141588096"/>
        <c:axId val="0"/>
      </c:bar3DChart>
      <c:catAx>
        <c:axId val="1888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588096"/>
        <c:crosses val="autoZero"/>
        <c:auto val="1"/>
        <c:lblAlgn val="ctr"/>
        <c:lblOffset val="100"/>
        <c:noMultiLvlLbl val="0"/>
      </c:catAx>
      <c:valAx>
        <c:axId val="14158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852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участников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343</c:v>
                </c:pt>
                <c:pt idx="1">
                  <c:v>624</c:v>
                </c:pt>
                <c:pt idx="2">
                  <c:v>595</c:v>
                </c:pt>
                <c:pt idx="3">
                  <c:v>587</c:v>
                </c:pt>
                <c:pt idx="4">
                  <c:v>655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87</c:v>
                </c:pt>
                <c:pt idx="1">
                  <c:v>119</c:v>
                </c:pt>
                <c:pt idx="2">
                  <c:v>167</c:v>
                </c:pt>
                <c:pt idx="3">
                  <c:v>175</c:v>
                </c:pt>
                <c:pt idx="4">
                  <c:v>215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Студенты/магистранты/аспиранты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178</c:v>
                </c:pt>
                <c:pt idx="1">
                  <c:v>96</c:v>
                </c:pt>
                <c:pt idx="2">
                  <c:v>138</c:v>
                </c:pt>
                <c:pt idx="3">
                  <c:v>133</c:v>
                </c:pt>
                <c:pt idx="4">
                  <c:v>145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Работники предприятий и учреждений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78</c:v>
                </c:pt>
                <c:pt idx="1">
                  <c:v>408</c:v>
                </c:pt>
                <c:pt idx="2">
                  <c:v>290</c:v>
                </c:pt>
                <c:pt idx="3">
                  <c:v>279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Научные работы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71</c:v>
                </c:pt>
                <c:pt idx="1">
                  <c:v>222</c:v>
                </c:pt>
                <c:pt idx="2">
                  <c:v>304</c:v>
                </c:pt>
                <c:pt idx="3">
                  <c:v>360</c:v>
                </c:pt>
                <c:pt idx="4">
                  <c:v>320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08544"/>
        <c:axId val="201098368"/>
      </c:lineChart>
      <c:catAx>
        <c:axId val="20170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098368"/>
        <c:crosses val="autoZero"/>
        <c:auto val="1"/>
        <c:lblAlgn val="ctr"/>
        <c:lblOffset val="100"/>
        <c:noMultiLvlLbl val="0"/>
      </c:catAx>
      <c:valAx>
        <c:axId val="20109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708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участников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</c:v>
                </c:pt>
                <c:pt idx="1">
                  <c:v>189</c:v>
                </c:pt>
                <c:pt idx="2">
                  <c:v>96</c:v>
                </c:pt>
                <c:pt idx="3">
                  <c:v>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34</c:v>
                </c:pt>
                <c:pt idx="2">
                  <c:v>30</c:v>
                </c:pt>
                <c:pt idx="3">
                  <c:v>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Студенты/магистранты/аспиранты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</c:v>
                </c:pt>
                <c:pt idx="1">
                  <c:v>7</c:v>
                </c:pt>
                <c:pt idx="2">
                  <c:v>18</c:v>
                </c:pt>
                <c:pt idx="3">
                  <c:v>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Работники предприятий и учреждений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34</c:v>
                </c:pt>
                <c:pt idx="1">
                  <c:v>148</c:v>
                </c:pt>
                <c:pt idx="2">
                  <c:v>48</c:v>
                </c:pt>
                <c:pt idx="3">
                  <c:v>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Научные работы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20</c:v>
                </c:pt>
                <c:pt idx="1">
                  <c:v>27</c:v>
                </c:pt>
                <c:pt idx="2">
                  <c:v>29</c:v>
                </c:pt>
                <c:pt idx="3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08032"/>
        <c:axId val="201100672"/>
      </c:lineChart>
      <c:catAx>
        <c:axId val="20170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100672"/>
        <c:crosses val="autoZero"/>
        <c:auto val="1"/>
        <c:lblAlgn val="ctr"/>
        <c:lblOffset val="100"/>
        <c:noMultiLvlLbl val="0"/>
      </c:catAx>
      <c:valAx>
        <c:axId val="20110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70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участников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55</c:v>
                </c:pt>
                <c:pt idx="2">
                  <c:v>64</c:v>
                </c:pt>
                <c:pt idx="3">
                  <c:v>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</c:v>
                </c:pt>
                <c:pt idx="1">
                  <c:v>22</c:v>
                </c:pt>
                <c:pt idx="2">
                  <c:v>25</c:v>
                </c:pt>
                <c:pt idx="3">
                  <c:v>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Студенты/магистранты/аспиранты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29</c:v>
                </c:pt>
                <c:pt idx="3">
                  <c:v>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Работники предприятий и учреждений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Научные работы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50</c:v>
                </c:pt>
                <c:pt idx="1">
                  <c:v>49</c:v>
                </c:pt>
                <c:pt idx="2">
                  <c:v>51</c:v>
                </c:pt>
                <c:pt idx="3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668736"/>
        <c:axId val="120567424"/>
      </c:lineChart>
      <c:catAx>
        <c:axId val="19966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567424"/>
        <c:crosses val="autoZero"/>
        <c:auto val="1"/>
        <c:lblAlgn val="ctr"/>
        <c:lblOffset val="100"/>
        <c:noMultiLvlLbl val="0"/>
      </c:catAx>
      <c:valAx>
        <c:axId val="12056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668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участников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</c:v>
                </c:pt>
                <c:pt idx="1">
                  <c:v>159</c:v>
                </c:pt>
                <c:pt idx="2">
                  <c:v>182</c:v>
                </c:pt>
                <c:pt idx="3">
                  <c:v>234</c:v>
                </c:pt>
                <c:pt idx="4">
                  <c:v>355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49</c:v>
                </c:pt>
                <c:pt idx="1">
                  <c:v>17</c:v>
                </c:pt>
                <c:pt idx="2">
                  <c:v>45</c:v>
                </c:pt>
                <c:pt idx="3">
                  <c:v>52</c:v>
                </c:pt>
                <c:pt idx="4">
                  <c:v>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Студенты/магистранты/аспиранты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38</c:v>
                </c:pt>
                <c:pt idx="1">
                  <c:v>18</c:v>
                </c:pt>
                <c:pt idx="2">
                  <c:v>53</c:v>
                </c:pt>
                <c:pt idx="3">
                  <c:v>71</c:v>
                </c:pt>
                <c:pt idx="4">
                  <c:v>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Работники предприятий и учреждений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</c:v>
                </c:pt>
                <c:pt idx="1">
                  <c:v>134</c:v>
                </c:pt>
                <c:pt idx="2">
                  <c:v>84</c:v>
                </c:pt>
                <c:pt idx="3">
                  <c:v>111</c:v>
                </c:pt>
                <c:pt idx="4">
                  <c:v>209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Научные работы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75</c:v>
                </c:pt>
                <c:pt idx="1">
                  <c:v>37</c:v>
                </c:pt>
                <c:pt idx="2">
                  <c:v>77</c:v>
                </c:pt>
                <c:pt idx="3">
                  <c:v>80</c:v>
                </c:pt>
                <c:pt idx="4">
                  <c:v>120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42560"/>
        <c:axId val="201104128"/>
      </c:lineChart>
      <c:catAx>
        <c:axId val="20864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104128"/>
        <c:crosses val="autoZero"/>
        <c:auto val="1"/>
        <c:lblAlgn val="ctr"/>
        <c:lblOffset val="100"/>
        <c:noMultiLvlLbl val="0"/>
      </c:catAx>
      <c:valAx>
        <c:axId val="20110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642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830984935808260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794638338244602E-2"/>
          <c:y val="0.15706908680249973"/>
          <c:w val="0.96920536166175542"/>
          <c:h val="0.787845378808669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2.870051475761953E-4"/>
                  <c:y val="-4.47056374149467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208 </a:t>
                    </a:r>
                    <a:r>
                      <a:rPr lang="ru-RU" dirty="0" smtClean="0"/>
                      <a:t>человек - </a:t>
                    </a:r>
                    <a:r>
                      <a:rPr lang="ru-RU" dirty="0"/>
                      <a:t>88%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358196531955004"/>
                  <c:y val="5.0077758535300486E-3"/>
                </c:manualLayout>
              </c:layout>
              <c:tx>
                <c:rich>
                  <a:bodyPr/>
                  <a:lstStyle/>
                  <a:p>
                    <a:pPr>
                      <a:defRPr sz="15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500" b="1" dirty="0" smtClean="0"/>
                      <a:t>11 стран:</a:t>
                    </a:r>
                  </a:p>
                  <a:p>
                    <a:pPr>
                      <a:defRPr sz="15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500" dirty="0" smtClean="0"/>
                      <a:t>26 человек – 11%</a:t>
                    </a:r>
                    <a:endParaRPr lang="ru-RU" sz="15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208 человек</c:v>
                </c:pt>
                <c:pt idx="1">
                  <c:v>26 человек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0.88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83098493580826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794638338244598E-2"/>
          <c:y val="0.1570690868024999"/>
          <c:w val="0.96920536166175542"/>
          <c:h val="0.787845378808669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2.1740918620295241E-3"/>
                  <c:y val="-4.4705637414946701E-2"/>
                </c:manualLayout>
              </c:layout>
              <c:tx>
                <c:rich>
                  <a:bodyPr/>
                  <a:lstStyle/>
                  <a:p>
                    <a:r>
                      <a:rPr lang="ru-RU" sz="160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/>
                      <a:t>35 </a:t>
                    </a:r>
                    <a:r>
                      <a:rPr lang="ru-RU" smtClean="0"/>
                      <a:t>человек; - 94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612052798745436"/>
                  <c:y val="-2.003110341412020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14 стран:</a:t>
                    </a:r>
                  </a:p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20 человек - 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335 человек</c:v>
                </c:pt>
                <c:pt idx="1">
                  <c:v>20 человек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0.94000000000000006</c:v>
                </c:pt>
                <c:pt idx="1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участников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500</c:v>
                </c:pt>
                <c:pt idx="1">
                  <c:v>338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133</c:v>
                </c:pt>
                <c:pt idx="1">
                  <c:v>106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Студенты/магистранты/аспиранты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176</c:v>
                </c:pt>
                <c:pt idx="1">
                  <c:v>111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Работники предприятий и учреждений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191</c:v>
                </c:pt>
                <c:pt idx="1">
                  <c:v>121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Научные работы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133</c:v>
                </c:pt>
                <c:pt idx="1">
                  <c:v>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45120"/>
        <c:axId val="122389056"/>
      </c:lineChart>
      <c:catAx>
        <c:axId val="2086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389056"/>
        <c:crosses val="autoZero"/>
        <c:auto val="1"/>
        <c:lblAlgn val="ctr"/>
        <c:lblOffset val="100"/>
        <c:noMultiLvlLbl val="0"/>
      </c:catAx>
      <c:valAx>
        <c:axId val="1223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645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830984935808263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794638338244598E-2"/>
          <c:y val="0.15706908680249998"/>
          <c:w val="0.96920536166175542"/>
          <c:h val="0.787845378808669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1.49730577552838E-3"/>
                  <c:y val="-0.1876776380332295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323 </a:t>
                    </a:r>
                    <a:r>
                      <a:rPr lang="ru-RU" dirty="0" smtClean="0"/>
                      <a:t>человек - </a:t>
                    </a:r>
                    <a:r>
                      <a:rPr lang="ru-RU" dirty="0"/>
                      <a:t>95%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575755665422162E-2"/>
                  <c:y val="-8.9031089375997234E-3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12 стран:</a:t>
                    </a:r>
                  </a:p>
                  <a:p>
                    <a:r>
                      <a:rPr lang="ru-RU" smtClean="0"/>
                      <a:t>15 человек - </a:t>
                    </a:r>
                    <a:r>
                      <a:rPr lang="ru-RU"/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323 человек</c:v>
                </c:pt>
                <c:pt idx="1">
                  <c:v>15 человек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0.95000000000000007</c:v>
                </c:pt>
                <c:pt idx="1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участников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237</c:v>
                </c:pt>
                <c:pt idx="1">
                  <c:v>280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</c:v>
                </c:pt>
                <c:pt idx="1">
                  <c:v>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Студенты/магистранты/аспиранты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</c:v>
                </c:pt>
                <c:pt idx="1">
                  <c:v>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Работники предприятий и учреждений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128</c:v>
                </c:pt>
                <c:pt idx="1">
                  <c:v>132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Научные работы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36</c:v>
                </c:pt>
                <c:pt idx="1">
                  <c:v>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200512"/>
        <c:axId val="202326016"/>
      </c:lineChart>
      <c:catAx>
        <c:axId val="19520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326016"/>
        <c:crosses val="autoZero"/>
        <c:auto val="1"/>
        <c:lblAlgn val="ctr"/>
        <c:lblOffset val="100"/>
        <c:noMultiLvlLbl val="0"/>
      </c:catAx>
      <c:valAx>
        <c:axId val="20232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5200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год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83098493580826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794638338244598E-2"/>
          <c:y val="0.15706908680250006"/>
          <c:w val="0.96920536166175542"/>
          <c:h val="0.7878453788086698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2.8797750600897953E-4"/>
                  <c:y val="-0.1916955024578188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230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человек - 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82%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999062750374152"/>
                  <c:y val="-7.56764259695976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 smtClean="0"/>
                      <a:t>11 стран:</a:t>
                    </a:r>
                  </a:p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50 человек; -18</a:t>
                    </a:r>
                    <a:r>
                      <a:rPr lang="ru-RU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endParaRPr lang="ru-RU" smtClean="0"/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230 человек</c:v>
                </c:pt>
                <c:pt idx="1">
                  <c:v>50 человек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0.82000000000000006</c:v>
                </c:pt>
                <c:pt idx="1">
                  <c:v>0.18000000000000002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077398019605396"/>
          <c:y val="0.31371066297293143"/>
          <c:w val="0.45350280228910744"/>
          <c:h val="0.686289337027068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2"/>
              <c:layout>
                <c:manualLayout>
                  <c:x val="0.17901973310155087"/>
                  <c:y val="-8.97001099632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0.24000000000000005</c:v>
                </c:pt>
                <c:pt idx="1">
                  <c:v>0.35000000000000009</c:v>
                </c:pt>
                <c:pt idx="2">
                  <c:v>0.17</c:v>
                </c:pt>
                <c:pt idx="3">
                  <c:v>0.24000000000000005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4881623322456E-2"/>
          <c:y val="7.1251243951617679E-2"/>
          <c:w val="0.700694508519769"/>
          <c:h val="0.7865213557831635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Российские участники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449</c:v>
                </c:pt>
                <c:pt idx="1">
                  <c:v>404</c:v>
                </c:pt>
                <c:pt idx="2">
                  <c:v>457</c:v>
                </c:pt>
                <c:pt idx="3">
                  <c:v>402</c:v>
                </c:pt>
                <c:pt idx="4">
                  <c:v>266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Зарубежные участники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292886477773659E-3"/>
                  <c:y val="-6.379314827903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07010143882317E-2"/>
                  <c:y val="-9.0060915217458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21</c:v>
                </c:pt>
                <c:pt idx="3">
                  <c:v>46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819584"/>
        <c:axId val="202326592"/>
        <c:axId val="0"/>
      </c:bar3DChart>
      <c:catAx>
        <c:axId val="19481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326592"/>
        <c:crosses val="autoZero"/>
        <c:auto val="1"/>
        <c:lblAlgn val="ctr"/>
        <c:lblOffset val="100"/>
        <c:noMultiLvlLbl val="0"/>
      </c:catAx>
      <c:valAx>
        <c:axId val="202326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481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94547780943356"/>
          <c:y val="0.4034262150541193"/>
          <c:w val="0.22808659207357371"/>
          <c:h val="0.48959808248256104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стран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11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820608"/>
        <c:axId val="141577600"/>
      </c:lineChart>
      <c:catAx>
        <c:axId val="19482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577600"/>
        <c:crosses val="autoZero"/>
        <c:auto val="1"/>
        <c:lblAlgn val="ctr"/>
        <c:lblOffset val="100"/>
        <c:noMultiLvlLbl val="0"/>
      </c:catAx>
      <c:valAx>
        <c:axId val="14157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82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51753313959265"/>
          <c:y val="7.1251243951617679E-2"/>
          <c:w val="0.67827468322728746"/>
          <c:h val="0.7865213557831635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Российские участники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</c:v>
                </c:pt>
                <c:pt idx="1">
                  <c:v>118</c:v>
                </c:pt>
                <c:pt idx="2">
                  <c:v>145</c:v>
                </c:pt>
                <c:pt idx="3">
                  <c:v>97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Зарубежные участники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</c:v>
                </c:pt>
                <c:pt idx="1">
                  <c:v>22</c:v>
                </c:pt>
                <c:pt idx="2">
                  <c:v>51</c:v>
                </c:pt>
                <c:pt idx="3">
                  <c:v>33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919424"/>
        <c:axId val="141581632"/>
        <c:axId val="0"/>
      </c:bar3DChart>
      <c:catAx>
        <c:axId val="1949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581632"/>
        <c:crosses val="autoZero"/>
        <c:auto val="1"/>
        <c:lblAlgn val="ctr"/>
        <c:lblOffset val="100"/>
        <c:noMultiLvlLbl val="0"/>
      </c:catAx>
      <c:valAx>
        <c:axId val="141581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491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94547780943389"/>
          <c:y val="0.10697570246331972"/>
          <c:w val="0.22808659207357368"/>
          <c:h val="0.48959808248256109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стран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7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972160"/>
        <c:axId val="202332352"/>
      </c:lineChart>
      <c:catAx>
        <c:axId val="19497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332352"/>
        <c:crosses val="autoZero"/>
        <c:auto val="1"/>
        <c:lblAlgn val="ctr"/>
        <c:lblOffset val="100"/>
        <c:noMultiLvlLbl val="0"/>
      </c:catAx>
      <c:valAx>
        <c:axId val="20233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97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51753313959264"/>
          <c:y val="7.1251243951617679E-2"/>
          <c:w val="0.67827468322728768"/>
          <c:h val="0.7865213557831635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Российские участники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199</c:v>
                </c:pt>
                <c:pt idx="1">
                  <c:v>142</c:v>
                </c:pt>
                <c:pt idx="2">
                  <c:v>127</c:v>
                </c:pt>
                <c:pt idx="3">
                  <c:v>390</c:v>
                </c:pt>
                <c:pt idx="4">
                  <c:v>243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Зарубежные участники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</c:v>
                </c:pt>
                <c:pt idx="1">
                  <c:v>26</c:v>
                </c:pt>
                <c:pt idx="2">
                  <c:v>28</c:v>
                </c:pt>
                <c:pt idx="3">
                  <c:v>23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928128"/>
        <c:axId val="141617984"/>
        <c:axId val="0"/>
      </c:bar3DChart>
      <c:catAx>
        <c:axId val="19492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617984"/>
        <c:crosses val="autoZero"/>
        <c:auto val="1"/>
        <c:lblAlgn val="ctr"/>
        <c:lblOffset val="100"/>
        <c:noMultiLvlLbl val="0"/>
      </c:catAx>
      <c:valAx>
        <c:axId val="141617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492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94547780943411"/>
          <c:y val="0.10697570246331975"/>
          <c:w val="0.22808659207357368"/>
          <c:h val="0.48959808248256115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стран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11</c:v>
                </c:pt>
                <c:pt idx="2">
                  <c:v>12</c:v>
                </c:pt>
                <c:pt idx="3">
                  <c:v>10</c:v>
                </c:pt>
                <c:pt idx="4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998784"/>
        <c:axId val="141619712"/>
      </c:lineChart>
      <c:catAx>
        <c:axId val="19499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619712"/>
        <c:crosses val="autoZero"/>
        <c:auto val="1"/>
        <c:lblAlgn val="ctr"/>
        <c:lblOffset val="100"/>
        <c:noMultiLvlLbl val="0"/>
      </c:catAx>
      <c:valAx>
        <c:axId val="14161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99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51753313959262"/>
          <c:y val="7.1251243951617679E-2"/>
          <c:w val="0.67827468322728779"/>
          <c:h val="0.7865213557831635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Российские участники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348</c:v>
                </c:pt>
                <c:pt idx="2">
                  <c:v>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Зарубежные участники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59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5001856"/>
        <c:axId val="155271744"/>
        <c:axId val="0"/>
      </c:bar3DChart>
      <c:catAx>
        <c:axId val="19500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271744"/>
        <c:crosses val="autoZero"/>
        <c:auto val="1"/>
        <c:lblAlgn val="ctr"/>
        <c:lblOffset val="100"/>
        <c:noMultiLvlLbl val="0"/>
      </c:catAx>
      <c:valAx>
        <c:axId val="155271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500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94547780943434"/>
          <c:y val="0.10697570246331979"/>
          <c:w val="0.22808659207357368"/>
          <c:h val="0.4895980824825612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стран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054592"/>
        <c:axId val="155273472"/>
      </c:lineChart>
      <c:catAx>
        <c:axId val="19505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273472"/>
        <c:crosses val="autoZero"/>
        <c:auto val="1"/>
        <c:lblAlgn val="ctr"/>
        <c:lblOffset val="100"/>
        <c:noMultiLvlLbl val="0"/>
      </c:catAx>
      <c:valAx>
        <c:axId val="15527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05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077398019605396"/>
          <c:y val="0.31371066297293143"/>
          <c:w val="0.45350280228910744"/>
          <c:h val="0.686289337027068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9.6505382380681196E-2"/>
                  <c:y val="0.16264949055839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901973310155087"/>
                  <c:y val="-8.97001099632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</c:v>
                </c:pt>
                <c:pt idx="1">
                  <c:v>0.25</c:v>
                </c:pt>
                <c:pt idx="2">
                  <c:v>0.37000000000000011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077398019605396"/>
          <c:y val="0.31371066297293143"/>
          <c:w val="0.45350280228910744"/>
          <c:h val="0.686289337027068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-7.792307946871152E-2"/>
                  <c:y val="0.1410336127527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901973310155087"/>
                  <c:y val="-8.97001099632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</c:v>
                </c:pt>
                <c:pt idx="1">
                  <c:v>0.53</c:v>
                </c:pt>
                <c:pt idx="2">
                  <c:v>0.16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077398019605396"/>
          <c:y val="0.31371066297293143"/>
          <c:w val="0.45350280228910744"/>
          <c:h val="0.686289337027068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-7.058731062978818E-2"/>
                  <c:y val="0.1401725973099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765854030403243"/>
                  <c:y val="8.447179704047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55490997454178E-2"/>
                  <c:y val="-0.14659347886077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</c:v>
                </c:pt>
                <c:pt idx="1">
                  <c:v>0.11</c:v>
                </c:pt>
                <c:pt idx="2">
                  <c:v>0.56000000000000005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116958295303774"/>
          <c:y val="2.10719832220555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54458539430742"/>
          <c:y val="0.16985788302339272"/>
          <c:w val="0.29014326020808728"/>
          <c:h val="0.492990385423718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12700"/>
          </c:spPr>
          <c:dLbls>
            <c:dLbl>
              <c:idx val="0"/>
              <c:layout>
                <c:manualLayout>
                  <c:x val="-4.6275973480651461E-2"/>
                  <c:y val="5.8306620031768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Внутривузовские конференции</c:v>
                </c:pt>
                <c:pt idx="1">
                  <c:v>Региональные конференции</c:v>
                </c:pt>
                <c:pt idx="2">
                  <c:v>Всероссийские конфернции</c:v>
                </c:pt>
                <c:pt idx="3">
                  <c:v>Международные конференции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</c:v>
                </c:pt>
                <c:pt idx="1">
                  <c:v>0.05</c:v>
                </c:pt>
                <c:pt idx="2">
                  <c:v>0.53</c:v>
                </c:pt>
                <c:pt idx="3">
                  <c:v>0.31000000000000011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6961758651533825"/>
          <c:y val="2.1180385025507602E-2"/>
          <c:w val="0.5262485303557225"/>
          <c:h val="0.69552145692023859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6721117615935E-2"/>
          <c:y val="6.3746167683496169E-2"/>
          <c:w val="0.67827468322728779"/>
          <c:h val="0.78652135578316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участников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346</c:v>
                </c:pt>
                <c:pt idx="1">
                  <c:v>330</c:v>
                </c:pt>
                <c:pt idx="2">
                  <c:v>337</c:v>
                </c:pt>
                <c:pt idx="3">
                  <c:v>358</c:v>
                </c:pt>
                <c:pt idx="4">
                  <c:v>305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Работники предприятий и учреждений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43</c:v>
                </c:pt>
                <c:pt idx="2">
                  <c:v>56</c:v>
                </c:pt>
                <c:pt idx="3">
                  <c:v>67</c:v>
                </c:pt>
                <c:pt idx="4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851200"/>
        <c:axId val="122397248"/>
        <c:axId val="0"/>
      </c:bar3DChart>
      <c:catAx>
        <c:axId val="1888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397248"/>
        <c:crosses val="autoZero"/>
        <c:auto val="1"/>
        <c:lblAlgn val="ctr"/>
        <c:lblOffset val="100"/>
        <c:noMultiLvlLbl val="0"/>
      </c:catAx>
      <c:valAx>
        <c:axId val="12239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85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00961757544826"/>
          <c:y val="8.8213011793015911E-2"/>
          <c:w val="0.24365395370382575"/>
          <c:h val="0.59297903069871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участников</c:v>
                </c:pt>
              </c:strCache>
            </c:strRef>
          </c:tx>
          <c:dLbls>
            <c:dLbl>
              <c:idx val="0"/>
              <c:layout>
                <c:manualLayout>
                  <c:x val="-3.0614784650904073E-2"/>
                  <c:y val="-4.918093340705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73</c:v>
                </c:pt>
                <c:pt idx="2">
                  <c:v>295</c:v>
                </c:pt>
                <c:pt idx="3">
                  <c:v>226</c:v>
                </c:pt>
                <c:pt idx="4">
                  <c:v>199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  <c:pt idx="1">
                  <c:v>20</c:v>
                </c:pt>
                <c:pt idx="2">
                  <c:v>66</c:v>
                </c:pt>
                <c:pt idx="3">
                  <c:v>54</c:v>
                </c:pt>
                <c:pt idx="4">
                  <c:v>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Студенты/магистранты/аспиранты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</c:v>
                </c:pt>
                <c:pt idx="1">
                  <c:v>27</c:v>
                </c:pt>
                <c:pt idx="2">
                  <c:v>144</c:v>
                </c:pt>
                <c:pt idx="3">
                  <c:v>111</c:v>
                </c:pt>
                <c:pt idx="4">
                  <c:v>114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Работники предприятий и учреждений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</c:v>
                </c:pt>
                <c:pt idx="1">
                  <c:v>26</c:v>
                </c:pt>
                <c:pt idx="2">
                  <c:v>85</c:v>
                </c:pt>
                <c:pt idx="3">
                  <c:v>61</c:v>
                </c:pt>
                <c:pt idx="4">
                  <c:v>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Научные работы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27</c:v>
                </c:pt>
                <c:pt idx="1">
                  <c:v>39</c:v>
                </c:pt>
                <c:pt idx="2">
                  <c:v>112</c:v>
                </c:pt>
                <c:pt idx="3">
                  <c:v>74</c:v>
                </c:pt>
                <c:pt idx="4">
                  <c:v>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59712"/>
        <c:axId val="122400704"/>
      </c:lineChart>
      <c:catAx>
        <c:axId val="20145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400704"/>
        <c:crosses val="autoZero"/>
        <c:auto val="1"/>
        <c:lblAlgn val="ctr"/>
        <c:lblOffset val="100"/>
        <c:noMultiLvlLbl val="0"/>
      </c:catAx>
      <c:valAx>
        <c:axId val="12240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459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70557817848884"/>
          <c:y val="7.7200064819934041E-3"/>
          <c:w val="0.34098702949605936"/>
          <c:h val="0.99212628448325169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участников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51</c:v>
                </c:pt>
                <c:pt idx="2">
                  <c:v>55</c:v>
                </c:pt>
                <c:pt idx="3">
                  <c:v>24</c:v>
                </c:pt>
                <c:pt idx="4">
                  <c:v>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10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Студенты/магистранты/аспиранты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</c:v>
                </c:pt>
                <c:pt idx="1">
                  <c:v>9</c:v>
                </c:pt>
                <c:pt idx="2">
                  <c:v>21</c:v>
                </c:pt>
                <c:pt idx="3">
                  <c:v>11</c:v>
                </c:pt>
                <c:pt idx="4">
                  <c:v>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Работники предприятий и учреждений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27</c:v>
                </c:pt>
                <c:pt idx="1">
                  <c:v>31</c:v>
                </c:pt>
                <c:pt idx="2">
                  <c:v>24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Научные работы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30</c:v>
                </c:pt>
                <c:pt idx="1">
                  <c:v>29</c:v>
                </c:pt>
                <c:pt idx="2">
                  <c:v>32</c:v>
                </c:pt>
                <c:pt idx="3">
                  <c:v>16</c:v>
                </c:pt>
                <c:pt idx="4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56992"/>
        <c:axId val="88087872"/>
      </c:lineChart>
      <c:catAx>
        <c:axId val="2015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087872"/>
        <c:crosses val="autoZero"/>
        <c:auto val="1"/>
        <c:lblAlgn val="ctr"/>
        <c:lblOffset val="100"/>
        <c:noMultiLvlLbl val="0"/>
      </c:catAx>
      <c:valAx>
        <c:axId val="8808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55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0.28814</cdr:x>
      <cdr:y>0.49638</cdr:y>
    </cdr:from>
    <cdr:to>
      <cdr:x>0.38983</cdr:x>
      <cdr:y>0.69493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080120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0.62687</cdr:x>
      <cdr:y>0.35774</cdr:y>
    </cdr:from>
    <cdr:to>
      <cdr:x>0.89193</cdr:x>
      <cdr:y>0.83188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43808" y="907256"/>
          <a:ext cx="1202432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0.34116</cdr:x>
      <cdr:y>0.58489</cdr:y>
    </cdr:from>
    <cdr:to>
      <cdr:x>0.54272</cdr:x>
      <cdr:y>0.94545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47664" y="1483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0.28814</cdr:x>
      <cdr:y>0.49638</cdr:y>
    </cdr:from>
    <cdr:to>
      <cdr:x>0.38983</cdr:x>
      <cdr:y>0.69493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080120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0.62687</cdr:x>
      <cdr:y>0.35774</cdr:y>
    </cdr:from>
    <cdr:to>
      <cdr:x>0.89193</cdr:x>
      <cdr:y>0.83188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43808" y="907256"/>
          <a:ext cx="1202432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0.34116</cdr:x>
      <cdr:y>0.58489</cdr:y>
    </cdr:from>
    <cdr:to>
      <cdr:x>0.54272</cdr:x>
      <cdr:y>0.94545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47664" y="1483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0.28814</cdr:x>
      <cdr:y>0.49638</cdr:y>
    </cdr:from>
    <cdr:to>
      <cdr:x>0.38983</cdr:x>
      <cdr:y>0.69493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080120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0.62687</cdr:x>
      <cdr:y>0.35774</cdr:y>
    </cdr:from>
    <cdr:to>
      <cdr:x>0.89193</cdr:x>
      <cdr:y>0.83188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43808" y="907256"/>
          <a:ext cx="1202432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0.34116</cdr:x>
      <cdr:y>0.58489</cdr:y>
    </cdr:from>
    <cdr:to>
      <cdr:x>0.54272</cdr:x>
      <cdr:y>0.94545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47664" y="1483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0.28814</cdr:x>
      <cdr:y>0.49638</cdr:y>
    </cdr:from>
    <cdr:to>
      <cdr:x>0.38983</cdr:x>
      <cdr:y>0.69493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080120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0.62687</cdr:x>
      <cdr:y>0.35774</cdr:y>
    </cdr:from>
    <cdr:to>
      <cdr:x>0.89193</cdr:x>
      <cdr:y>0.83188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43808" y="907256"/>
          <a:ext cx="1202432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0.34116</cdr:x>
      <cdr:y>0.58489</cdr:y>
    </cdr:from>
    <cdr:to>
      <cdr:x>0.54272</cdr:x>
      <cdr:y>0.94545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47664" y="1483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B34964-D252-43CF-AC83-2C39AF676395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845922-BD8E-4258-8831-925AC81D5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7370D-A2D7-44C7-9B6B-749A33713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6DAE-2DCB-4B6B-B6CC-16A0786DDBC3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099A-E147-47E0-B4CD-CDFF2147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6EFA-2524-4CFE-B015-EA0857684D8A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B10C-E58A-4519-931E-1036F5755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C92D-E322-4F58-8560-08C7E62C16AF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DFF0-9699-46E0-B7C4-0EAB403B3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5C8F-D6E5-4CFC-AF8E-243AFCD80B1F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5EBF-6A1B-4348-8D89-42BDC86A0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8298-DE3E-4A5F-9B34-2AD9AD552757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F0B8-D270-4C8C-872C-C73D83480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7F09-613F-48E6-ACE3-332C91A167B1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E68A-8AA2-4F65-90EB-80502B489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E1C9-C5F9-4E5C-9D59-F470524419A5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0475-7944-4BA0-B636-EF1F1D65F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922E-8044-4179-A285-3D84FAD3A1C3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37FE-244D-4694-B819-36967614A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39CD-43B4-4E23-8519-694F72CCDFD2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ADE9-D3D2-41BF-B6FA-B7CBF1807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F221-933D-40EB-B133-0870D5AABFB3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6C5A-98E5-449A-B2D5-5ABD9C8A1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45D5-0DF0-4CA7-8FFF-4A3F219BA1F0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EBA2-7833-40E6-98D1-AB71208C7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2D1D4-49A6-475B-845F-A3645A8F24B2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C821-0485-4A24-A619-9CA614153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Relationship Id="rId9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" y="1272532"/>
            <a:ext cx="9150861" cy="557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4797152"/>
            <a:ext cx="47125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отдела организации и сопровождения научной деятельности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 А.П. Чехова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филиала)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ФГБОУ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"РГЭУ (РИНХ)",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канд. экон. наук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Просандеева Т.И.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6365557"/>
            <a:ext cx="3214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июня 2022 г.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2015" y="87330"/>
            <a:ext cx="614366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Таганрогский институт имени А.П. Чехова (филиал) ФГБОУ ВО «Ростовский государственный экономический университет (РИНХ)»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85860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Чехов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85704"/>
            <a:ext cx="857256" cy="857256"/>
          </a:xfrm>
          <a:prstGeom prst="rect">
            <a:avLst/>
          </a:prstGeom>
        </p:spPr>
      </p:pic>
      <p:pic>
        <p:nvPicPr>
          <p:cNvPr id="15" name="Рисунок 14" descr="РГЭУ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3" y="142852"/>
            <a:ext cx="1318779" cy="10001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2325" y="1988840"/>
            <a:ext cx="8810109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результатов проведения научных конференций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 последние 5 лет)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AutoShape 2" descr="blob:https://web.whatsapp.com/7b0a98dc-e553-4ac5-9d1b-929cc21289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blob:https://web.whatsapp.com/7b0a98dc-e553-4ac5-9d1b-929cc21289b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blob:https://web.whatsapp.com/7b0a98dc-e553-4ac5-9d1b-929cc21289b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2" descr="https://trebiti.ru/upload/iblock/8b0/8b04967224cd8fedc1b628f110cca16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4" descr="https://trebiti.ru/upload/iblock/8b0/8b04967224cd8fedc1b628f110cca16d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7" descr="https://kartinkin.net/uploads/posts/2021-01/1611917011_9-p-foni-s-nebom-dlya-prezentatsii-9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4976381"/>
              </p:ext>
            </p:extLst>
          </p:nvPr>
        </p:nvGraphicFramePr>
        <p:xfrm>
          <a:off x="179512" y="908720"/>
          <a:ext cx="4968552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48064" y="692696"/>
            <a:ext cx="3995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Научно-практическая конференция</a:t>
            </a:r>
          </a:p>
          <a:p>
            <a:pPr algn="ctr"/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«Педагогическая диагностика: история, теория, современность»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г. – всероссийская</a:t>
            </a:r>
          </a:p>
          <a:p>
            <a:pPr algn="ctr"/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г. - международная</a:t>
            </a:r>
          </a:p>
          <a:p>
            <a:pPr algn="ctr"/>
            <a:endParaRPr lang="ru-RU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издание сборника с 2020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851920" y="4005064"/>
          <a:ext cx="529208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362" name="Picture 2" descr="https://foto.tgpi.ru/news/2021/11_01/5/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365104"/>
            <a:ext cx="3024336" cy="23236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76476258"/>
              </p:ext>
            </p:extLst>
          </p:nvPr>
        </p:nvGraphicFramePr>
        <p:xfrm>
          <a:off x="323528" y="1268760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668614162"/>
              </p:ext>
            </p:extLst>
          </p:nvPr>
        </p:nvGraphicFramePr>
        <p:xfrm>
          <a:off x="4860032" y="4653136"/>
          <a:ext cx="4104456" cy="20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31032" y="62068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 научно-практическая конференция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«Преемственность между дошкольным и начальным общим образованием в условиях реализации ФГОС»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foto.tgpi.ru/news/2019/03_25/14/i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581128"/>
            <a:ext cx="3096344" cy="20642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78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23" name="Диаграмма 22"/>
          <p:cNvGraphicFramePr/>
          <p:nvPr/>
        </p:nvGraphicFramePr>
        <p:xfrm>
          <a:off x="323528" y="1268760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4860032" y="4653136"/>
          <a:ext cx="4104456" cy="20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69269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«Музыкальное и художественное образование в современном мире: традиции и инновации»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foto.tgpi.ru/news/2021/04_23/4/13.jpg"/>
          <p:cNvPicPr>
            <a:picLocks noChangeAspect="1" noChangeArrowheads="1"/>
          </p:cNvPicPr>
          <p:nvPr/>
        </p:nvPicPr>
        <p:blipFill>
          <a:blip r:embed="rId7" cstate="print"/>
          <a:srcRect t="12590" r="1303" b="21123"/>
          <a:stretch>
            <a:fillRect/>
          </a:stretch>
        </p:blipFill>
        <p:spPr bwMode="auto">
          <a:xfrm>
            <a:off x="251520" y="4581128"/>
            <a:ext cx="3840361" cy="20591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78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23" name="Диаграмма 22"/>
          <p:cNvGraphicFramePr/>
          <p:nvPr/>
        </p:nvGraphicFramePr>
        <p:xfrm>
          <a:off x="323528" y="1268760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4860032" y="4653136"/>
          <a:ext cx="4104456" cy="20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87624" y="69269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научная конференция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«Молодёжные Чеховские чтения в Таганроге»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foto.tgpi.ru/news/2021/04_12/11/i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81128"/>
            <a:ext cx="3168352" cy="2112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78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23" name="Диаграмма 22"/>
          <p:cNvGraphicFramePr/>
          <p:nvPr/>
        </p:nvGraphicFramePr>
        <p:xfrm>
          <a:off x="323528" y="1268760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4860032" y="4653136"/>
          <a:ext cx="4104456" cy="20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87624" y="69269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научная конференция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«Современное состояние медиаобразования в России в контексте мировых тенденций»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foto.tgpi.ru/news/2020/10_16/7/01.jpg"/>
          <p:cNvPicPr>
            <a:picLocks noChangeAspect="1" noChangeArrowheads="1"/>
          </p:cNvPicPr>
          <p:nvPr/>
        </p:nvPicPr>
        <p:blipFill>
          <a:blip r:embed="rId7" cstate="print"/>
          <a:srcRect t="10429" r="2563" b="9880"/>
          <a:stretch>
            <a:fillRect/>
          </a:stretch>
        </p:blipFill>
        <p:spPr bwMode="auto">
          <a:xfrm>
            <a:off x="179513" y="4602208"/>
            <a:ext cx="4320480" cy="20671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78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4118789"/>
            <a:ext cx="40324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научно-практическая  конференция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«Психолого-педагогическое образование родителей: история, современность, перспективы»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Факультет истории и филологии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 2022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ежегодным изданием сборника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6712"/>
            <a:ext cx="4283968" cy="266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научно-практическая  конференция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«Правовая культура и национальная безопасность в современных условиях в России и за рубежом: вопросы законности, экономики и образования»</a:t>
            </a:r>
            <a:endParaRPr lang="ru-RU" b="1" cap="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Факультет экономики и права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Ноябрь 2021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 2022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издания сборника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556792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Региональная научная конференция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«Проблемы биологии, экологии и географии»</a:t>
            </a:r>
            <a:endParaRPr lang="ru-RU" b="1" cap="al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Факультет экономики и права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 2022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издания сборника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980728"/>
            <a:ext cx="385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4272677"/>
            <a:ext cx="471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Празднование Российского дня истории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молодежная научная </a:t>
            </a:r>
          </a:p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онлайн-конференция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«Великая Отечественная война в исторических судьбах народов и регионов России»</a:t>
            </a:r>
          </a:p>
          <a:p>
            <a:pPr algn="ctr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Факультет истории и филологии</a:t>
            </a:r>
          </a:p>
          <a:p>
            <a:pPr lvl="0" algn="ctr" eaLnBrk="0" hangingPunct="0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11560" y="386104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55976" y="1340768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5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571744"/>
            <a:ext cx="8643999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Благодарим </a:t>
            </a:r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60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531" name="Группа 9"/>
          <p:cNvGrpSpPr>
            <a:grpSpLocks/>
          </p:cNvGrpSpPr>
          <p:nvPr/>
        </p:nvGrpSpPr>
        <p:grpSpPr bwMode="auto">
          <a:xfrm>
            <a:off x="0" y="0"/>
            <a:ext cx="9144000" cy="1285875"/>
            <a:chOff x="0" y="0"/>
            <a:chExt cx="9144000" cy="12858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2015" y="87330"/>
              <a:ext cx="6143668" cy="9233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ФГБОУ ВО «Ростовский государственный экономический университет (РИНХ)»</a:t>
              </a:r>
            </a:p>
          </p:txBody>
        </p:sp>
        <p:pic>
          <p:nvPicPr>
            <p:cNvPr id="22535" name="Рисунок 12" descr="Чехов_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0166" y="285704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Рисунок 13" descr="РГЭУ_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3" y="142852"/>
              <a:ext cx="1318779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Прямая соединительная линия 14"/>
          <p:cNvCxnSpPr/>
          <p:nvPr/>
        </p:nvCxnSpPr>
        <p:spPr>
          <a:xfrm>
            <a:off x="-839" y="1291048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56150496"/>
              </p:ext>
            </p:extLst>
          </p:nvPr>
        </p:nvGraphicFramePr>
        <p:xfrm>
          <a:off x="179512" y="141277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8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16045849"/>
              </p:ext>
            </p:extLst>
          </p:nvPr>
        </p:nvGraphicFramePr>
        <p:xfrm>
          <a:off x="6012160" y="4365104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28966282"/>
              </p:ext>
            </p:extLst>
          </p:nvPr>
        </p:nvGraphicFramePr>
        <p:xfrm>
          <a:off x="98069" y="4437112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69660532"/>
              </p:ext>
            </p:extLst>
          </p:nvPr>
        </p:nvGraphicFramePr>
        <p:xfrm>
          <a:off x="2987824" y="4437112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18887564"/>
              </p:ext>
            </p:extLst>
          </p:nvPr>
        </p:nvGraphicFramePr>
        <p:xfrm>
          <a:off x="179512" y="1340768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0881188"/>
              </p:ext>
            </p:extLst>
          </p:nvPr>
        </p:nvGraphicFramePr>
        <p:xfrm>
          <a:off x="2897160" y="1340768"/>
          <a:ext cx="6144344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98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23" name="Диаграмма 22"/>
          <p:cNvGraphicFramePr/>
          <p:nvPr/>
        </p:nvGraphicFramePr>
        <p:xfrm>
          <a:off x="323528" y="1988840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76470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Научно-практическая конференция профессорско-преподавательского состава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4976381"/>
              </p:ext>
            </p:extLst>
          </p:nvPr>
        </p:nvGraphicFramePr>
        <p:xfrm>
          <a:off x="0" y="3501008"/>
          <a:ext cx="4977987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79512" y="342900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4048" y="3717032"/>
            <a:ext cx="41399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Научно-практическая конференция </a:t>
            </a:r>
            <a:r>
              <a:rPr lang="ru-RU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«Актуальные проблемы профилактики аддиктивного поведения»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2017-2018 гг. – региональная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гг. – </a:t>
            </a:r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всероссийская</a:t>
            </a:r>
          </a:p>
          <a:p>
            <a:pPr algn="ctr"/>
            <a:endParaRPr lang="ru-RU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издание сборника с 2017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64976381"/>
              </p:ext>
            </p:extLst>
          </p:nvPr>
        </p:nvGraphicFramePr>
        <p:xfrm>
          <a:off x="0" y="620688"/>
          <a:ext cx="50760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04048" y="836712"/>
            <a:ext cx="4139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Научная конференция </a:t>
            </a:r>
            <a:r>
              <a:rPr lang="ru-RU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«Российское предпринимательство – проблемы, возможности, перспективы»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2017-2020 гг. – региональная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гг. – </a:t>
            </a:r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всероссийская</a:t>
            </a:r>
          </a:p>
          <a:p>
            <a:pPr algn="ctr"/>
            <a:endParaRPr lang="ru-RU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издания сборника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4976381"/>
              </p:ext>
            </p:extLst>
          </p:nvPr>
        </p:nvGraphicFramePr>
        <p:xfrm>
          <a:off x="0" y="3501008"/>
          <a:ext cx="4977987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79512" y="342900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4048" y="3717032"/>
            <a:ext cx="41399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Научно-практическая конференция </a:t>
            </a:r>
            <a:r>
              <a:rPr lang="ru-RU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«Информационные и инновационные технологии в науке и образовании»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2017-2018 гг. – региональная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гг. – </a:t>
            </a:r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всероссийская</a:t>
            </a:r>
          </a:p>
          <a:p>
            <a:pPr algn="ctr"/>
            <a:endParaRPr lang="ru-RU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издание сборника с 2018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64976381"/>
              </p:ext>
            </p:extLst>
          </p:nvPr>
        </p:nvGraphicFramePr>
        <p:xfrm>
          <a:off x="0" y="620688"/>
          <a:ext cx="49320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76056" y="692696"/>
            <a:ext cx="4067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Научная конференция </a:t>
            </a:r>
            <a:r>
              <a:rPr lang="ru-RU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«Дополнительное образование в сфере культуры и искусства: преемственность и инновации»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гг. – региональная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гг. – </a:t>
            </a:r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всероссийская</a:t>
            </a:r>
          </a:p>
          <a:p>
            <a:pPr algn="ctr"/>
            <a:endParaRPr lang="ru-RU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издание сборника с 2018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4976381"/>
              </p:ext>
            </p:extLst>
          </p:nvPr>
        </p:nvGraphicFramePr>
        <p:xfrm>
          <a:off x="0" y="908720"/>
          <a:ext cx="4977987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4048" y="1052736"/>
            <a:ext cx="4139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Научная  конференция </a:t>
            </a:r>
            <a:r>
              <a:rPr lang="ru-RU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«Актуальные проблемы филологии и методики преподавания иностранных языков </a:t>
            </a:r>
            <a:r>
              <a:rPr lang="ru-RU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свете современных тенденций</a:t>
            </a:r>
            <a:r>
              <a:rPr lang="ru-RU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 гг. – региональная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2020-2021 гг. – </a:t>
            </a:r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всероссийская</a:t>
            </a:r>
          </a:p>
          <a:p>
            <a:pPr algn="ctr"/>
            <a:endParaRPr lang="ru-RU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издание сборника с 2018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foto.tgpi.ru/news/2022/05_16/8/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93096"/>
            <a:ext cx="3096344" cy="23222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1508" name="Picture 4" descr="https://foto.tgpi.ru/news/2022/05_16/8/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293096"/>
            <a:ext cx="3096344" cy="23222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4976381"/>
              </p:ext>
            </p:extLst>
          </p:nvPr>
        </p:nvGraphicFramePr>
        <p:xfrm>
          <a:off x="0" y="908720"/>
          <a:ext cx="5436096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48064" y="692696"/>
            <a:ext cx="3995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Научно-практическая  конференция </a:t>
            </a: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«Актуальные проблемы специального и инклюзивного образования детей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молодёжи</a:t>
            </a: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2017-2019 гг. – региональная</a:t>
            </a:r>
          </a:p>
          <a:p>
            <a:pPr algn="ctr"/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2020-2021 г. - международная</a:t>
            </a:r>
          </a:p>
          <a:p>
            <a:pPr algn="ctr"/>
            <a:endParaRPr lang="ru-RU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издание сборника с 2019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4321944"/>
          <a:ext cx="4427984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499992" y="4321944"/>
          <a:ext cx="4644008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98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-3766" y="0"/>
            <a:ext cx="9147766" cy="6858000"/>
            <a:chOff x="-3766" y="0"/>
            <a:chExt cx="9147766" cy="685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9144000" cy="618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0" y="637309"/>
              <a:ext cx="9144000" cy="6220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766" y="638916"/>
              <a:ext cx="914400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6"/>
            <p:cNvGrpSpPr>
              <a:grpSpLocks/>
            </p:cNvGrpSpPr>
            <p:nvPr/>
          </p:nvGrpSpPr>
          <p:grpSpPr bwMode="auto">
            <a:xfrm>
              <a:off x="98069" y="79197"/>
              <a:ext cx="899458" cy="428628"/>
              <a:chOff x="142843" y="500042"/>
              <a:chExt cx="1500387" cy="642942"/>
            </a:xfrm>
          </p:grpSpPr>
          <p:pic>
            <p:nvPicPr>
              <p:cNvPr id="3082" name="Рисунок 33" descr="Чехов_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4886" y="541866"/>
                <a:ext cx="638344" cy="56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Рисунок 34" descr="РГЭУ_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843" y="500042"/>
                <a:ext cx="84778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547664" y="56256"/>
              <a:ext cx="749384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Таганрогский институт имени А.П. Чехова (филиал) 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4976381"/>
              </p:ext>
            </p:extLst>
          </p:nvPr>
        </p:nvGraphicFramePr>
        <p:xfrm>
          <a:off x="179512" y="908720"/>
          <a:ext cx="4968552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48064" y="692696"/>
            <a:ext cx="3995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Форум</a:t>
            </a:r>
          </a:p>
          <a:p>
            <a:pPr algn="ctr"/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«Проблемы детства в фокусе междисциплинарных исследований»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г. – всероссийский</a:t>
            </a:r>
          </a:p>
          <a:p>
            <a:pPr algn="ctr"/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г. - международный</a:t>
            </a:r>
          </a:p>
          <a:p>
            <a:pPr algn="ctr"/>
            <a:endParaRPr lang="ru-RU" sz="16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издание сборника с 2020 года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851920" y="4005064"/>
          <a:ext cx="529208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410" name="Picture 2" descr="https://foto.tgpi.ru/news/2020/10_27/1/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365104"/>
            <a:ext cx="3096344" cy="23222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620</Words>
  <Application>Microsoft Office PowerPoint</Application>
  <PresentationFormat>Экран (4:3)</PresentationFormat>
  <Paragraphs>153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ГОУВПО "ТГПИ"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kravchenko_o</dc:creator>
  <cp:lastModifiedBy>toma</cp:lastModifiedBy>
  <cp:revision>439</cp:revision>
  <dcterms:created xsi:type="dcterms:W3CDTF">2019-10-02T11:11:42Z</dcterms:created>
  <dcterms:modified xsi:type="dcterms:W3CDTF">2022-06-01T19:09:10Z</dcterms:modified>
</cp:coreProperties>
</file>