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68" r:id="rId3"/>
    <p:sldId id="275" r:id="rId4"/>
    <p:sldId id="276" r:id="rId5"/>
    <p:sldId id="259" r:id="rId6"/>
    <p:sldId id="285" r:id="rId7"/>
    <p:sldId id="286" r:id="rId8"/>
    <p:sldId id="283" r:id="rId9"/>
    <p:sldId id="282" r:id="rId10"/>
    <p:sldId id="280" r:id="rId11"/>
    <p:sldId id="287" r:id="rId12"/>
    <p:sldId id="27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7845F-3ABD-48B5-84FA-DBF03DAF7358}" v="544" dt="2020-05-24T08:22:33.376"/>
    <p1510:client id="{EDBEEB98-DC34-4D5C-A970-8794E4EA95FF}" v="2613" dt="2020-05-24T07:55:54.078"/>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951" autoAdjust="0"/>
  </p:normalViewPr>
  <p:slideViewPr>
    <p:cSldViewPr>
      <p:cViewPr varScale="1">
        <p:scale>
          <a:sx n="69" d="100"/>
          <a:sy n="69" d="100"/>
        </p:scale>
        <p:origin x="-3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A6E9-29EF-4854-A5D3-E3A8CAE1695E}" type="datetimeFigureOut">
              <a:rPr lang="ru-RU" smtClean="0"/>
              <a:pPr/>
              <a:t>17.06.2025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847D2-F374-4FB5-B6B1-F07DE150633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17.06.2025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xmlns=""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xmlns=""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xmlns="" id="{E4656545-C005-4576-867C-12EBF5B734EA}"/>
              </a:ext>
            </a:extLst>
          </p:cNvPr>
          <p:cNvSpPr>
            <a:spLocks noGrp="1"/>
          </p:cNvSpPr>
          <p:nvPr>
            <p:ph type="title"/>
          </p:nvPr>
        </p:nvSpPr>
        <p:spPr>
          <a:xfrm>
            <a:off x="836676" y="548640"/>
            <a:ext cx="7626096" cy="1179576"/>
          </a:xfrm>
        </p:spPr>
        <p:txBody>
          <a:bodyPr vert="horz" lIns="91440" tIns="45720" rIns="91440" bIns="45720" rtlCol="0">
            <a:normAutofit/>
          </a:bodyPr>
          <a:lstStyle/>
          <a:p>
            <a:pPr>
              <a:lnSpc>
                <a:spcPct val="90000"/>
              </a:lnSpc>
              <a:spcBef>
                <a:spcPts val="0"/>
              </a:spcBef>
            </a:pPr>
            <a:r>
              <a:rPr lang="ru-RU" sz="2500">
                <a:latin typeface="Arial Black"/>
              </a:rPr>
              <a:t/>
            </a:r>
            <a:br>
              <a:rPr lang="ru-RU" sz="2500">
                <a:latin typeface="Arial Black"/>
              </a:rPr>
            </a:br>
            <a:r>
              <a:rPr lang="ru-RU" sz="2500">
                <a:latin typeface="Arial Black"/>
              </a:rPr>
              <a:t/>
            </a:r>
            <a:br>
              <a:rPr lang="ru-RU" sz="2500">
                <a:latin typeface="Arial Black"/>
              </a:rPr>
            </a:br>
            <a:endParaRPr lang="ru-RU" sz="2500">
              <a:latin typeface="Arial Black"/>
              <a:cs typeface="Calibri"/>
            </a:endParaRPr>
          </a:p>
        </p:txBody>
      </p:sp>
      <p:sp>
        <p:nvSpPr>
          <p:cNvPr id="26" name="Rectangle 25">
            <a:extLst>
              <a:ext uri="{FF2B5EF4-FFF2-40B4-BE49-F238E27FC236}">
                <a16:creationId xmlns:a16="http://schemas.microsoft.com/office/drawing/2014/main" xmlns=""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Объект 2">
            <a:extLst>
              <a:ext uri="{FF2B5EF4-FFF2-40B4-BE49-F238E27FC236}">
                <a16:creationId xmlns:a16="http://schemas.microsoft.com/office/drawing/2014/main" xmlns="" id="{06466E52-580B-4C3C-837A-574E0B1A0340}"/>
              </a:ext>
            </a:extLst>
          </p:cNvPr>
          <p:cNvSpPr>
            <a:spLocks noGrp="1"/>
          </p:cNvSpPr>
          <p:nvPr>
            <p:ph idx="1"/>
          </p:nvPr>
        </p:nvSpPr>
        <p:spPr>
          <a:xfrm>
            <a:off x="836676" y="2481943"/>
            <a:ext cx="7626096" cy="3695020"/>
          </a:xfrm>
        </p:spPr>
        <p:txBody>
          <a:bodyPr vert="horz" lIns="91440" tIns="45720" rIns="91440" bIns="45720" rtlCol="0" anchor="t">
            <a:normAutofit/>
          </a:bodyPr>
          <a:lstStyle/>
          <a:p>
            <a:pPr marL="0" indent="0" algn="ctr">
              <a:spcBef>
                <a:spcPts val="0"/>
              </a:spcBef>
              <a:buNone/>
            </a:pPr>
            <a:r>
              <a:rPr lang="ru-RU" sz="1900" dirty="0">
                <a:latin typeface="Arial Black"/>
              </a:rPr>
              <a:t>Отчёт о деятельности Юридической клиники Таганрогского института имени А.П. Чехова (филиал) </a:t>
            </a:r>
            <a:endParaRPr lang="en-US" sz="1900" dirty="0">
              <a:ea typeface="+mn-lt"/>
              <a:cs typeface="+mn-lt"/>
            </a:endParaRPr>
          </a:p>
          <a:p>
            <a:pPr marL="0" indent="0" algn="ctr">
              <a:spcBef>
                <a:spcPts val="0"/>
              </a:spcBef>
              <a:buNone/>
            </a:pPr>
            <a:r>
              <a:rPr lang="ru-RU" sz="1900" dirty="0">
                <a:latin typeface="Arial Black"/>
              </a:rPr>
              <a:t>«РГЭУ (РИНХ)» </a:t>
            </a:r>
            <a:endParaRPr lang="en-US" sz="1900" dirty="0">
              <a:ea typeface="+mn-lt"/>
              <a:cs typeface="+mn-lt"/>
            </a:endParaRPr>
          </a:p>
          <a:p>
            <a:pPr marL="0" indent="0" algn="ctr">
              <a:spcBef>
                <a:spcPts val="0"/>
              </a:spcBef>
              <a:buNone/>
            </a:pPr>
            <a:r>
              <a:rPr lang="ru-RU" sz="1900" dirty="0">
                <a:latin typeface="Arial Black"/>
              </a:rPr>
              <a:t>за период </a:t>
            </a:r>
            <a:r>
              <a:rPr lang="ru-RU" sz="1900" dirty="0" smtClean="0">
                <a:latin typeface="Arial Black"/>
              </a:rPr>
              <a:t>202</a:t>
            </a:r>
            <a:r>
              <a:rPr lang="en-US" sz="1900" dirty="0" smtClean="0">
                <a:latin typeface="Arial Black"/>
              </a:rPr>
              <a:t>4</a:t>
            </a:r>
            <a:r>
              <a:rPr lang="ru-RU" sz="1900" dirty="0" smtClean="0">
                <a:latin typeface="Arial Black"/>
              </a:rPr>
              <a:t> – 202</a:t>
            </a:r>
            <a:r>
              <a:rPr lang="en-US" sz="1900" dirty="0" smtClean="0">
                <a:latin typeface="Arial Black"/>
              </a:rPr>
              <a:t>5</a:t>
            </a:r>
            <a:r>
              <a:rPr lang="ru-RU" sz="1900" dirty="0" smtClean="0">
                <a:latin typeface="Arial Black"/>
              </a:rPr>
              <a:t> гг</a:t>
            </a:r>
            <a:r>
              <a:rPr lang="ru-RU" sz="1900" dirty="0">
                <a:latin typeface="Arial Black"/>
              </a:rPr>
              <a:t>.</a:t>
            </a:r>
            <a:endParaRPr lang="en-US" sz="1900" dirty="0">
              <a:ea typeface="+mn-lt"/>
              <a:cs typeface="+mn-lt"/>
            </a:endParaRPr>
          </a:p>
          <a:p>
            <a:pPr marL="0" indent="0" algn="ctr">
              <a:spcBef>
                <a:spcPts val="0"/>
              </a:spcBef>
              <a:buNone/>
            </a:pPr>
            <a:endParaRPr lang="ru-RU" sz="1900" dirty="0">
              <a:latin typeface="Arial Black"/>
              <a:cs typeface="Calibri"/>
            </a:endParaRPr>
          </a:p>
          <a:p>
            <a:pPr marL="0" indent="0" algn="ctr">
              <a:spcBef>
                <a:spcPts val="0"/>
              </a:spcBef>
              <a:buNone/>
            </a:pPr>
            <a:endParaRPr lang="ru-RU" sz="1900" dirty="0">
              <a:latin typeface="Arial Black"/>
              <a:cs typeface="Calibri"/>
            </a:endParaRPr>
          </a:p>
          <a:p>
            <a:pPr marL="0" indent="0" algn="r">
              <a:spcBef>
                <a:spcPts val="0"/>
              </a:spcBef>
              <a:buNone/>
            </a:pPr>
            <a:r>
              <a:rPr lang="ru-RU" sz="1400" dirty="0">
                <a:latin typeface="Arial"/>
                <a:cs typeface="Calibri"/>
              </a:rPr>
              <a:t>Руководитель Юридической клиники – доцент кафедры</a:t>
            </a:r>
            <a:endParaRPr lang="en-US" sz="1400" dirty="0">
              <a:latin typeface="Arial"/>
              <a:ea typeface="+mn-lt"/>
              <a:cs typeface="+mn-lt"/>
            </a:endParaRPr>
          </a:p>
          <a:p>
            <a:pPr marL="0" indent="0" algn="r">
              <a:spcBef>
                <a:spcPts val="0"/>
              </a:spcBef>
              <a:buNone/>
            </a:pPr>
            <a:r>
              <a:rPr lang="ru-RU" sz="1400" dirty="0">
                <a:latin typeface="Arial"/>
                <a:cs typeface="Calibri"/>
              </a:rPr>
              <a:t> отраслевых юридических дисциплин</a:t>
            </a:r>
            <a:endParaRPr lang="en-US" sz="1400" dirty="0">
              <a:latin typeface="Arial"/>
              <a:ea typeface="+mn-lt"/>
              <a:cs typeface="+mn-lt"/>
            </a:endParaRPr>
          </a:p>
          <a:p>
            <a:pPr marL="0" indent="0" algn="r">
              <a:spcBef>
                <a:spcPts val="0"/>
              </a:spcBef>
              <a:buNone/>
            </a:pPr>
            <a:r>
              <a:rPr lang="ru-RU" sz="1400" dirty="0">
                <a:latin typeface="Arial"/>
                <a:cs typeface="Calibri"/>
              </a:rPr>
              <a:t> Таганрогского института имени А.П. Чехова (филиал) </a:t>
            </a:r>
            <a:endParaRPr lang="en-US" sz="1400" dirty="0">
              <a:latin typeface="Arial"/>
              <a:ea typeface="+mn-lt"/>
              <a:cs typeface="+mn-lt"/>
            </a:endParaRPr>
          </a:p>
          <a:p>
            <a:pPr marL="0" indent="0" algn="r">
              <a:spcBef>
                <a:spcPts val="0"/>
              </a:spcBef>
              <a:buNone/>
            </a:pPr>
            <a:r>
              <a:rPr lang="ru-RU" sz="1400" dirty="0">
                <a:latin typeface="Arial"/>
                <a:cs typeface="Calibri"/>
              </a:rPr>
              <a:t>ФГБОУ ВО «РГЭУ (РИНХ)», </a:t>
            </a:r>
            <a:r>
              <a:rPr lang="ru-RU" sz="1400" dirty="0" err="1">
                <a:latin typeface="Arial"/>
                <a:cs typeface="Calibri"/>
              </a:rPr>
              <a:t>к.ю.н</a:t>
            </a:r>
            <a:r>
              <a:rPr lang="ru-RU" sz="1400" dirty="0">
                <a:latin typeface="Arial"/>
                <a:cs typeface="Calibri"/>
              </a:rPr>
              <a:t>.</a:t>
            </a:r>
            <a:endParaRPr lang="en-US" sz="1400" dirty="0">
              <a:latin typeface="Arial"/>
              <a:ea typeface="+mn-lt"/>
              <a:cs typeface="+mn-lt"/>
            </a:endParaRPr>
          </a:p>
          <a:p>
            <a:pPr marL="0" indent="0" algn="r">
              <a:spcBef>
                <a:spcPts val="0"/>
              </a:spcBef>
              <a:buNone/>
            </a:pPr>
            <a:r>
              <a:rPr lang="ru-RU" sz="1400" dirty="0">
                <a:latin typeface="Arial"/>
                <a:cs typeface="Calibri"/>
              </a:rPr>
              <a:t>С.И. Пономаренко</a:t>
            </a:r>
            <a:endParaRPr lang="en-US" sz="1400" dirty="0">
              <a:latin typeface="Arial"/>
              <a:ea typeface="+mn-lt"/>
              <a:cs typeface="+mn-lt"/>
            </a:endParaRPr>
          </a:p>
          <a:p>
            <a:pPr>
              <a:spcBef>
                <a:spcPts val="0"/>
              </a:spcBef>
            </a:pPr>
            <a:endParaRPr lang="ru-RU" sz="1900" dirty="0">
              <a:latin typeface="Arial Black"/>
              <a:cs typeface="Calibri"/>
            </a:endParaRPr>
          </a:p>
          <a:p>
            <a:endParaRPr lang="ru-RU" sz="1900" dirty="0">
              <a:cs typeface="Calibri"/>
            </a:endParaRPr>
          </a:p>
        </p:txBody>
      </p:sp>
    </p:spTree>
    <p:extLst>
      <p:ext uri="{BB962C8B-B14F-4D97-AF65-F5344CB8AC3E}">
        <p14:creationId xmlns:p14="http://schemas.microsoft.com/office/powerpoint/2010/main" xmlns="" val="321447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69A38EBA-6E97-44A4-B4B8-D9FB5D33F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0" y="0"/>
            <a:ext cx="4786314" cy="6858000"/>
          </a:xfrm>
        </p:spPr>
        <p:txBody>
          <a:bodyPr anchor="b">
            <a:normAutofit fontScale="90000"/>
          </a:bodyPr>
          <a:lstStyle/>
          <a:p>
            <a:r>
              <a:rPr lang="ru-RU" sz="1600" cap="all" dirty="0" smtClean="0">
                <a:latin typeface="Arial Black" pitchFamily="34" charset="0"/>
              </a:rPr>
              <a:t>НАУЧНО-МЕТОДИЧЕСКИЙ СЕМИНАР  «КОНСУЛЬТИРОВАНИЕ В ЮРИДИЧЕСКОЙ КЛИНИКЕ: ПСИХОЛОГО-ПРАВОВОЙ АСПЕКТ» В РАМКАХ ДЕКАДЫ НАУКИ</a:t>
            </a:r>
            <a:br>
              <a:rPr lang="ru-RU" sz="1600" cap="all" dirty="0" smtClean="0">
                <a:latin typeface="Arial Black" pitchFamily="34" charset="0"/>
              </a:rPr>
            </a:br>
            <a:r>
              <a:rPr lang="ru-RU" sz="1600" cap="all" dirty="0" smtClean="0"/>
              <a:t/>
            </a:r>
            <a:br>
              <a:rPr lang="ru-RU" sz="1600" cap="all" dirty="0" smtClean="0"/>
            </a:br>
            <a:r>
              <a:rPr lang="ru-RU" sz="1600" cap="all" dirty="0" smtClean="0"/>
              <a:t/>
            </a:r>
            <a:br>
              <a:rPr lang="ru-RU" sz="1600" cap="all" dirty="0" smtClean="0"/>
            </a:br>
            <a:r>
              <a:rPr lang="ru-RU" sz="1600" cap="all" dirty="0" smtClean="0"/>
              <a:t/>
            </a:r>
            <a:br>
              <a:rPr lang="ru-RU" sz="1600" cap="all" dirty="0" smtClean="0"/>
            </a:br>
            <a:r>
              <a:rPr lang="ru-RU" sz="1600" cap="all" dirty="0" smtClean="0"/>
              <a:t/>
            </a:r>
            <a:br>
              <a:rPr lang="ru-RU" sz="1600" cap="all" dirty="0" smtClean="0"/>
            </a:br>
            <a:r>
              <a:rPr lang="ru-RU" sz="1600" dirty="0" smtClean="0"/>
              <a:t>5 февраля 2025 г. в рамках Декады науки кафедрой отраслевых юридических дисциплин совместно с кафедрой психологии был проведен научно-методический семинар  «Консультирование в юридической клинике: психолого-правовой аспект».</a:t>
            </a:r>
            <a:br>
              <a:rPr lang="ru-RU" sz="1600" dirty="0" smtClean="0"/>
            </a:br>
            <a:r>
              <a:rPr lang="ru-RU" sz="1600" dirty="0" smtClean="0"/>
              <a:t>В семинаре приняли участие заведующий кафедрой психологии, канд. псих. наук, доцент О.А. Холина, заведующий кафедрой отраслевых юридических дисциплин, канд. </a:t>
            </a:r>
            <a:r>
              <a:rPr lang="ru-RU" sz="1600" dirty="0" err="1" smtClean="0"/>
              <a:t>юрид</a:t>
            </a:r>
            <a:r>
              <a:rPr lang="ru-RU" sz="1600" dirty="0" smtClean="0"/>
              <a:t>. наук, доцент О.А. Курилкина, доцент кафедры отраслевых юридических дисциплин, канд. </a:t>
            </a:r>
            <a:r>
              <a:rPr lang="ru-RU" sz="1600" dirty="0" err="1" smtClean="0"/>
              <a:t>юрид</a:t>
            </a:r>
            <a:r>
              <a:rPr lang="ru-RU" sz="1600" dirty="0" smtClean="0"/>
              <a:t>. наук, доцент С.И. Пономаренко и студенты учебной группы ЮР-631 направления подготовки «Юриспруденция».</a:t>
            </a:r>
            <a:br>
              <a:rPr lang="ru-RU" sz="1600" dirty="0" smtClean="0"/>
            </a:br>
            <a:r>
              <a:rPr lang="ru-RU" sz="1600" dirty="0" smtClean="0"/>
              <a:t>О.А. Курилкина рассказала о нормативно-правовых основах юридического клинического образования, его целях и задачах, методах и формах.</a:t>
            </a:r>
            <a:br>
              <a:rPr lang="ru-RU" sz="1600" dirty="0" smtClean="0"/>
            </a:br>
            <a:r>
              <a:rPr lang="ru-RU" sz="1600" dirty="0" smtClean="0"/>
              <a:t/>
            </a:r>
            <a:br>
              <a:rPr lang="ru-RU" sz="1600" dirty="0" smtClean="0"/>
            </a:br>
            <a:r>
              <a:rPr lang="en-US" sz="1600" dirty="0" smtClean="0">
                <a:latin typeface="Arial Black"/>
                <a:cs typeface="Calibri"/>
              </a:rPr>
              <a:t/>
            </a:r>
            <a:br>
              <a:rPr lang="en-US" sz="1600" dirty="0" smtClean="0">
                <a:latin typeface="Arial Black"/>
                <a:cs typeface="Calibri"/>
              </a:rPr>
            </a:br>
            <a:endParaRPr lang="en-US" sz="1600" dirty="0">
              <a:latin typeface="Arial Black"/>
              <a:cs typeface="Calibri"/>
            </a:endParaRPr>
          </a:p>
        </p:txBody>
      </p:sp>
      <p:sp>
        <p:nvSpPr>
          <p:cNvPr id="44" name="Rectangle 43">
            <a:extLst>
              <a:ext uri="{FF2B5EF4-FFF2-40B4-BE49-F238E27FC236}">
                <a16:creationId xmlns:a16="http://schemas.microsoft.com/office/drawing/2014/main" xmlns=""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xmlns=""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610" y="2285541"/>
            <a:ext cx="33604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74" name="AutoShape 2" descr="https://foto.tgpi.ru/news/2025/02_21/07/i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foto.tgpi.ru/news/2025/02_21/07/i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foto.tgpi.ru/news/2025/02_21/07/i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9" name="Picture 7" descr="C:\Documents and Settings\kurilkina\Рабочий стол\i02.jpg"/>
          <p:cNvPicPr>
            <a:picLocks noChangeAspect="1" noChangeArrowheads="1"/>
          </p:cNvPicPr>
          <p:nvPr/>
        </p:nvPicPr>
        <p:blipFill>
          <a:blip r:embed="rId2"/>
          <a:srcRect/>
          <a:stretch>
            <a:fillRect/>
          </a:stretch>
        </p:blipFill>
        <p:spPr bwMode="auto">
          <a:xfrm>
            <a:off x="5214942" y="428604"/>
            <a:ext cx="3500435" cy="2625327"/>
          </a:xfrm>
          <a:prstGeom prst="rect">
            <a:avLst/>
          </a:prstGeom>
          <a:noFill/>
        </p:spPr>
      </p:pic>
      <p:pic>
        <p:nvPicPr>
          <p:cNvPr id="3080" name="Picture 8" descr="C:\Documents and Settings\kurilkina\Рабочий стол\i03.jpg"/>
          <p:cNvPicPr>
            <a:picLocks noChangeAspect="1" noChangeArrowheads="1"/>
          </p:cNvPicPr>
          <p:nvPr/>
        </p:nvPicPr>
        <p:blipFill>
          <a:blip r:embed="rId3"/>
          <a:srcRect/>
          <a:stretch>
            <a:fillRect/>
          </a:stretch>
        </p:blipFill>
        <p:spPr bwMode="auto">
          <a:xfrm>
            <a:off x="5286380" y="3643313"/>
            <a:ext cx="3429024" cy="257176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xmlns="" id="{5EBC18B6-E5C3-4AD1-97A4-E6A3477A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59486" y="1078992"/>
            <a:ext cx="4704588" cy="1545336"/>
          </a:xfrm>
        </p:spPr>
        <p:txBody>
          <a:bodyPr anchor="b">
            <a:normAutofit/>
          </a:bodyPr>
          <a:lstStyle/>
          <a:p>
            <a:pPr>
              <a:lnSpc>
                <a:spcPct val="90000"/>
              </a:lnSpc>
            </a:pPr>
            <a:r>
              <a:rPr lang="ru-RU" sz="1600" dirty="0" smtClean="0">
                <a:latin typeface="Arial Black"/>
              </a:rPr>
              <a:t>В течение учебного года:</a:t>
            </a:r>
            <a:endParaRPr lang="ru-RU" sz="1600" dirty="0">
              <a:latin typeface="Arial Black"/>
            </a:endParaRPr>
          </a:p>
        </p:txBody>
      </p:sp>
      <p:sp>
        <p:nvSpPr>
          <p:cNvPr id="16" name="Rectangle 15">
            <a:extLst>
              <a:ext uri="{FF2B5EF4-FFF2-40B4-BE49-F238E27FC236}">
                <a16:creationId xmlns:a16="http://schemas.microsoft.com/office/drawing/2014/main" xmlns="" id="{136A4AB6-B72B-4CC6-ADCF-BE807B6C3D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650"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B35D540D-9486-4236-952A-F72DC52D79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4"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Содержимое 2"/>
          <p:cNvSpPr>
            <a:spLocks noGrp="1"/>
          </p:cNvSpPr>
          <p:nvPr>
            <p:ph idx="1"/>
          </p:nvPr>
        </p:nvSpPr>
        <p:spPr>
          <a:xfrm>
            <a:off x="500034" y="3000372"/>
            <a:ext cx="4612580" cy="2823782"/>
          </a:xfrm>
        </p:spPr>
        <p:txBody>
          <a:bodyPr vert="horz" lIns="91440" tIns="45720" rIns="91440" bIns="45720" rtlCol="0" anchor="t">
            <a:normAutofit fontScale="92500" lnSpcReduction="20000"/>
          </a:bodyPr>
          <a:lstStyle/>
          <a:p>
            <a:pPr indent="342900" algn="just"/>
            <a:r>
              <a:rPr lang="ru-RU" sz="1600" dirty="0" smtClean="0">
                <a:latin typeface="Arial" pitchFamily="34" charset="0"/>
                <a:ea typeface="+mn-lt"/>
                <a:cs typeface="Arial" pitchFamily="34" charset="0"/>
              </a:rPr>
              <a:t>Функционировал студенческий научный кружок, в рамках которого было проведено 20 заседаний членов СНК по руководством научного руководителя, доцента кафедры ОЮД, канд. </a:t>
            </a:r>
            <a:r>
              <a:rPr lang="ru-RU" sz="1600" dirty="0" err="1" smtClean="0">
                <a:latin typeface="Arial" pitchFamily="34" charset="0"/>
                <a:ea typeface="+mn-lt"/>
                <a:cs typeface="Arial" pitchFamily="34" charset="0"/>
              </a:rPr>
              <a:t>юрид</a:t>
            </a:r>
            <a:r>
              <a:rPr lang="ru-RU" sz="1600" dirty="0" smtClean="0">
                <a:latin typeface="Arial" pitchFamily="34" charset="0"/>
                <a:ea typeface="+mn-lt"/>
                <a:cs typeface="Arial" pitchFamily="34" charset="0"/>
              </a:rPr>
              <a:t>. наук, доцента С.И. Пономаренко и других преподавателей кафедры. </a:t>
            </a:r>
          </a:p>
          <a:p>
            <a:pPr indent="342900" algn="just"/>
            <a:r>
              <a:rPr lang="ru-RU" sz="1600" dirty="0" smtClean="0">
                <a:latin typeface="Arial" pitchFamily="34" charset="0"/>
                <a:ea typeface="+mn-lt"/>
                <a:cs typeface="Arial" pitchFamily="34" charset="0"/>
              </a:rPr>
              <a:t>А также было осуществлено участие в </a:t>
            </a:r>
            <a:r>
              <a:rPr lang="en-US" sz="1600" dirty="0" smtClean="0">
                <a:latin typeface="Arial" pitchFamily="34" charset="0"/>
                <a:ea typeface="+mn-lt"/>
                <a:cs typeface="Arial" pitchFamily="34" charset="0"/>
              </a:rPr>
              <a:t>XVIII</a:t>
            </a:r>
            <a:r>
              <a:rPr lang="ru-RU" sz="1600" dirty="0" smtClean="0">
                <a:latin typeface="Arial" pitchFamily="34" charset="0"/>
                <a:ea typeface="+mn-lt"/>
                <a:cs typeface="Arial" pitchFamily="34" charset="0"/>
              </a:rPr>
              <a:t> Всероссийском профессиональном конкурсе «Правовая Россия»</a:t>
            </a:r>
            <a:endParaRPr lang="en-US" sz="1600" dirty="0" smtClean="0">
              <a:latin typeface="Arial" pitchFamily="34" charset="0"/>
              <a:ea typeface="+mn-lt"/>
              <a:cs typeface="Arial" pitchFamily="34" charset="0"/>
            </a:endParaRPr>
          </a:p>
          <a:p>
            <a:pPr indent="342900" algn="just"/>
            <a:r>
              <a:rPr lang="ru-RU" sz="1600" dirty="0" smtClean="0">
                <a:latin typeface="Arial" pitchFamily="34" charset="0"/>
                <a:ea typeface="+mn-lt"/>
                <a:cs typeface="Arial" pitchFamily="34" charset="0"/>
              </a:rPr>
              <a:t>А также было осуществлено участие в Ежегодном областном конкурсе «Экзамен по профессии: МЫ  ПРОТИВ КОРРУПЦИИ»</a:t>
            </a:r>
          </a:p>
          <a:p>
            <a:pPr indent="342900" algn="just"/>
            <a:endParaRPr lang="en-US" sz="1600" dirty="0" smtClean="0">
              <a:latin typeface="Arial" pitchFamily="34" charset="0"/>
              <a:ea typeface="+mn-lt"/>
              <a:cs typeface="Arial" pitchFamily="34" charset="0"/>
            </a:endParaRPr>
          </a:p>
          <a:p>
            <a:pPr indent="342900" algn="just"/>
            <a:endParaRPr lang="en-US" sz="1600" dirty="0">
              <a:latin typeface="Arial" pitchFamily="34" charset="0"/>
              <a:ea typeface="+mn-lt"/>
              <a:cs typeface="Arial" pitchFamily="34" charset="0"/>
            </a:endParaRPr>
          </a:p>
        </p:txBody>
      </p:sp>
      <p:pic>
        <p:nvPicPr>
          <p:cNvPr id="1032" name="Picture 8" descr="C:\Documents and Settings\kurilkina\Рабочий стол\Рейтинг преподавателей ОЮД\Аждарова.jpeg"/>
          <p:cNvPicPr>
            <a:picLocks noChangeAspect="1" noChangeArrowheads="1"/>
          </p:cNvPicPr>
          <p:nvPr/>
        </p:nvPicPr>
        <p:blipFill>
          <a:blip r:embed="rId2" cstate="print"/>
          <a:srcRect/>
          <a:stretch>
            <a:fillRect/>
          </a:stretch>
        </p:blipFill>
        <p:spPr bwMode="auto">
          <a:xfrm>
            <a:off x="5286380" y="142852"/>
            <a:ext cx="1709699" cy="2428892"/>
          </a:xfrm>
          <a:prstGeom prst="rect">
            <a:avLst/>
          </a:prstGeom>
          <a:noFill/>
        </p:spPr>
      </p:pic>
      <p:pic>
        <p:nvPicPr>
          <p:cNvPr id="1033" name="Picture 9" descr="C:\Documents and Settings\kurilkina\Рабочий стол\Рейтинг преподавателей ОЮД\Крамаренко.png"/>
          <p:cNvPicPr>
            <a:picLocks noChangeAspect="1" noChangeArrowheads="1"/>
          </p:cNvPicPr>
          <p:nvPr/>
        </p:nvPicPr>
        <p:blipFill>
          <a:blip r:embed="rId3" cstate="print"/>
          <a:srcRect/>
          <a:stretch>
            <a:fillRect/>
          </a:stretch>
        </p:blipFill>
        <p:spPr bwMode="auto">
          <a:xfrm>
            <a:off x="7358082" y="142852"/>
            <a:ext cx="1526987" cy="2714644"/>
          </a:xfrm>
          <a:prstGeom prst="rect">
            <a:avLst/>
          </a:prstGeom>
          <a:noFill/>
        </p:spPr>
      </p:pic>
      <p:pic>
        <p:nvPicPr>
          <p:cNvPr id="1034" name="Picture 10" descr="C:\Documents and Settings\kurilkina\Рабочий стол\Рейтинг преподавателей ОЮД\Малышенко.png"/>
          <p:cNvPicPr>
            <a:picLocks noChangeAspect="1" noChangeArrowheads="1"/>
          </p:cNvPicPr>
          <p:nvPr/>
        </p:nvPicPr>
        <p:blipFill>
          <a:blip r:embed="rId4" cstate="print"/>
          <a:srcRect/>
          <a:stretch>
            <a:fillRect/>
          </a:stretch>
        </p:blipFill>
        <p:spPr bwMode="auto">
          <a:xfrm>
            <a:off x="6500826" y="1214422"/>
            <a:ext cx="1446620" cy="2571768"/>
          </a:xfrm>
          <a:prstGeom prst="rect">
            <a:avLst/>
          </a:prstGeom>
          <a:noFill/>
        </p:spPr>
      </p:pic>
      <p:pic>
        <p:nvPicPr>
          <p:cNvPr id="1036" name="Picture 12" descr="D:\Кафедра\Юридическая клиника\2222.jpeg"/>
          <p:cNvPicPr>
            <a:picLocks noChangeAspect="1" noChangeArrowheads="1"/>
          </p:cNvPicPr>
          <p:nvPr/>
        </p:nvPicPr>
        <p:blipFill>
          <a:blip r:embed="rId5" cstate="print"/>
          <a:srcRect/>
          <a:stretch>
            <a:fillRect/>
          </a:stretch>
        </p:blipFill>
        <p:spPr bwMode="auto">
          <a:xfrm>
            <a:off x="5143504" y="2714619"/>
            <a:ext cx="1803810" cy="2405081"/>
          </a:xfrm>
          <a:prstGeom prst="rect">
            <a:avLst/>
          </a:prstGeom>
          <a:noFill/>
        </p:spPr>
      </p:pic>
      <p:pic>
        <p:nvPicPr>
          <p:cNvPr id="25602" name="Picture 2" descr="C:\Documents and Settings\kurilkina\Рабочий стол\IMG_1290.jpeg"/>
          <p:cNvPicPr>
            <a:picLocks noChangeAspect="1" noChangeArrowheads="1"/>
          </p:cNvPicPr>
          <p:nvPr/>
        </p:nvPicPr>
        <p:blipFill>
          <a:blip r:embed="rId6" cstate="print"/>
          <a:srcRect/>
          <a:stretch>
            <a:fillRect/>
          </a:stretch>
        </p:blipFill>
        <p:spPr bwMode="auto">
          <a:xfrm>
            <a:off x="7215206" y="2714620"/>
            <a:ext cx="1710877" cy="2357454"/>
          </a:xfrm>
          <a:prstGeom prst="rect">
            <a:avLst/>
          </a:prstGeom>
          <a:noFill/>
        </p:spPr>
      </p:pic>
      <p:pic>
        <p:nvPicPr>
          <p:cNvPr id="25603" name="Picture 3" descr="C:\Documents and Settings\kurilkina\Рабочий стол\IMG_1291.jpeg"/>
          <p:cNvPicPr>
            <a:picLocks noChangeAspect="1" noChangeArrowheads="1"/>
          </p:cNvPicPr>
          <p:nvPr/>
        </p:nvPicPr>
        <p:blipFill>
          <a:blip r:embed="rId7" cstate="print"/>
          <a:srcRect/>
          <a:stretch>
            <a:fillRect/>
          </a:stretch>
        </p:blipFill>
        <p:spPr bwMode="auto">
          <a:xfrm>
            <a:off x="5286380" y="4286256"/>
            <a:ext cx="1697907" cy="2382814"/>
          </a:xfrm>
          <a:prstGeom prst="rect">
            <a:avLst/>
          </a:prstGeom>
          <a:noFill/>
        </p:spPr>
      </p:pic>
      <p:pic>
        <p:nvPicPr>
          <p:cNvPr id="25604" name="Picture 4" descr="C:\Documents and Settings\kurilkina\Рабочий стол\IMG_1292.jpeg"/>
          <p:cNvPicPr>
            <a:picLocks noChangeAspect="1" noChangeArrowheads="1"/>
          </p:cNvPicPr>
          <p:nvPr/>
        </p:nvPicPr>
        <p:blipFill>
          <a:blip r:embed="rId8" cstate="print"/>
          <a:srcRect/>
          <a:stretch>
            <a:fillRect/>
          </a:stretch>
        </p:blipFill>
        <p:spPr bwMode="auto">
          <a:xfrm>
            <a:off x="7215205" y="4286256"/>
            <a:ext cx="1666681" cy="23574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xmlns="" id="{5EBC18B6-E5C3-4AD1-97A4-E6A3477A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714348" y="1071546"/>
            <a:ext cx="7898728" cy="1545336"/>
          </a:xfrm>
        </p:spPr>
        <p:txBody>
          <a:bodyPr anchor="b">
            <a:normAutofit/>
          </a:bodyPr>
          <a:lstStyle/>
          <a:p>
            <a:pPr>
              <a:lnSpc>
                <a:spcPct val="90000"/>
              </a:lnSpc>
            </a:pPr>
            <a:r>
              <a:rPr lang="ru-RU" sz="1600" b="1" dirty="0" smtClean="0">
                <a:latin typeface="Arial Black"/>
                <a:ea typeface="+mj-lt"/>
                <a:cs typeface="+mj-lt"/>
              </a:rPr>
              <a:t>Перспективы</a:t>
            </a:r>
            <a:br>
              <a:rPr lang="ru-RU" sz="1600" b="1" dirty="0" smtClean="0">
                <a:latin typeface="Arial Black"/>
                <a:ea typeface="+mj-lt"/>
                <a:cs typeface="+mj-lt"/>
              </a:rPr>
            </a:br>
            <a:r>
              <a:rPr lang="ru-RU" sz="1600" b="1" dirty="0" smtClean="0">
                <a:latin typeface="Arial Black"/>
                <a:ea typeface="+mj-lt"/>
                <a:cs typeface="+mj-lt"/>
              </a:rPr>
              <a:t>Юридической </a:t>
            </a:r>
            <a:r>
              <a:rPr lang="ru-RU" sz="1600" b="1" dirty="0">
                <a:latin typeface="Arial Black"/>
                <a:ea typeface="+mj-lt"/>
                <a:cs typeface="+mj-lt"/>
              </a:rPr>
              <a:t>клиники Таганрогского института имени А.П. Чехова (филиал) РГЭУ (РИНХ</a:t>
            </a:r>
            <a:r>
              <a:rPr lang="ru-RU" sz="1600" b="1" dirty="0" smtClean="0">
                <a:latin typeface="Arial Black"/>
                <a:ea typeface="+mj-lt"/>
                <a:cs typeface="+mj-lt"/>
              </a:rPr>
              <a:t>)</a:t>
            </a:r>
            <a:endParaRPr lang="ru-RU" sz="1600" dirty="0">
              <a:latin typeface="Arial Black"/>
            </a:endParaRPr>
          </a:p>
        </p:txBody>
      </p:sp>
      <p:sp>
        <p:nvSpPr>
          <p:cNvPr id="16" name="Rectangle 15">
            <a:extLst>
              <a:ext uri="{FF2B5EF4-FFF2-40B4-BE49-F238E27FC236}">
                <a16:creationId xmlns:a16="http://schemas.microsoft.com/office/drawing/2014/main" xmlns="" id="{136A4AB6-B72B-4CC6-ADCF-BE807B6C3D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650"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B35D540D-9486-4236-952A-F72DC52D79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4"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Содержимое 2"/>
          <p:cNvSpPr>
            <a:spLocks noGrp="1"/>
          </p:cNvSpPr>
          <p:nvPr>
            <p:ph idx="1"/>
          </p:nvPr>
        </p:nvSpPr>
        <p:spPr>
          <a:xfrm>
            <a:off x="857224" y="3357562"/>
            <a:ext cx="7612976" cy="2825496"/>
          </a:xfrm>
        </p:spPr>
        <p:txBody>
          <a:bodyPr vert="horz" lIns="91440" tIns="45720" rIns="91440" bIns="45720" rtlCol="0" anchor="t">
            <a:normAutofit/>
          </a:bodyPr>
          <a:lstStyle/>
          <a:p>
            <a:pPr marL="0" indent="342900" algn="just">
              <a:lnSpc>
                <a:spcPct val="90000"/>
              </a:lnSpc>
              <a:spcBef>
                <a:spcPts val="0"/>
              </a:spcBef>
              <a:spcAft>
                <a:spcPts val="600"/>
              </a:spcAft>
            </a:pPr>
            <a:r>
              <a:rPr lang="ru-RU" sz="1600" dirty="0" smtClean="0">
                <a:latin typeface="Arial"/>
                <a:cs typeface="Times New Roman"/>
              </a:rPr>
              <a:t>Взаимодействие с юридическими клиниками других вузов (</a:t>
            </a:r>
            <a:r>
              <a:rPr lang="ru-RU" sz="1600" dirty="0" err="1" smtClean="0">
                <a:latin typeface="Arial"/>
                <a:cs typeface="Times New Roman"/>
              </a:rPr>
              <a:t>ТИУиЭ</a:t>
            </a:r>
            <a:r>
              <a:rPr lang="ru-RU" sz="1600" dirty="0" smtClean="0">
                <a:latin typeface="Arial"/>
                <a:cs typeface="Times New Roman"/>
              </a:rPr>
              <a:t>, РЮИ МВД России);</a:t>
            </a:r>
          </a:p>
          <a:p>
            <a:pPr marL="0" indent="342900" algn="just">
              <a:lnSpc>
                <a:spcPct val="90000"/>
              </a:lnSpc>
              <a:spcBef>
                <a:spcPts val="0"/>
              </a:spcBef>
              <a:spcAft>
                <a:spcPts val="600"/>
              </a:spcAft>
            </a:pPr>
            <a:r>
              <a:rPr lang="ru-RU" sz="1600" dirty="0" smtClean="0">
                <a:latin typeface="Arial"/>
                <a:cs typeface="Times New Roman"/>
              </a:rPr>
              <a:t>Расширение дистанционных форм работы в Юридической клинике. </a:t>
            </a:r>
            <a:endParaRPr lang="ru-RU" sz="1600" dirty="0">
              <a:latin typeface="Arial"/>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6">
            <a:extLst>
              <a:ext uri="{FF2B5EF4-FFF2-40B4-BE49-F238E27FC236}">
                <a16:creationId xmlns:a16="http://schemas.microsoft.com/office/drawing/2014/main" xmlns="" id="{DB90EDA9-2517-46EC-B6D4-3918D04786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2C20DF92-2B59-466C-B559-33A578A5F88D}"/>
              </a:ext>
            </a:extLst>
          </p:cNvPr>
          <p:cNvSpPr>
            <a:spLocks noGrp="1"/>
          </p:cNvSpPr>
          <p:nvPr>
            <p:ph type="title"/>
          </p:nvPr>
        </p:nvSpPr>
        <p:spPr>
          <a:xfrm>
            <a:off x="459486" y="1078992"/>
            <a:ext cx="4704588" cy="1536192"/>
          </a:xfrm>
        </p:spPr>
        <p:txBody>
          <a:bodyPr anchor="b">
            <a:normAutofit/>
          </a:bodyPr>
          <a:lstStyle/>
          <a:p>
            <a:pPr>
              <a:lnSpc>
                <a:spcPct val="90000"/>
              </a:lnSpc>
            </a:pPr>
            <a:r>
              <a:rPr lang="ru-RU" sz="1600">
                <a:latin typeface="Arial Black"/>
              </a:rPr>
              <a:t>Юридическая клиника Таганрогского института имени А.П. Чехова (филиал) РГЭУ (РИНХ)</a:t>
            </a:r>
            <a:endParaRPr lang="ru-RU" sz="1600">
              <a:latin typeface="Arial Black"/>
              <a:ea typeface="+mj-lt"/>
              <a:cs typeface="+mj-lt"/>
            </a:endParaRPr>
          </a:p>
          <a:p>
            <a:pPr>
              <a:lnSpc>
                <a:spcPct val="90000"/>
              </a:lnSpc>
            </a:pPr>
            <a:endParaRPr lang="ru-RU" sz="2100">
              <a:cs typeface="Calibri"/>
            </a:endParaRPr>
          </a:p>
        </p:txBody>
      </p:sp>
      <p:sp>
        <p:nvSpPr>
          <p:cNvPr id="96" name="Rectangle 98">
            <a:extLst>
              <a:ext uri="{FF2B5EF4-FFF2-40B4-BE49-F238E27FC236}">
                <a16:creationId xmlns:a16="http://schemas.microsoft.com/office/drawing/2014/main" xmlns="" id="{D449B1F2-532C-44C7-8AC7-28EA15EE0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650"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2" name="Picture 2" descr="F:\123\6 декабря 2018_IMG_7750.jpg">
            <a:extLst>
              <a:ext uri="{FF2B5EF4-FFF2-40B4-BE49-F238E27FC236}">
                <a16:creationId xmlns:a16="http://schemas.microsoft.com/office/drawing/2014/main" xmlns="" id="{BC36E920-7799-4D5C-8B91-26B3F206AB0C}"/>
              </a:ext>
            </a:extLst>
          </p:cNvPr>
          <p:cNvPicPr>
            <a:picLocks noChangeAspect="1" noChangeArrowheads="1"/>
          </p:cNvPicPr>
          <p:nvPr/>
        </p:nvPicPr>
        <p:blipFill rotWithShape="1">
          <a:blip r:embed="rId2" cstate="print"/>
          <a:srcRect l="16700" r="6396" b="1"/>
          <a:stretch/>
        </p:blipFill>
        <p:spPr bwMode="auto">
          <a:xfrm>
            <a:off x="5763006" y="10"/>
            <a:ext cx="3380994" cy="2934576"/>
          </a:xfrm>
          <a:prstGeom prst="rect">
            <a:avLst/>
          </a:prstGeom>
          <a:noFill/>
        </p:spPr>
      </p:pic>
      <p:sp>
        <p:nvSpPr>
          <p:cNvPr id="101" name="Rectangle 100">
            <a:extLst>
              <a:ext uri="{FF2B5EF4-FFF2-40B4-BE49-F238E27FC236}">
                <a16:creationId xmlns:a16="http://schemas.microsoft.com/office/drawing/2014/main" xmlns="" id="{EE7D3784-5CF9-4282-9B1C-523957852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4"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Объект 2">
            <a:extLst>
              <a:ext uri="{FF2B5EF4-FFF2-40B4-BE49-F238E27FC236}">
                <a16:creationId xmlns:a16="http://schemas.microsoft.com/office/drawing/2014/main" xmlns="" id="{776CDEF1-A123-4C28-87B6-0B0F09711ECD}"/>
              </a:ext>
            </a:extLst>
          </p:cNvPr>
          <p:cNvSpPr>
            <a:spLocks noGrp="1"/>
          </p:cNvSpPr>
          <p:nvPr>
            <p:ph idx="1"/>
          </p:nvPr>
        </p:nvSpPr>
        <p:spPr>
          <a:xfrm>
            <a:off x="459486" y="3355848"/>
            <a:ext cx="4704588" cy="2825496"/>
          </a:xfrm>
        </p:spPr>
        <p:txBody>
          <a:bodyPr vert="horz" lIns="91440" tIns="45720" rIns="91440" bIns="45720" rtlCol="0" anchor="t">
            <a:normAutofit/>
          </a:bodyPr>
          <a:lstStyle/>
          <a:p>
            <a:pPr marL="0" indent="457200" algn="just">
              <a:spcBef>
                <a:spcPts val="0"/>
              </a:spcBef>
              <a:buNone/>
            </a:pPr>
            <a:r>
              <a:rPr lang="ru-RU" sz="1600" dirty="0">
                <a:latin typeface="Arial"/>
                <a:cs typeface="Arial"/>
              </a:rPr>
              <a:t>Юридическая клиника Таганрогского института имени А. П. Чехова (филиал) ФГБОУ «РГЭУ (РИНХ)» является структурным учебно-производственным подразделением вуза, действующим на базе факультета экономики и права.</a:t>
            </a:r>
            <a:endParaRPr lang="ru-RU" sz="1600" dirty="0">
              <a:ea typeface="+mn-lt"/>
              <a:cs typeface="+mn-lt"/>
            </a:endParaRPr>
          </a:p>
          <a:p>
            <a:endParaRPr lang="ru-RU" sz="1900" dirty="0">
              <a:cs typeface="Calibri"/>
            </a:endParaRPr>
          </a:p>
        </p:txBody>
      </p:sp>
      <p:pic>
        <p:nvPicPr>
          <p:cNvPr id="14" name="Picture 4" descr="F:\123\3 апреля 2019_IMG_3984.jpg">
            <a:extLst>
              <a:ext uri="{FF2B5EF4-FFF2-40B4-BE49-F238E27FC236}">
                <a16:creationId xmlns:a16="http://schemas.microsoft.com/office/drawing/2014/main" xmlns="" id="{DA1C6F01-11D3-4032-83F6-AB44FC962E7D}"/>
              </a:ext>
            </a:extLst>
          </p:cNvPr>
          <p:cNvPicPr>
            <a:picLocks noChangeAspect="1" noChangeArrowheads="1"/>
          </p:cNvPicPr>
          <p:nvPr/>
        </p:nvPicPr>
        <p:blipFill rotWithShape="1">
          <a:blip r:embed="rId3" cstate="print"/>
          <a:srcRect l="13414" r="20757" b="1"/>
          <a:stretch/>
        </p:blipFill>
        <p:spPr bwMode="auto">
          <a:xfrm>
            <a:off x="5763006" y="3172968"/>
            <a:ext cx="3380994" cy="3685032"/>
          </a:xfrm>
          <a:prstGeom prst="rect">
            <a:avLst/>
          </a:prstGeom>
          <a:noFill/>
        </p:spPr>
      </p:pic>
    </p:spTree>
    <p:extLst>
      <p:ext uri="{BB962C8B-B14F-4D97-AF65-F5344CB8AC3E}">
        <p14:creationId xmlns:p14="http://schemas.microsoft.com/office/powerpoint/2010/main" xmlns="" val="26675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1ECAB1E8-8195-4748-BE71-FF806D8689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4. </a:t>
            </a:r>
            <a:endParaRPr lang="en-US" dirty="0"/>
          </a:p>
        </p:txBody>
      </p:sp>
      <p:sp>
        <p:nvSpPr>
          <p:cNvPr id="2" name="Заголовок 1">
            <a:extLst>
              <a:ext uri="{FF2B5EF4-FFF2-40B4-BE49-F238E27FC236}">
                <a16:creationId xmlns:a16="http://schemas.microsoft.com/office/drawing/2014/main" xmlns="" id="{B59582EA-B4AA-423F-BD1E-8648B8B4C13A}"/>
              </a:ext>
            </a:extLst>
          </p:cNvPr>
          <p:cNvSpPr>
            <a:spLocks noGrp="1"/>
          </p:cNvSpPr>
          <p:nvPr>
            <p:ph type="title"/>
          </p:nvPr>
        </p:nvSpPr>
        <p:spPr>
          <a:xfrm>
            <a:off x="642910" y="142852"/>
            <a:ext cx="8072494" cy="1392174"/>
          </a:xfrm>
        </p:spPr>
        <p:txBody>
          <a:bodyPr>
            <a:normAutofit/>
          </a:bodyPr>
          <a:lstStyle/>
          <a:p>
            <a:pPr>
              <a:lnSpc>
                <a:spcPct val="90000"/>
              </a:lnSpc>
            </a:pPr>
            <a:r>
              <a:rPr lang="ru-RU" sz="1400" dirty="0" smtClean="0">
                <a:latin typeface="Arial Black"/>
                <a:cs typeface="Calibri"/>
              </a:rPr>
              <a:t>План работы </a:t>
            </a:r>
            <a:br>
              <a:rPr lang="ru-RU" sz="1400" dirty="0" smtClean="0">
                <a:latin typeface="Arial Black"/>
                <a:cs typeface="Calibri"/>
              </a:rPr>
            </a:br>
            <a:r>
              <a:rPr lang="ru-RU" sz="1400" dirty="0" smtClean="0">
                <a:latin typeface="Arial Black"/>
                <a:cs typeface="Arial"/>
              </a:rPr>
              <a:t>Юридической  клиники Таганрогского института имени А. П. Чехова (филиал) ФГБОУ «РГЭУ (РИНХ)»</a:t>
            </a:r>
            <a:br>
              <a:rPr lang="ru-RU" sz="1400" dirty="0" smtClean="0">
                <a:latin typeface="Arial Black"/>
                <a:cs typeface="Arial"/>
              </a:rPr>
            </a:br>
            <a:r>
              <a:rPr lang="ru-RU" sz="1400" dirty="0" smtClean="0">
                <a:latin typeface="Arial Black"/>
                <a:cs typeface="Arial"/>
              </a:rPr>
              <a:t/>
            </a:r>
            <a:br>
              <a:rPr lang="ru-RU" sz="1400" dirty="0" smtClean="0">
                <a:latin typeface="Arial Black"/>
                <a:cs typeface="Arial"/>
              </a:rPr>
            </a:br>
            <a:endParaRPr lang="ru-RU" sz="1400" dirty="0" smtClean="0">
              <a:latin typeface="Arial Black"/>
              <a:ea typeface="+mj-lt"/>
              <a:cs typeface="+mj-lt"/>
            </a:endParaRPr>
          </a:p>
          <a:p>
            <a:pPr>
              <a:lnSpc>
                <a:spcPct val="90000"/>
              </a:lnSpc>
            </a:pPr>
            <a:endParaRPr lang="ru-RU" sz="1300" dirty="0">
              <a:cs typeface="Calibri"/>
            </a:endParaRPr>
          </a:p>
        </p:txBody>
      </p:sp>
      <p:sp>
        <p:nvSpPr>
          <p:cNvPr id="23" name="Rectangle 22">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9175" y="117043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8094" y="2121408"/>
            <a:ext cx="2496312"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642910" y="1857364"/>
            <a:ext cx="184731" cy="369332"/>
          </a:xfrm>
          <a:prstGeom prst="rect">
            <a:avLst/>
          </a:prstGeom>
          <a:noFill/>
        </p:spPr>
        <p:txBody>
          <a:bodyPr wrap="none" rtlCol="0">
            <a:spAutoFit/>
          </a:bodyPr>
          <a:lstStyle/>
          <a:p>
            <a:endParaRPr lang="ru-RU" dirty="0"/>
          </a:p>
        </p:txBody>
      </p:sp>
      <p:graphicFrame>
        <p:nvGraphicFramePr>
          <p:cNvPr id="12" name="Таблица 11"/>
          <p:cNvGraphicFramePr>
            <a:graphicFrameLocks noGrp="1"/>
          </p:cNvGraphicFramePr>
          <p:nvPr/>
        </p:nvGraphicFramePr>
        <p:xfrm>
          <a:off x="571472" y="928670"/>
          <a:ext cx="8215369" cy="4877733"/>
        </p:xfrm>
        <a:graphic>
          <a:graphicData uri="http://schemas.openxmlformats.org/drawingml/2006/table">
            <a:tbl>
              <a:tblPr firstRow="1" bandRow="1">
                <a:tableStyleId>{5C22544A-7EE6-4342-B048-85BDC9FD1C3A}</a:tableStyleId>
              </a:tblPr>
              <a:tblGrid>
                <a:gridCol w="1153034"/>
                <a:gridCol w="2378132"/>
                <a:gridCol w="2017810"/>
                <a:gridCol w="2666393"/>
              </a:tblGrid>
              <a:tr h="357190">
                <a:tc>
                  <a:txBody>
                    <a:bodyPr/>
                    <a:lstStyle/>
                    <a:p>
                      <a:pPr algn="ctr">
                        <a:lnSpc>
                          <a:spcPct val="115000"/>
                        </a:lnSpc>
                        <a:spcAft>
                          <a:spcPts val="0"/>
                        </a:spcAft>
                      </a:pPr>
                      <a:r>
                        <a:rPr lang="ru-RU" sz="1200" dirty="0">
                          <a:latin typeface="Times New Roman"/>
                          <a:ea typeface="Calibri"/>
                          <a:cs typeface="Times New Roman"/>
                        </a:rPr>
                        <a:t>Месяц</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latin typeface="Times New Roman"/>
                          <a:ea typeface="Times New Roman"/>
                          <a:cs typeface="Times New Roman"/>
                        </a:rPr>
                        <a:t>Планируемое</a:t>
                      </a:r>
                      <a:endParaRPr lang="ru-RU" sz="11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мероприятие</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latin typeface="Times New Roman"/>
                          <a:ea typeface="Times New Roman"/>
                          <a:cs typeface="Times New Roman"/>
                        </a:rPr>
                        <a:t>Ответственные</a:t>
                      </a:r>
                      <a:endParaRPr lang="ru-RU" sz="11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лица</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latin typeface="Times New Roman"/>
                          <a:ea typeface="Times New Roman"/>
                          <a:cs typeface="Times New Roman"/>
                        </a:rPr>
                        <a:t>Планируемый</a:t>
                      </a:r>
                      <a:endParaRPr lang="ru-RU" sz="11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результат</a:t>
                      </a:r>
                      <a:endParaRPr lang="ru-RU" sz="1100" dirty="0">
                        <a:latin typeface="Calibri"/>
                        <a:ea typeface="Calibri"/>
                        <a:cs typeface="Times New Roman"/>
                      </a:endParaRPr>
                    </a:p>
                  </a:txBody>
                  <a:tcPr marL="68580" marR="68580" marT="0" marB="0"/>
                </a:tc>
              </a:tr>
              <a:tr h="1268329">
                <a:tc>
                  <a:txBody>
                    <a:bodyPr/>
                    <a:lstStyle/>
                    <a:p>
                      <a:pPr algn="ctr">
                        <a:lnSpc>
                          <a:spcPct val="115000"/>
                        </a:lnSpc>
                        <a:spcAft>
                          <a:spcPts val="0"/>
                        </a:spcAft>
                      </a:pPr>
                      <a:r>
                        <a:rPr lang="ru-RU" sz="1000" dirty="0">
                          <a:latin typeface="Times New Roman"/>
                          <a:ea typeface="Calibri"/>
                          <a:cs typeface="Times New Roman"/>
                        </a:rPr>
                        <a:t>Месяц</a:t>
                      </a:r>
                      <a:endParaRPr lang="ru-RU" sz="1000" dirty="0">
                        <a:latin typeface="Calibri"/>
                        <a:ea typeface="Calibri"/>
                        <a:cs typeface="Times New Roman"/>
                      </a:endParaRPr>
                    </a:p>
                  </a:txBody>
                  <a:tcPr marL="68580" marR="68580" marT="0" marB="0"/>
                </a:tc>
                <a:tc>
                  <a:txBody>
                    <a:bodyPr/>
                    <a:lstStyle/>
                    <a:p>
                      <a:pPr algn="ctr">
                        <a:lnSpc>
                          <a:spcPct val="115000"/>
                        </a:lnSpc>
                        <a:spcAft>
                          <a:spcPts val="0"/>
                        </a:spcAft>
                      </a:pPr>
                      <a:r>
                        <a:rPr lang="ru-RU" sz="1000" dirty="0">
                          <a:latin typeface="Times New Roman"/>
                          <a:ea typeface="Times New Roman"/>
                          <a:cs typeface="Times New Roman"/>
                        </a:rPr>
                        <a:t>Планируемое</a:t>
                      </a:r>
                      <a:endParaRPr lang="ru-RU" sz="1000" dirty="0">
                        <a:latin typeface="Calibri"/>
                        <a:ea typeface="Calibri"/>
                        <a:cs typeface="Times New Roman"/>
                      </a:endParaRPr>
                    </a:p>
                    <a:p>
                      <a:pPr algn="ctr">
                        <a:lnSpc>
                          <a:spcPct val="115000"/>
                        </a:lnSpc>
                        <a:spcAft>
                          <a:spcPts val="0"/>
                        </a:spcAft>
                      </a:pPr>
                      <a:r>
                        <a:rPr lang="ru-RU" sz="1000" dirty="0">
                          <a:latin typeface="Times New Roman"/>
                          <a:ea typeface="Times New Roman"/>
                          <a:cs typeface="Times New Roman"/>
                        </a:rPr>
                        <a:t>мероприятие</a:t>
                      </a:r>
                      <a:endParaRPr lang="ru-RU" sz="1000" dirty="0">
                        <a:latin typeface="Calibri"/>
                        <a:ea typeface="Calibri"/>
                        <a:cs typeface="Times New Roman"/>
                      </a:endParaRPr>
                    </a:p>
                  </a:txBody>
                  <a:tcPr marL="68580" marR="68580" marT="0" marB="0"/>
                </a:tc>
                <a:tc>
                  <a:txBody>
                    <a:bodyPr/>
                    <a:lstStyle/>
                    <a:p>
                      <a:pPr algn="ctr">
                        <a:lnSpc>
                          <a:spcPct val="115000"/>
                        </a:lnSpc>
                        <a:spcAft>
                          <a:spcPts val="0"/>
                        </a:spcAft>
                      </a:pPr>
                      <a:r>
                        <a:rPr lang="ru-RU" sz="1000" dirty="0">
                          <a:latin typeface="Times New Roman"/>
                          <a:ea typeface="Times New Roman"/>
                          <a:cs typeface="Times New Roman"/>
                        </a:rPr>
                        <a:t>Ответственные</a:t>
                      </a:r>
                      <a:endParaRPr lang="ru-RU" sz="1000" dirty="0">
                        <a:latin typeface="Calibri"/>
                        <a:ea typeface="Calibri"/>
                        <a:cs typeface="Times New Roman"/>
                      </a:endParaRPr>
                    </a:p>
                    <a:p>
                      <a:pPr algn="ctr">
                        <a:lnSpc>
                          <a:spcPct val="115000"/>
                        </a:lnSpc>
                        <a:spcAft>
                          <a:spcPts val="0"/>
                        </a:spcAft>
                      </a:pPr>
                      <a:r>
                        <a:rPr lang="ru-RU" sz="1000" dirty="0">
                          <a:latin typeface="Times New Roman"/>
                          <a:ea typeface="Times New Roman"/>
                          <a:cs typeface="Times New Roman"/>
                        </a:rPr>
                        <a:t>лица</a:t>
                      </a:r>
                      <a:endParaRPr lang="ru-RU" sz="1000" dirty="0">
                        <a:latin typeface="Calibri"/>
                        <a:ea typeface="Calibri"/>
                        <a:cs typeface="Times New Roman"/>
                      </a:endParaRPr>
                    </a:p>
                  </a:txBody>
                  <a:tcPr marL="68580" marR="68580" marT="0" marB="0"/>
                </a:tc>
                <a:tc>
                  <a:txBody>
                    <a:bodyPr/>
                    <a:lstStyle/>
                    <a:p>
                      <a:pPr algn="ctr">
                        <a:lnSpc>
                          <a:spcPct val="115000"/>
                        </a:lnSpc>
                        <a:spcAft>
                          <a:spcPts val="0"/>
                        </a:spcAft>
                      </a:pPr>
                      <a:r>
                        <a:rPr lang="ru-RU" sz="1000" dirty="0">
                          <a:latin typeface="Times New Roman"/>
                          <a:ea typeface="Times New Roman"/>
                          <a:cs typeface="Times New Roman"/>
                        </a:rPr>
                        <a:t>Планируемый</a:t>
                      </a:r>
                      <a:endParaRPr lang="ru-RU" sz="1000" dirty="0">
                        <a:latin typeface="Calibri"/>
                        <a:ea typeface="Calibri"/>
                        <a:cs typeface="Times New Roman"/>
                      </a:endParaRPr>
                    </a:p>
                    <a:p>
                      <a:pPr algn="ctr">
                        <a:lnSpc>
                          <a:spcPct val="115000"/>
                        </a:lnSpc>
                        <a:spcAft>
                          <a:spcPts val="0"/>
                        </a:spcAft>
                      </a:pPr>
                      <a:r>
                        <a:rPr lang="ru-RU" sz="1000" dirty="0">
                          <a:latin typeface="Times New Roman"/>
                          <a:ea typeface="Times New Roman"/>
                          <a:cs typeface="Times New Roman"/>
                        </a:rPr>
                        <a:t>результат</a:t>
                      </a:r>
                      <a:endParaRPr lang="ru-RU" sz="1000" dirty="0">
                        <a:latin typeface="Calibri"/>
                        <a:ea typeface="Calibri"/>
                        <a:cs typeface="Times New Roman"/>
                      </a:endParaRPr>
                    </a:p>
                  </a:txBody>
                  <a:tcPr marL="68580" marR="68580" marT="0" marB="0"/>
                </a:tc>
              </a:tr>
              <a:tr h="525625">
                <a:tc>
                  <a:txBody>
                    <a:bodyPr/>
                    <a:lstStyle/>
                    <a:p>
                      <a:pPr algn="just">
                        <a:lnSpc>
                          <a:spcPct val="115000"/>
                        </a:lnSpc>
                        <a:spcAft>
                          <a:spcPts val="0"/>
                        </a:spcAft>
                      </a:pPr>
                      <a:r>
                        <a:rPr lang="ru-RU" sz="1000" dirty="0">
                          <a:latin typeface="Times New Roman"/>
                          <a:ea typeface="Times New Roman"/>
                          <a:cs typeface="Times New Roman"/>
                        </a:rPr>
                        <a:t>сентябрь</a:t>
                      </a:r>
                      <a:endParaRPr lang="ru-RU" sz="1000" dirty="0">
                        <a:latin typeface="Calibri"/>
                        <a:ea typeface="Calibri"/>
                        <a:cs typeface="Times New Roman"/>
                      </a:endParaRPr>
                    </a:p>
                    <a:p>
                      <a:pPr algn="just">
                        <a:lnSpc>
                          <a:spcPct val="115000"/>
                        </a:lnSpc>
                        <a:spcAft>
                          <a:spcPts val="0"/>
                        </a:spcAft>
                      </a:pPr>
                      <a:r>
                        <a:rPr lang="ru-RU" sz="1000" dirty="0">
                          <a:latin typeface="Times New Roman"/>
                          <a:ea typeface="Times New Roman"/>
                          <a:cs typeface="Times New Roman"/>
                        </a:rPr>
                        <a:t>- май</a:t>
                      </a:r>
                      <a:endParaRPr lang="ru-RU" sz="1000" dirty="0">
                        <a:latin typeface="Calibri"/>
                        <a:ea typeface="Calibri"/>
                        <a:cs typeface="Times New Roman"/>
                      </a:endParaRPr>
                    </a:p>
                  </a:txBody>
                  <a:tcPr marL="68580" marR="68580" marT="0" marB="0"/>
                </a:tc>
                <a:tc>
                  <a:txBody>
                    <a:bodyPr/>
                    <a:lstStyle/>
                    <a:p>
                      <a:pPr algn="just">
                        <a:lnSpc>
                          <a:spcPct val="115000"/>
                        </a:lnSpc>
                        <a:spcAft>
                          <a:spcPts val="0"/>
                        </a:spcAft>
                      </a:pPr>
                      <a:r>
                        <a:rPr lang="ru-RU" sz="1000" dirty="0">
                          <a:latin typeface="Times New Roman"/>
                          <a:ea typeface="Times New Roman"/>
                          <a:cs typeface="Times New Roman"/>
                        </a:rPr>
                        <a:t>Дежурство студентов  в юридической клинике согласно</a:t>
                      </a:r>
                      <a:endParaRPr lang="ru-RU" sz="1000" dirty="0">
                        <a:latin typeface="Calibri"/>
                        <a:ea typeface="Calibri"/>
                        <a:cs typeface="Times New Roman"/>
                      </a:endParaRPr>
                    </a:p>
                    <a:p>
                      <a:pPr algn="just">
                        <a:lnSpc>
                          <a:spcPct val="115000"/>
                        </a:lnSpc>
                        <a:spcAft>
                          <a:spcPts val="0"/>
                        </a:spcAft>
                      </a:pPr>
                      <a:r>
                        <a:rPr lang="ru-RU" sz="1000" dirty="0">
                          <a:latin typeface="Times New Roman"/>
                          <a:ea typeface="Times New Roman"/>
                          <a:cs typeface="Times New Roman"/>
                        </a:rPr>
                        <a:t>расписанию</a:t>
                      </a:r>
                      <a:endParaRPr lang="ru-RU" sz="1000" dirty="0">
                        <a:latin typeface="Calibri"/>
                        <a:ea typeface="Calibri"/>
                        <a:cs typeface="Times New Roman"/>
                      </a:endParaRPr>
                    </a:p>
                  </a:txBody>
                  <a:tcPr marL="68580" marR="68580" marT="0" marB="0"/>
                </a:tc>
                <a:tc>
                  <a:txBody>
                    <a:bodyPr/>
                    <a:lstStyle/>
                    <a:p>
                      <a:pPr algn="just">
                        <a:lnSpc>
                          <a:spcPct val="115000"/>
                        </a:lnSpc>
                        <a:spcAft>
                          <a:spcPts val="0"/>
                        </a:spcAft>
                      </a:pPr>
                      <a:r>
                        <a:rPr lang="ru-RU" sz="1000" dirty="0">
                          <a:latin typeface="Times New Roman"/>
                          <a:ea typeface="Times New Roman"/>
                          <a:cs typeface="Times New Roman"/>
                        </a:rPr>
                        <a:t>Студенты - клиницисты,  зав.  Юридической клиники, доцент кафедры  ОЮД С.И. </a:t>
                      </a:r>
                      <a:endParaRPr lang="ru-RU" sz="1000" dirty="0">
                        <a:latin typeface="Calibri"/>
                        <a:ea typeface="Calibri"/>
                        <a:cs typeface="Times New Roman"/>
                      </a:endParaRPr>
                    </a:p>
                  </a:txBody>
                  <a:tcPr marL="68580" marR="68580" marT="0" marB="0"/>
                </a:tc>
                <a:tc>
                  <a:txBody>
                    <a:bodyPr/>
                    <a:lstStyle/>
                    <a:p>
                      <a:pPr algn="just">
                        <a:lnSpc>
                          <a:spcPct val="115000"/>
                        </a:lnSpc>
                        <a:spcAft>
                          <a:spcPts val="0"/>
                        </a:spcAft>
                      </a:pPr>
                      <a:r>
                        <a:rPr lang="ru-RU" sz="1000" dirty="0">
                          <a:latin typeface="Times New Roman"/>
                          <a:ea typeface="Times New Roman"/>
                          <a:cs typeface="Times New Roman"/>
                        </a:rPr>
                        <a:t>Прием  посетителей, устное и письменное консультирование, составление письменных</a:t>
                      </a:r>
                      <a:endParaRPr lang="ru-RU" sz="1000" dirty="0">
                        <a:latin typeface="Calibri"/>
                        <a:ea typeface="Calibri"/>
                        <a:cs typeface="Times New Roman"/>
                      </a:endParaRPr>
                    </a:p>
                    <a:p>
                      <a:pPr algn="just">
                        <a:lnSpc>
                          <a:spcPct val="115000"/>
                        </a:lnSpc>
                        <a:spcAft>
                          <a:spcPts val="0"/>
                        </a:spcAft>
                      </a:pPr>
                      <a:r>
                        <a:rPr lang="ru-RU" sz="1000" dirty="0">
                          <a:latin typeface="Times New Roman"/>
                          <a:ea typeface="Times New Roman"/>
                          <a:cs typeface="Times New Roman"/>
                        </a:rPr>
                        <a:t>правовых документов и т.д.</a:t>
                      </a:r>
                      <a:endParaRPr lang="ru-RU" sz="1000" dirty="0">
                        <a:latin typeface="Calibri"/>
                        <a:ea typeface="Calibri"/>
                        <a:cs typeface="Times New Roman"/>
                      </a:endParaRPr>
                    </a:p>
                  </a:txBody>
                  <a:tcPr marL="68580" marR="68580" marT="0" marB="0"/>
                </a:tc>
              </a:tr>
              <a:tr h="901503">
                <a:tc>
                  <a:txBody>
                    <a:bodyPr/>
                    <a:lstStyle/>
                    <a:p>
                      <a:pPr algn="just">
                        <a:lnSpc>
                          <a:spcPct val="115000"/>
                        </a:lnSpc>
                        <a:spcAft>
                          <a:spcPts val="0"/>
                        </a:spcAft>
                      </a:pPr>
                      <a:r>
                        <a:rPr lang="ru-RU" sz="1000">
                          <a:latin typeface="Times New Roman"/>
                          <a:ea typeface="Calibri"/>
                          <a:cs typeface="Times New Roman"/>
                        </a:rPr>
                        <a:t>сентябрь</a:t>
                      </a:r>
                      <a:endParaRPr lang="ru-RU" sz="1000">
                        <a:latin typeface="Calibri"/>
                        <a:ea typeface="Calibri"/>
                        <a:cs typeface="Times New Roman"/>
                      </a:endParaRPr>
                    </a:p>
                  </a:txBody>
                  <a:tcPr marL="68580" marR="68580" marT="0" marB="0"/>
                </a:tc>
                <a:tc>
                  <a:txBody>
                    <a:bodyPr/>
                    <a:lstStyle/>
                    <a:p>
                      <a:pPr algn="just">
                        <a:lnSpc>
                          <a:spcPct val="115000"/>
                        </a:lnSpc>
                        <a:spcAft>
                          <a:spcPts val="0"/>
                        </a:spcAft>
                      </a:pPr>
                      <a:r>
                        <a:rPr lang="ru-RU" sz="1000" dirty="0">
                          <a:latin typeface="Times New Roman"/>
                          <a:ea typeface="Times New Roman"/>
                          <a:cs typeface="Times New Roman"/>
                        </a:rPr>
                        <a:t>Практический семинар «Знакомство с юридической клиники»</a:t>
                      </a:r>
                      <a:endParaRPr lang="ru-RU" sz="1000" dirty="0">
                        <a:latin typeface="Calibri"/>
                        <a:ea typeface="Calibri"/>
                        <a:cs typeface="Times New Roman"/>
                      </a:endParaRPr>
                    </a:p>
                    <a:p>
                      <a:pPr algn="just">
                        <a:lnSpc>
                          <a:spcPct val="115000"/>
                        </a:lnSpc>
                        <a:spcAft>
                          <a:spcPts val="0"/>
                        </a:spcAft>
                      </a:pPr>
                      <a:r>
                        <a:rPr lang="ru-RU" sz="1000" dirty="0">
                          <a:latin typeface="Times New Roman"/>
                          <a:ea typeface="Times New Roman"/>
                          <a:cs typeface="Times New Roman"/>
                        </a:rPr>
                        <a:t>Особенности работы в студенческом научном кружке «Юридическое клиническое образование в России»</a:t>
                      </a:r>
                      <a:endParaRPr lang="ru-RU" sz="1000" dirty="0">
                        <a:latin typeface="Calibri"/>
                        <a:ea typeface="Calibri"/>
                        <a:cs typeface="Times New Roman"/>
                      </a:endParaRPr>
                    </a:p>
                  </a:txBody>
                  <a:tcPr marL="68580" marR="68580" marT="0" marB="0"/>
                </a:tc>
                <a:tc>
                  <a:txBody>
                    <a:bodyPr/>
                    <a:lstStyle/>
                    <a:p>
                      <a:pPr algn="just">
                        <a:lnSpc>
                          <a:spcPct val="115000"/>
                        </a:lnSpc>
                        <a:spcAft>
                          <a:spcPts val="0"/>
                        </a:spcAft>
                      </a:pPr>
                      <a:r>
                        <a:rPr lang="ru-RU" sz="1000" dirty="0">
                          <a:latin typeface="Times New Roman"/>
                          <a:ea typeface="Times New Roman"/>
                          <a:cs typeface="Times New Roman"/>
                        </a:rPr>
                        <a:t>Зав. юридической клиникой С.И. Пономаренко</a:t>
                      </a:r>
                      <a:endParaRPr lang="ru-RU" sz="1000" dirty="0">
                        <a:latin typeface="Calibri"/>
                        <a:ea typeface="Calibri"/>
                        <a:cs typeface="Times New Roman"/>
                      </a:endParaRPr>
                    </a:p>
                  </a:txBody>
                  <a:tcPr marL="68580" marR="68580" marT="0" marB="0"/>
                </a:tc>
                <a:tc>
                  <a:txBody>
                    <a:bodyPr/>
                    <a:lstStyle/>
                    <a:p>
                      <a:pPr algn="just">
                        <a:lnSpc>
                          <a:spcPct val="115000"/>
                        </a:lnSpc>
                        <a:spcAft>
                          <a:spcPts val="0"/>
                        </a:spcAft>
                      </a:pPr>
                      <a:r>
                        <a:rPr lang="ru-RU" sz="1000" dirty="0">
                          <a:latin typeface="Times New Roman"/>
                          <a:ea typeface="Times New Roman"/>
                          <a:cs typeface="Times New Roman"/>
                        </a:rPr>
                        <a:t>Приобретение знаний, умений и навыков в области</a:t>
                      </a:r>
                      <a:endParaRPr lang="ru-RU" sz="1000" dirty="0">
                        <a:latin typeface="Calibri"/>
                        <a:ea typeface="Calibri"/>
                        <a:cs typeface="Times New Roman"/>
                      </a:endParaRPr>
                    </a:p>
                    <a:p>
                      <a:pPr algn="just">
                        <a:lnSpc>
                          <a:spcPct val="115000"/>
                        </a:lnSpc>
                        <a:spcAft>
                          <a:spcPts val="0"/>
                        </a:spcAft>
                      </a:pPr>
                      <a:r>
                        <a:rPr lang="ru-RU" sz="1000" dirty="0">
                          <a:latin typeface="Times New Roman"/>
                          <a:ea typeface="Times New Roman"/>
                          <a:cs typeface="Times New Roman"/>
                        </a:rPr>
                        <a:t>работы в юридической клиники для обучающихся младших курсов.</a:t>
                      </a:r>
                      <a:endParaRPr lang="ru-RU" sz="1000" dirty="0">
                        <a:latin typeface="Calibri"/>
                        <a:ea typeface="Calibri"/>
                        <a:cs typeface="Times New Roman"/>
                      </a:endParaRPr>
                    </a:p>
                    <a:p>
                      <a:pPr algn="just">
                        <a:lnSpc>
                          <a:spcPct val="115000"/>
                        </a:lnSpc>
                        <a:spcAft>
                          <a:spcPts val="0"/>
                        </a:spcAft>
                      </a:pPr>
                      <a:r>
                        <a:rPr lang="ru-RU" sz="1000" dirty="0">
                          <a:latin typeface="Times New Roman"/>
                          <a:ea typeface="Times New Roman"/>
                          <a:cs typeface="Times New Roman"/>
                        </a:rPr>
                        <a:t>Особенности научной деятельности обучающихся, состоящих в студенческом научном кружке.</a:t>
                      </a:r>
                      <a:endParaRPr lang="ru-RU" sz="1000" dirty="0">
                        <a:latin typeface="Calibri"/>
                        <a:ea typeface="Calibri"/>
                        <a:cs typeface="Times New Roman"/>
                      </a:endParaRPr>
                    </a:p>
                  </a:txBody>
                  <a:tcPr marL="68580" marR="68580" marT="0" marB="0"/>
                </a:tc>
              </a:tr>
              <a:tr h="718090">
                <a:tc>
                  <a:txBody>
                    <a:bodyPr/>
                    <a:lstStyle/>
                    <a:p>
                      <a:pPr>
                        <a:lnSpc>
                          <a:spcPct val="115000"/>
                        </a:lnSpc>
                        <a:spcAft>
                          <a:spcPts val="0"/>
                        </a:spcAft>
                      </a:pPr>
                      <a:r>
                        <a:rPr lang="ru-RU" sz="1000">
                          <a:latin typeface="Times New Roman"/>
                          <a:ea typeface="Calibri"/>
                          <a:cs typeface="Times New Roman"/>
                        </a:rPr>
                        <a:t>октябрь</a:t>
                      </a:r>
                      <a:endParaRPr lang="ru-RU" sz="1000">
                        <a:latin typeface="Calibri"/>
                        <a:ea typeface="Calibri"/>
                        <a:cs typeface="Times New Roman"/>
                      </a:endParaRPr>
                    </a:p>
                  </a:txBody>
                  <a:tcPr marL="68580" marR="68580" marT="0" marB="0"/>
                </a:tc>
                <a:tc>
                  <a:txBody>
                    <a:bodyPr/>
                    <a:lstStyle/>
                    <a:p>
                      <a:pPr>
                        <a:lnSpc>
                          <a:spcPct val="115000"/>
                        </a:lnSpc>
                        <a:spcAft>
                          <a:spcPts val="0"/>
                        </a:spcAft>
                      </a:pPr>
                      <a:r>
                        <a:rPr lang="ru-RU" sz="1000">
                          <a:latin typeface="Times New Roman"/>
                          <a:ea typeface="Times New Roman"/>
                          <a:cs typeface="Times New Roman"/>
                        </a:rPr>
                        <a:t>Практический семинар «Психологические особенности правового консультирования клиентов юридической клиники»</a:t>
                      </a:r>
                      <a:endParaRPr lang="ru-RU" sz="100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Calibri"/>
                          <a:cs typeface="Times New Roman"/>
                        </a:rPr>
                        <a:t>Зав. кафедрой психологии О.А. Холина</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Times New Roman"/>
                          <a:cs typeface="Times New Roman"/>
                        </a:rPr>
                        <a:t>Усвоение  психологических основ при работе</a:t>
                      </a:r>
                      <a:endParaRPr lang="ru-RU" sz="1000" dirty="0">
                        <a:latin typeface="Calibri"/>
                        <a:ea typeface="Calibri"/>
                        <a:cs typeface="Times New Roman"/>
                      </a:endParaRPr>
                    </a:p>
                    <a:p>
                      <a:pPr>
                        <a:lnSpc>
                          <a:spcPct val="115000"/>
                        </a:lnSpc>
                        <a:spcAft>
                          <a:spcPts val="0"/>
                        </a:spcAft>
                      </a:pPr>
                      <a:r>
                        <a:rPr lang="ru-RU" sz="1000" dirty="0">
                          <a:latin typeface="Times New Roman"/>
                          <a:ea typeface="Times New Roman"/>
                          <a:cs typeface="Times New Roman"/>
                        </a:rPr>
                        <a:t>с  клиентами  юридической клиники</a:t>
                      </a:r>
                      <a:endParaRPr lang="ru-RU" sz="1000" dirty="0">
                        <a:latin typeface="Calibri"/>
                        <a:ea typeface="Calibri"/>
                        <a:cs typeface="Times New Roman"/>
                      </a:endParaRPr>
                    </a:p>
                  </a:txBody>
                  <a:tcPr marL="68580" marR="68580" marT="0" marB="0"/>
                </a:tc>
              </a:tr>
              <a:tr h="718090">
                <a:tc>
                  <a:txBody>
                    <a:bodyPr/>
                    <a:lstStyle/>
                    <a:p>
                      <a:pPr>
                        <a:lnSpc>
                          <a:spcPct val="115000"/>
                        </a:lnSpc>
                        <a:spcAft>
                          <a:spcPts val="0"/>
                        </a:spcAft>
                      </a:pPr>
                      <a:r>
                        <a:rPr lang="ru-RU" sz="1000" dirty="0">
                          <a:latin typeface="Times New Roman" pitchFamily="18" charset="0"/>
                          <a:ea typeface="Calibri"/>
                          <a:cs typeface="Times New Roman" pitchFamily="18" charset="0"/>
                        </a:rPr>
                        <a:t>ноябрь</a:t>
                      </a:r>
                    </a:p>
                  </a:txBody>
                  <a:tcPr marL="68580" marR="68580" marT="0" marB="0"/>
                </a:tc>
                <a:tc>
                  <a:txBody>
                    <a:bodyPr/>
                    <a:lstStyle/>
                    <a:p>
                      <a:pPr>
                        <a:lnSpc>
                          <a:spcPct val="115000"/>
                        </a:lnSpc>
                        <a:spcAft>
                          <a:spcPts val="0"/>
                        </a:spcAft>
                      </a:pPr>
                      <a:r>
                        <a:rPr lang="ru-RU" sz="1000" dirty="0">
                          <a:latin typeface="Times New Roman"/>
                          <a:ea typeface="Times New Roman"/>
                          <a:cs typeface="Times New Roman"/>
                        </a:rPr>
                        <a:t>Практический семинар «Методика</a:t>
                      </a:r>
                      <a:endParaRPr lang="ru-RU" sz="1000" dirty="0">
                        <a:latin typeface="Calibri"/>
                        <a:ea typeface="Calibri"/>
                        <a:cs typeface="Times New Roman"/>
                      </a:endParaRPr>
                    </a:p>
                    <a:p>
                      <a:pPr>
                        <a:lnSpc>
                          <a:spcPct val="115000"/>
                        </a:lnSpc>
                        <a:spcAft>
                          <a:spcPts val="0"/>
                        </a:spcAft>
                      </a:pPr>
                      <a:r>
                        <a:rPr lang="ru-RU" sz="1000" dirty="0">
                          <a:latin typeface="Times New Roman"/>
                          <a:ea typeface="Times New Roman"/>
                          <a:cs typeface="Times New Roman"/>
                        </a:rPr>
                        <a:t>составления  исковых заявлений»</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Calibri"/>
                          <a:cs typeface="Times New Roman"/>
                        </a:rPr>
                        <a:t>Доцент кафедры  отраслевых  юридической дисциплин  </a:t>
                      </a:r>
                      <a:r>
                        <a:rPr lang="ru-RU" sz="1000" dirty="0" err="1">
                          <a:latin typeface="Times New Roman"/>
                          <a:ea typeface="Calibri"/>
                          <a:cs typeface="Times New Roman"/>
                        </a:rPr>
                        <a:t>К.М.Паронян</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Times New Roman"/>
                          <a:cs typeface="Times New Roman"/>
                        </a:rPr>
                        <a:t>Формирование  практических  навыков по разработке исковых заявлений</a:t>
                      </a:r>
                      <a:endParaRPr lang="ru-RU" sz="10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167616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ru-RU" sz="1400" dirty="0" smtClean="0">
                <a:latin typeface="Arial Black" pitchFamily="34" charset="0"/>
              </a:rPr>
              <a:t>План работы </a:t>
            </a:r>
            <a:br>
              <a:rPr lang="ru-RU" sz="1400" dirty="0" smtClean="0">
                <a:latin typeface="Arial Black" pitchFamily="34" charset="0"/>
              </a:rPr>
            </a:br>
            <a:r>
              <a:rPr lang="ru-RU" sz="1400" dirty="0" smtClean="0">
                <a:latin typeface="Arial Black" pitchFamily="34" charset="0"/>
              </a:rPr>
              <a:t>Юридической  клиники Таганрогского института имени А. П. Чехова (филиал) ФГБОУ «РГЭУ (РИНХ)»</a:t>
            </a:r>
            <a:endParaRPr lang="ru-RU" sz="1400" dirty="0">
              <a:latin typeface="Arial Black" pitchFamily="34" charset="0"/>
            </a:endParaRPr>
          </a:p>
        </p:txBody>
      </p:sp>
      <p:graphicFrame>
        <p:nvGraphicFramePr>
          <p:cNvPr id="4" name="Содержимое 3"/>
          <p:cNvGraphicFramePr>
            <a:graphicFrameLocks noGrp="1"/>
          </p:cNvGraphicFramePr>
          <p:nvPr>
            <p:ph idx="1"/>
          </p:nvPr>
        </p:nvGraphicFramePr>
        <p:xfrm>
          <a:off x="500034" y="928670"/>
          <a:ext cx="8229601" cy="2894584"/>
        </p:xfrm>
        <a:graphic>
          <a:graphicData uri="http://schemas.openxmlformats.org/drawingml/2006/table">
            <a:tbl>
              <a:tblPr firstRow="1" bandRow="1">
                <a:tableStyleId>{5C22544A-7EE6-4342-B048-85BDC9FD1C3A}</a:tableStyleId>
              </a:tblPr>
              <a:tblGrid>
                <a:gridCol w="1257280"/>
                <a:gridCol w="2857521"/>
                <a:gridCol w="2057400"/>
                <a:gridCol w="2057400"/>
              </a:tblGrid>
              <a:tr h="370840">
                <a:tc>
                  <a:txBody>
                    <a:bodyPr/>
                    <a:lstStyle/>
                    <a:p>
                      <a:pPr algn="ctr">
                        <a:lnSpc>
                          <a:spcPct val="115000"/>
                        </a:lnSpc>
                        <a:spcAft>
                          <a:spcPts val="0"/>
                        </a:spcAft>
                      </a:pPr>
                      <a:r>
                        <a:rPr lang="ru-RU" sz="1200" dirty="0">
                          <a:latin typeface="Times New Roman"/>
                          <a:ea typeface="Calibri"/>
                          <a:cs typeface="Times New Roman"/>
                        </a:rPr>
                        <a:t>Месяц</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latin typeface="Times New Roman"/>
                          <a:ea typeface="Times New Roman"/>
                          <a:cs typeface="Times New Roman"/>
                        </a:rPr>
                        <a:t>Планируемое</a:t>
                      </a:r>
                      <a:endParaRPr lang="ru-RU" sz="11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мероприятие</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latin typeface="Times New Roman"/>
                          <a:ea typeface="Times New Roman"/>
                          <a:cs typeface="Times New Roman"/>
                        </a:rPr>
                        <a:t>Ответственные</a:t>
                      </a:r>
                      <a:endParaRPr lang="ru-RU" sz="1100" dirty="0">
                        <a:latin typeface="Calibri"/>
                        <a:ea typeface="Calibri"/>
                        <a:cs typeface="Times New Roman"/>
                      </a:endParaRPr>
                    </a:p>
                    <a:p>
                      <a:pPr algn="ctr">
                        <a:lnSpc>
                          <a:spcPct val="115000"/>
                        </a:lnSpc>
                        <a:spcAft>
                          <a:spcPts val="0"/>
                        </a:spcAft>
                      </a:pPr>
                      <a:r>
                        <a:rPr lang="ru-RU" sz="1200" dirty="0" smtClean="0">
                          <a:latin typeface="Times New Roman"/>
                          <a:ea typeface="Times New Roman"/>
                          <a:cs typeface="Times New Roman"/>
                        </a:rPr>
                        <a:t>Лица</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latin typeface="Times New Roman"/>
                          <a:ea typeface="Times New Roman"/>
                          <a:cs typeface="Times New Roman"/>
                        </a:rPr>
                        <a:t>Планируемый</a:t>
                      </a:r>
                      <a:endParaRPr lang="ru-RU" sz="1100" dirty="0">
                        <a:latin typeface="Calibri"/>
                        <a:ea typeface="Calibri"/>
                        <a:cs typeface="Times New Roman"/>
                      </a:endParaRPr>
                    </a:p>
                    <a:p>
                      <a:pPr algn="ctr">
                        <a:lnSpc>
                          <a:spcPct val="115000"/>
                        </a:lnSpc>
                        <a:spcAft>
                          <a:spcPts val="0"/>
                        </a:spcAft>
                      </a:pPr>
                      <a:r>
                        <a:rPr lang="ru-RU" sz="1200" dirty="0">
                          <a:latin typeface="Times New Roman"/>
                          <a:ea typeface="Times New Roman"/>
                          <a:cs typeface="Times New Roman"/>
                        </a:rPr>
                        <a:t>результат</a:t>
                      </a:r>
                      <a:endParaRPr lang="ru-RU" sz="1100"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1000" dirty="0">
                          <a:latin typeface="Times New Roman"/>
                          <a:ea typeface="Calibri"/>
                          <a:cs typeface="Times New Roman"/>
                        </a:rPr>
                        <a:t>декабрь</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a:latin typeface="Times New Roman"/>
                          <a:ea typeface="Times New Roman"/>
                          <a:cs typeface="Times New Roman"/>
                        </a:rPr>
                        <a:t>Практический семинар «Особенности особого производства»</a:t>
                      </a:r>
                      <a:endParaRPr lang="ru-RU" sz="1000">
                        <a:latin typeface="Calibri"/>
                        <a:ea typeface="Calibri"/>
                        <a:cs typeface="Times New Roman"/>
                      </a:endParaRPr>
                    </a:p>
                  </a:txBody>
                  <a:tcPr marL="68580" marR="68580" marT="0" marB="0"/>
                </a:tc>
                <a:tc>
                  <a:txBody>
                    <a:bodyPr/>
                    <a:lstStyle/>
                    <a:p>
                      <a:pPr>
                        <a:lnSpc>
                          <a:spcPct val="115000"/>
                        </a:lnSpc>
                        <a:spcAft>
                          <a:spcPts val="0"/>
                        </a:spcAft>
                      </a:pPr>
                      <a:r>
                        <a:rPr lang="ru-RU" sz="1000" dirty="0" smtClean="0">
                          <a:latin typeface="Times New Roman"/>
                          <a:ea typeface="Calibri"/>
                          <a:cs typeface="Times New Roman"/>
                        </a:rPr>
                        <a:t>Старший</a:t>
                      </a:r>
                      <a:r>
                        <a:rPr lang="ru-RU" sz="1000" baseline="0" dirty="0" smtClean="0">
                          <a:latin typeface="Times New Roman"/>
                          <a:ea typeface="Calibri"/>
                          <a:cs typeface="Times New Roman"/>
                        </a:rPr>
                        <a:t> преподаватель</a:t>
                      </a:r>
                      <a:r>
                        <a:rPr lang="ru-RU" sz="1000" dirty="0" smtClean="0">
                          <a:latin typeface="Times New Roman"/>
                          <a:ea typeface="Calibri"/>
                          <a:cs typeface="Times New Roman"/>
                        </a:rPr>
                        <a:t> </a:t>
                      </a:r>
                      <a:r>
                        <a:rPr lang="ru-RU" sz="1000" dirty="0">
                          <a:latin typeface="Times New Roman"/>
                          <a:ea typeface="Calibri"/>
                          <a:cs typeface="Times New Roman"/>
                        </a:rPr>
                        <a:t>кафедры отраслевых  юридической дисциплин </a:t>
                      </a:r>
                      <a:r>
                        <a:rPr lang="ru-RU" sz="1000" dirty="0" smtClean="0">
                          <a:latin typeface="Times New Roman"/>
                          <a:ea typeface="Times New Roman"/>
                          <a:cs typeface="Times New Roman"/>
                        </a:rPr>
                        <a:t> С.П. Шевченко</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Times New Roman"/>
                          <a:cs typeface="Times New Roman"/>
                        </a:rPr>
                        <a:t>Получение знаний об институте ювенальной юстиции в России и за рубежом, обучение умению</a:t>
                      </a:r>
                      <a:endParaRPr lang="ru-RU" sz="1000" dirty="0">
                        <a:latin typeface="Calibri"/>
                        <a:ea typeface="Calibri"/>
                        <a:cs typeface="Times New Roman"/>
                      </a:endParaRPr>
                    </a:p>
                    <a:p>
                      <a:pPr>
                        <a:lnSpc>
                          <a:spcPct val="115000"/>
                        </a:lnSpc>
                        <a:spcAft>
                          <a:spcPts val="0"/>
                        </a:spcAft>
                      </a:pPr>
                      <a:r>
                        <a:rPr lang="ru-RU" sz="1000" dirty="0">
                          <a:latin typeface="Times New Roman"/>
                          <a:ea typeface="Times New Roman"/>
                          <a:cs typeface="Times New Roman"/>
                        </a:rPr>
                        <a:t>вести дискуссию и отстаивать свою точку зрения</a:t>
                      </a:r>
                      <a:endParaRPr lang="ru-RU" sz="1000"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1000" dirty="0">
                          <a:latin typeface="Times New Roman"/>
                          <a:ea typeface="Calibri"/>
                          <a:cs typeface="Times New Roman"/>
                        </a:rPr>
                        <a:t>март</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a:latin typeface="Times New Roman"/>
                          <a:ea typeface="Times New Roman"/>
                          <a:cs typeface="Times New Roman"/>
                        </a:rPr>
                        <a:t>Учебный семинар «Особенности</a:t>
                      </a:r>
                      <a:endParaRPr lang="ru-RU" sz="1000">
                        <a:latin typeface="Calibri"/>
                        <a:ea typeface="Calibri"/>
                        <a:cs typeface="Times New Roman"/>
                      </a:endParaRPr>
                    </a:p>
                    <a:p>
                      <a:pPr>
                        <a:lnSpc>
                          <a:spcPct val="115000"/>
                        </a:lnSpc>
                        <a:spcAft>
                          <a:spcPts val="0"/>
                        </a:spcAft>
                      </a:pPr>
                      <a:r>
                        <a:rPr lang="ru-RU" sz="1000">
                          <a:latin typeface="Times New Roman"/>
                          <a:ea typeface="Times New Roman"/>
                          <a:cs typeface="Times New Roman"/>
                        </a:rPr>
                        <a:t>исполнительного производства»</a:t>
                      </a:r>
                      <a:endParaRPr lang="ru-RU" sz="100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Calibri"/>
                          <a:cs typeface="Times New Roman"/>
                        </a:rPr>
                        <a:t>Доцент кафедры отраслевых  юридических  дисциплин  К. М. </a:t>
                      </a:r>
                      <a:r>
                        <a:rPr lang="ru-RU" sz="1000" dirty="0" err="1">
                          <a:latin typeface="Times New Roman"/>
                          <a:ea typeface="Calibri"/>
                          <a:cs typeface="Times New Roman"/>
                        </a:rPr>
                        <a:t>Паронян</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Times New Roman"/>
                          <a:cs typeface="Times New Roman"/>
                        </a:rPr>
                        <a:t>Приобретение  знаний в области процедуры исполнительного производства</a:t>
                      </a:r>
                      <a:endParaRPr lang="ru-RU" sz="1000" dirty="0">
                        <a:latin typeface="Calibri"/>
                        <a:ea typeface="Calibri"/>
                        <a:cs typeface="Times New Roman"/>
                      </a:endParaRPr>
                    </a:p>
                  </a:txBody>
                  <a:tcPr marL="68580" marR="68580" marT="0" marB="0"/>
                </a:tc>
              </a:tr>
              <a:tr h="370840">
                <a:tc>
                  <a:txBody>
                    <a:bodyPr/>
                    <a:lstStyle/>
                    <a:p>
                      <a:pPr algn="l">
                        <a:lnSpc>
                          <a:spcPct val="115000"/>
                        </a:lnSpc>
                        <a:spcAft>
                          <a:spcPts val="0"/>
                        </a:spcAft>
                      </a:pPr>
                      <a:r>
                        <a:rPr lang="ru-RU" sz="1000" dirty="0">
                          <a:latin typeface="Times New Roman"/>
                          <a:ea typeface="Calibri"/>
                          <a:cs typeface="Times New Roman"/>
                        </a:rPr>
                        <a:t>май</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a:latin typeface="Times New Roman"/>
                          <a:ea typeface="Times New Roman"/>
                          <a:cs typeface="Times New Roman"/>
                        </a:rPr>
                        <a:t>Учебный семинар – дискуссия «Противодействие коррупции: вопросы правового регулирования»</a:t>
                      </a:r>
                      <a:endParaRPr lang="ru-RU" sz="100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Calibri"/>
                          <a:cs typeface="Times New Roman"/>
                        </a:rPr>
                        <a:t> Доцент кафедры отраслевых  юридической дисциплин П.В. Пашковский</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Times New Roman"/>
                          <a:cs typeface="Times New Roman"/>
                        </a:rPr>
                        <a:t>Формирование знаний по вопросам правового регулирования противодействия коррупции</a:t>
                      </a:r>
                      <a:endParaRPr lang="ru-RU" sz="1000" dirty="0">
                        <a:latin typeface="Calibri"/>
                        <a:ea typeface="Calibri"/>
                        <a:cs typeface="Times New Roman"/>
                      </a:endParaRPr>
                    </a:p>
                  </a:txBody>
                  <a:tcPr marL="68580" marR="68580" marT="0" marB="0"/>
                </a:tc>
              </a:tr>
              <a:tr h="370840">
                <a:tc>
                  <a:txBody>
                    <a:bodyPr/>
                    <a:lstStyle/>
                    <a:p>
                      <a:pPr algn="l">
                        <a:lnSpc>
                          <a:spcPct val="115000"/>
                        </a:lnSpc>
                        <a:spcAft>
                          <a:spcPts val="0"/>
                        </a:spcAft>
                      </a:pPr>
                      <a:r>
                        <a:rPr lang="ru-RU" sz="1000" dirty="0">
                          <a:latin typeface="Times New Roman"/>
                          <a:ea typeface="Calibri"/>
                          <a:cs typeface="Times New Roman"/>
                        </a:rPr>
                        <a:t>июнь</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Times New Roman"/>
                          <a:cs typeface="Times New Roman"/>
                        </a:rPr>
                        <a:t>Подведение итогов работы за </a:t>
                      </a:r>
                      <a:r>
                        <a:rPr lang="ru-RU" sz="1000" dirty="0" smtClean="0">
                          <a:latin typeface="Times New Roman"/>
                          <a:ea typeface="Times New Roman"/>
                          <a:cs typeface="Times New Roman"/>
                        </a:rPr>
                        <a:t>202</a:t>
                      </a:r>
                      <a:r>
                        <a:rPr lang="en-US" sz="1000" dirty="0" smtClean="0">
                          <a:latin typeface="Times New Roman"/>
                          <a:ea typeface="Times New Roman"/>
                          <a:cs typeface="Times New Roman"/>
                        </a:rPr>
                        <a:t>4</a:t>
                      </a:r>
                      <a:r>
                        <a:rPr lang="ru-RU" sz="1000" dirty="0" smtClean="0">
                          <a:latin typeface="Times New Roman"/>
                          <a:ea typeface="Times New Roman"/>
                          <a:cs typeface="Times New Roman"/>
                        </a:rPr>
                        <a:t>-202</a:t>
                      </a:r>
                      <a:r>
                        <a:rPr lang="en-US" sz="1000" dirty="0" smtClean="0">
                          <a:latin typeface="Times New Roman"/>
                          <a:ea typeface="Times New Roman"/>
                          <a:cs typeface="Times New Roman"/>
                        </a:rPr>
                        <a:t>5</a:t>
                      </a:r>
                      <a:r>
                        <a:rPr lang="en-US" sz="1000" baseline="0" dirty="0" smtClean="0">
                          <a:latin typeface="Times New Roman"/>
                          <a:ea typeface="Times New Roman"/>
                          <a:cs typeface="Times New Roman"/>
                        </a:rPr>
                        <a:t> </a:t>
                      </a:r>
                      <a:r>
                        <a:rPr lang="ru-RU" sz="1000" dirty="0" smtClean="0">
                          <a:latin typeface="Times New Roman"/>
                          <a:ea typeface="Times New Roman"/>
                          <a:cs typeface="Times New Roman"/>
                        </a:rPr>
                        <a:t>у</a:t>
                      </a:r>
                      <a:r>
                        <a:rPr lang="ru-RU" sz="1000" dirty="0">
                          <a:latin typeface="Times New Roman"/>
                          <a:ea typeface="Times New Roman"/>
                          <a:cs typeface="Times New Roman"/>
                        </a:rPr>
                        <a:t>. г.</a:t>
                      </a:r>
                      <a:endParaRPr lang="ru-RU" sz="1000" dirty="0">
                        <a:latin typeface="Calibri"/>
                        <a:ea typeface="Calibri"/>
                        <a:cs typeface="Times New Roman"/>
                      </a:endParaRPr>
                    </a:p>
                  </a:txBody>
                  <a:tcPr marL="68580" marR="68580" marT="0" marB="0"/>
                </a:tc>
                <a:tc>
                  <a:txBody>
                    <a:bodyPr/>
                    <a:lstStyle/>
                    <a:p>
                      <a:pPr>
                        <a:lnSpc>
                          <a:spcPct val="115000"/>
                        </a:lnSpc>
                        <a:spcAft>
                          <a:spcPts val="0"/>
                        </a:spcAft>
                      </a:pPr>
                      <a:r>
                        <a:rPr lang="ru-RU" sz="1000" dirty="0">
                          <a:latin typeface="Times New Roman"/>
                          <a:ea typeface="Times New Roman"/>
                          <a:cs typeface="Times New Roman"/>
                        </a:rPr>
                        <a:t>Зав. юридической клиникой  </a:t>
                      </a:r>
                      <a:endParaRPr lang="ru-RU" sz="1000" dirty="0">
                        <a:latin typeface="Calibri"/>
                        <a:ea typeface="Calibri"/>
                        <a:cs typeface="Times New Roman"/>
                      </a:endParaRPr>
                    </a:p>
                    <a:p>
                      <a:pPr>
                        <a:lnSpc>
                          <a:spcPct val="115000"/>
                        </a:lnSpc>
                        <a:spcAft>
                          <a:spcPts val="0"/>
                        </a:spcAft>
                      </a:pPr>
                      <a:r>
                        <a:rPr lang="ru-RU" sz="1000" dirty="0">
                          <a:latin typeface="Times New Roman"/>
                          <a:ea typeface="Times New Roman"/>
                          <a:cs typeface="Times New Roman"/>
                        </a:rPr>
                        <a:t>С.И. Пономаренко</a:t>
                      </a:r>
                      <a:endParaRPr lang="ru-RU" sz="1000" dirty="0">
                        <a:latin typeface="Calibri"/>
                        <a:ea typeface="Calibri"/>
                        <a:cs typeface="Times New Roman"/>
                      </a:endParaRPr>
                    </a:p>
                  </a:txBody>
                  <a:tcPr marL="68580" marR="68580" marT="0" marB="0"/>
                </a:tc>
                <a:tc>
                  <a:txBody>
                    <a:bodyPr/>
                    <a:lstStyle/>
                    <a:p>
                      <a:pPr algn="ctr">
                        <a:lnSpc>
                          <a:spcPct val="115000"/>
                        </a:lnSpc>
                        <a:spcAft>
                          <a:spcPts val="0"/>
                        </a:spcAft>
                      </a:pPr>
                      <a:endParaRPr lang="ru-RU" sz="1000" dirty="0">
                        <a:latin typeface="Times New Roman"/>
                        <a:ea typeface="Times New Roman"/>
                        <a:cs typeface="Times New Roman"/>
                      </a:endParaRPr>
                    </a:p>
                  </a:txBody>
                  <a:tcPr marL="68580" marR="6858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69A38EBA-6E97-44A4-B4B8-D9FB5D33F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1285852" y="0"/>
            <a:ext cx="7000924" cy="3214686"/>
          </a:xfrm>
        </p:spPr>
        <p:txBody>
          <a:bodyPr anchor="b">
            <a:normAutofit/>
          </a:bodyPr>
          <a:lstStyle/>
          <a:p>
            <a:pPr>
              <a:lnSpc>
                <a:spcPct val="90000"/>
              </a:lnSpc>
            </a:pPr>
            <a:r>
              <a:rPr lang="ru-RU" sz="1600" dirty="0" smtClean="0">
                <a:latin typeface="Arial Black"/>
                <a:cs typeface="Calibri"/>
              </a:rPr>
              <a:t>О ходе мероприятий в рамках работы </a:t>
            </a:r>
            <a:r>
              <a:rPr lang="en-US" sz="1600" dirty="0" err="1" smtClean="0">
                <a:latin typeface="Arial Black"/>
                <a:cs typeface="Calibri"/>
              </a:rPr>
              <a:t>Юридической</a:t>
            </a:r>
            <a:r>
              <a:rPr lang="en-US" sz="1600" dirty="0" smtClean="0">
                <a:latin typeface="Arial Black"/>
                <a:cs typeface="Calibri"/>
              </a:rPr>
              <a:t> </a:t>
            </a:r>
            <a:r>
              <a:rPr lang="en-US" sz="1600" dirty="0" err="1" smtClean="0">
                <a:latin typeface="Arial Black"/>
                <a:cs typeface="Calibri"/>
              </a:rPr>
              <a:t>клиник</a:t>
            </a:r>
            <a:r>
              <a:rPr lang="ru-RU" sz="1600" dirty="0" smtClean="0">
                <a:latin typeface="Arial Black"/>
                <a:cs typeface="Calibri"/>
              </a:rPr>
              <a:t>и</a:t>
            </a:r>
            <a:r>
              <a:rPr lang="en-US" sz="1600" dirty="0" smtClean="0">
                <a:latin typeface="Arial Black"/>
                <a:cs typeface="Calibri"/>
              </a:rPr>
              <a:t> </a:t>
            </a:r>
            <a:r>
              <a:rPr lang="en-US" sz="1600" dirty="0">
                <a:latin typeface="Arial Black"/>
                <a:cs typeface="Calibri"/>
              </a:rPr>
              <a:t>Таганрогского института имени А.П. Чехова (</a:t>
            </a:r>
            <a:r>
              <a:rPr lang="en-US" sz="1600" dirty="0" err="1">
                <a:latin typeface="Arial Black"/>
                <a:cs typeface="Calibri"/>
              </a:rPr>
              <a:t>филиал</a:t>
            </a:r>
            <a:r>
              <a:rPr lang="en-US" sz="1600" dirty="0">
                <a:latin typeface="Arial Black"/>
                <a:cs typeface="Calibri"/>
              </a:rPr>
              <a:t>) РГЭУ (РИНХ</a:t>
            </a:r>
            <a:r>
              <a:rPr lang="en-US" sz="1600" dirty="0" smtClean="0">
                <a:latin typeface="Arial Black"/>
                <a:cs typeface="Calibri"/>
              </a:rPr>
              <a:t>)</a:t>
            </a:r>
            <a:br>
              <a:rPr lang="en-US" sz="1600" dirty="0" smtClean="0">
                <a:latin typeface="Arial Black"/>
                <a:cs typeface="Calibri"/>
              </a:rPr>
            </a:br>
            <a:r>
              <a:rPr lang="en-US" sz="1600" dirty="0" smtClean="0">
                <a:latin typeface="Arial Black"/>
                <a:cs typeface="Calibri"/>
              </a:rPr>
              <a:t/>
            </a:r>
            <a:br>
              <a:rPr lang="en-US" sz="1600" dirty="0" smtClean="0">
                <a:latin typeface="Arial Black"/>
                <a:cs typeface="Calibri"/>
              </a:rPr>
            </a:br>
            <a:r>
              <a:rPr lang="ru-RU" sz="1400" dirty="0" smtClean="0">
                <a:latin typeface="Arial" pitchFamily="34" charset="0"/>
                <a:cs typeface="Arial" pitchFamily="34" charset="0"/>
              </a:rPr>
              <a:t>13 сентября </a:t>
            </a:r>
            <a:r>
              <a:rPr lang="en-US" sz="1400" dirty="0" smtClean="0">
                <a:latin typeface="Arial" pitchFamily="34" charset="0"/>
                <a:cs typeface="Arial" pitchFamily="34" charset="0"/>
              </a:rPr>
              <a:t/>
            </a:r>
            <a:br>
              <a:rPr lang="en-US" sz="1400" dirty="0" smtClean="0">
                <a:latin typeface="Arial" pitchFamily="34" charset="0"/>
                <a:cs typeface="Arial" pitchFamily="34" charset="0"/>
              </a:rPr>
            </a:br>
            <a:r>
              <a:rPr lang="ru-RU" sz="1400" dirty="0" smtClean="0">
                <a:latin typeface="Arial" pitchFamily="34" charset="0"/>
                <a:cs typeface="Arial" pitchFamily="34" charset="0"/>
              </a:rPr>
              <a:t>в рамках работы студенческого научного кружка «Юридическое клиническое образование в России» прошла экскурсия первокурсников, обучающихся по направлению подготовки «Юриспруденция», в Юридическую клинику факультета экономики и права Таганрогского института имени А.П. Чехова.</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Black"/>
                <a:cs typeface="Calibri"/>
              </a:rPr>
              <a:t/>
            </a:r>
            <a:br>
              <a:rPr lang="en-US" sz="1600" dirty="0" smtClean="0">
                <a:latin typeface="Arial Black"/>
                <a:cs typeface="Calibri"/>
              </a:rPr>
            </a:br>
            <a:endParaRPr lang="en-US" sz="1600" dirty="0">
              <a:latin typeface="Arial Black"/>
              <a:cs typeface="Calibri"/>
            </a:endParaRPr>
          </a:p>
        </p:txBody>
      </p:sp>
      <p:sp>
        <p:nvSpPr>
          <p:cNvPr id="44" name="Rectangle 43">
            <a:extLst>
              <a:ext uri="{FF2B5EF4-FFF2-40B4-BE49-F238E27FC236}">
                <a16:creationId xmlns:a16="http://schemas.microsoft.com/office/drawing/2014/main" xmlns=""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xmlns=""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610" y="2285541"/>
            <a:ext cx="33604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50" name="Picture 2" descr="D:\Кафедра\Юридическая клиника\i02.jpg"/>
          <p:cNvPicPr>
            <a:picLocks noChangeAspect="1" noChangeArrowheads="1"/>
          </p:cNvPicPr>
          <p:nvPr/>
        </p:nvPicPr>
        <p:blipFill>
          <a:blip r:embed="rId2"/>
          <a:srcRect/>
          <a:stretch>
            <a:fillRect/>
          </a:stretch>
        </p:blipFill>
        <p:spPr bwMode="auto">
          <a:xfrm>
            <a:off x="3286116" y="3286124"/>
            <a:ext cx="3428971" cy="257172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69A38EBA-6E97-44A4-B4B8-D9FB5D33F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0" y="0"/>
            <a:ext cx="4572000" cy="3214686"/>
          </a:xfrm>
        </p:spPr>
        <p:txBody>
          <a:bodyPr anchor="b">
            <a:normAutofit/>
          </a:bodyPr>
          <a:lstStyle/>
          <a:p>
            <a:pPr>
              <a:lnSpc>
                <a:spcPct val="90000"/>
              </a:lnSpc>
            </a:pPr>
            <a:r>
              <a:rPr lang="en-US" sz="1600" dirty="0" smtClean="0">
                <a:latin typeface="Arial Black"/>
                <a:cs typeface="Calibri"/>
              </a:rPr>
              <a:t/>
            </a:r>
            <a:br>
              <a:rPr lang="en-US" sz="1600" dirty="0" smtClean="0">
                <a:latin typeface="Arial Black"/>
                <a:cs typeface="Calibri"/>
              </a:rPr>
            </a:br>
            <a:r>
              <a:rPr lang="ru-RU" sz="1600" dirty="0" smtClean="0">
                <a:latin typeface="Arial Black"/>
                <a:cs typeface="Calibri"/>
              </a:rPr>
              <a:t>О ходе мероприятий в рамках работы </a:t>
            </a:r>
            <a:r>
              <a:rPr lang="en-US" sz="1600" dirty="0" err="1" smtClean="0">
                <a:latin typeface="Arial Black"/>
                <a:cs typeface="Calibri"/>
              </a:rPr>
              <a:t>Юридической</a:t>
            </a:r>
            <a:r>
              <a:rPr lang="en-US" sz="1600" dirty="0" smtClean="0">
                <a:latin typeface="Arial Black"/>
                <a:cs typeface="Calibri"/>
              </a:rPr>
              <a:t> </a:t>
            </a:r>
            <a:r>
              <a:rPr lang="en-US" sz="1600" dirty="0" err="1" smtClean="0">
                <a:latin typeface="Arial Black"/>
                <a:cs typeface="Calibri"/>
              </a:rPr>
              <a:t>клиник</a:t>
            </a:r>
            <a:r>
              <a:rPr lang="ru-RU" sz="1600" dirty="0" smtClean="0">
                <a:latin typeface="Arial Black"/>
                <a:cs typeface="Calibri"/>
              </a:rPr>
              <a:t>и</a:t>
            </a:r>
            <a:r>
              <a:rPr lang="en-US" sz="1600" dirty="0" smtClean="0">
                <a:latin typeface="Arial Black"/>
                <a:cs typeface="Calibri"/>
              </a:rPr>
              <a:t> </a:t>
            </a:r>
            <a:r>
              <a:rPr lang="en-US" sz="1600" dirty="0">
                <a:latin typeface="Arial Black"/>
                <a:cs typeface="Calibri"/>
              </a:rPr>
              <a:t>Таганрогского института имени А.П. Чехова (</a:t>
            </a:r>
            <a:r>
              <a:rPr lang="en-US" sz="1600" dirty="0" err="1">
                <a:latin typeface="Arial Black"/>
                <a:cs typeface="Calibri"/>
              </a:rPr>
              <a:t>филиал</a:t>
            </a:r>
            <a:r>
              <a:rPr lang="en-US" sz="1600" dirty="0">
                <a:latin typeface="Arial Black"/>
                <a:cs typeface="Calibri"/>
              </a:rPr>
              <a:t>) РГЭУ (РИНХ</a:t>
            </a:r>
            <a:r>
              <a:rPr lang="en-US" sz="1600" dirty="0" smtClean="0">
                <a:latin typeface="Arial Black"/>
                <a:cs typeface="Calibri"/>
              </a:rPr>
              <a:t>)</a:t>
            </a:r>
            <a:br>
              <a:rPr lang="en-US" sz="1600" dirty="0" smtClean="0">
                <a:latin typeface="Arial Black"/>
                <a:cs typeface="Calibri"/>
              </a:rPr>
            </a:br>
            <a:r>
              <a:rPr lang="en-US" sz="1600" dirty="0" smtClean="0">
                <a:latin typeface="Arial Black"/>
                <a:cs typeface="Calibri"/>
              </a:rPr>
              <a:t/>
            </a:r>
            <a:br>
              <a:rPr lang="en-US" sz="1600" dirty="0" smtClean="0">
                <a:latin typeface="Arial Black"/>
                <a:cs typeface="Calibri"/>
              </a:rPr>
            </a:br>
            <a:r>
              <a:rPr lang="ru-RU" sz="1400" dirty="0" smtClean="0"/>
              <a:t>18 ноября 2024 г.</a:t>
            </a:r>
            <a:r>
              <a:rPr lang="ru-RU" sz="1400" dirty="0" smtClean="0">
                <a:solidFill>
                  <a:srgbClr val="4C4C4C"/>
                </a:solidFill>
                <a:latin typeface="Trebuchet MS"/>
              </a:rPr>
              <a:t> в</a:t>
            </a:r>
            <a:r>
              <a:rPr lang="ru-RU" sz="1400" dirty="0" smtClean="0"/>
              <a:t> рамках социально-гуманитарного проекта «Дни правового просвещения в Ростовской области» для воспитанников ГБУ социального обслуживания населения Ростовской области «Социальный приют для детей и подростков г. Таганрога» зав. кафедрами О.А. Курилкиной и Ю.А. </a:t>
            </a:r>
            <a:r>
              <a:rPr lang="ru-RU" sz="1400" dirty="0" err="1" smtClean="0"/>
              <a:t>Сердюковой</a:t>
            </a:r>
            <a:r>
              <a:rPr lang="ru-RU" sz="1400" dirty="0" smtClean="0"/>
              <a:t>, а также студентами группы ЮР-621 был проведен интерактивный урок «Права несовершеннолетних в мире взрослых».</a:t>
            </a:r>
            <a:endParaRPr lang="en-US" sz="1600" dirty="0">
              <a:latin typeface="Arial Black"/>
              <a:cs typeface="Calibri"/>
            </a:endParaRPr>
          </a:p>
        </p:txBody>
      </p:sp>
      <p:sp>
        <p:nvSpPr>
          <p:cNvPr id="44" name="Rectangle 43">
            <a:extLst>
              <a:ext uri="{FF2B5EF4-FFF2-40B4-BE49-F238E27FC236}">
                <a16:creationId xmlns:a16="http://schemas.microsoft.com/office/drawing/2014/main" xmlns=""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77773"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xmlns=""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610" y="2285541"/>
            <a:ext cx="33604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49" name="Picture 1" descr="C:\Documents and Settings\kurilkina\Рабочий стол\i02 (1).jpg"/>
          <p:cNvPicPr>
            <a:picLocks noChangeAspect="1" noChangeArrowheads="1"/>
          </p:cNvPicPr>
          <p:nvPr/>
        </p:nvPicPr>
        <p:blipFill>
          <a:blip r:embed="rId2"/>
          <a:srcRect/>
          <a:stretch>
            <a:fillRect/>
          </a:stretch>
        </p:blipFill>
        <p:spPr bwMode="auto">
          <a:xfrm>
            <a:off x="5429256" y="285728"/>
            <a:ext cx="3333774" cy="2500330"/>
          </a:xfrm>
          <a:prstGeom prst="rect">
            <a:avLst/>
          </a:prstGeom>
          <a:noFill/>
        </p:spPr>
      </p:pic>
      <p:pic>
        <p:nvPicPr>
          <p:cNvPr id="2050" name="Picture 2" descr="C:\Documents and Settings\kurilkina\Рабочий стол\i05.jpg"/>
          <p:cNvPicPr>
            <a:picLocks noChangeAspect="1" noChangeArrowheads="1"/>
          </p:cNvPicPr>
          <p:nvPr/>
        </p:nvPicPr>
        <p:blipFill>
          <a:blip r:embed="rId3"/>
          <a:srcRect/>
          <a:stretch>
            <a:fillRect/>
          </a:stretch>
        </p:blipFill>
        <p:spPr bwMode="auto">
          <a:xfrm>
            <a:off x="928662" y="3786190"/>
            <a:ext cx="3714776" cy="2786082"/>
          </a:xfrm>
          <a:prstGeom prst="rect">
            <a:avLst/>
          </a:prstGeom>
          <a:noFill/>
        </p:spPr>
      </p:pic>
      <p:pic>
        <p:nvPicPr>
          <p:cNvPr id="2052" name="Picture 4" descr="C:\Documents and Settings\kurilkina\Рабочий стол\i03 (1).jpg"/>
          <p:cNvPicPr>
            <a:picLocks noChangeAspect="1" noChangeArrowheads="1"/>
          </p:cNvPicPr>
          <p:nvPr/>
        </p:nvPicPr>
        <p:blipFill>
          <a:blip r:embed="rId4"/>
          <a:srcRect/>
          <a:stretch>
            <a:fillRect/>
          </a:stretch>
        </p:blipFill>
        <p:spPr bwMode="auto">
          <a:xfrm>
            <a:off x="5857884" y="3000372"/>
            <a:ext cx="2678910" cy="35718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xmlns="" id="{DB90EDA9-2517-46EC-B6D4-3918D04786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xmlns="" id="{D449B1F2-532C-44C7-8AC7-28EA15EE0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650"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4" name="Rectangle 93">
            <a:extLst>
              <a:ext uri="{FF2B5EF4-FFF2-40B4-BE49-F238E27FC236}">
                <a16:creationId xmlns:a16="http://schemas.microsoft.com/office/drawing/2014/main" xmlns="" id="{EE7D3784-5CF9-4282-9B1C-523957852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4"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Объект 2">
            <a:extLst>
              <a:ext uri="{FF2B5EF4-FFF2-40B4-BE49-F238E27FC236}">
                <a16:creationId xmlns:a16="http://schemas.microsoft.com/office/drawing/2014/main" xmlns="" id="{B031ECA3-A349-4BBF-89AC-43BBBC9DF978}"/>
              </a:ext>
            </a:extLst>
          </p:cNvPr>
          <p:cNvSpPr>
            <a:spLocks noGrp="1"/>
          </p:cNvSpPr>
          <p:nvPr>
            <p:ph idx="1"/>
          </p:nvPr>
        </p:nvSpPr>
        <p:spPr>
          <a:xfrm>
            <a:off x="500034" y="1643050"/>
            <a:ext cx="4714908" cy="3643338"/>
          </a:xfrm>
        </p:spPr>
        <p:txBody>
          <a:bodyPr vert="horz" lIns="91440" tIns="45720" rIns="91440" bIns="45720" rtlCol="0" anchor="t">
            <a:noAutofit/>
          </a:bodyPr>
          <a:lstStyle/>
          <a:p>
            <a:pPr marL="0" indent="457200" algn="ctr">
              <a:spcBef>
                <a:spcPts val="0"/>
              </a:spcBef>
              <a:buNone/>
            </a:pPr>
            <a:r>
              <a:rPr lang="ru-RU" sz="1400" b="1" cap="all" dirty="0" smtClean="0">
                <a:latin typeface="Arial" pitchFamily="34" charset="0"/>
                <a:cs typeface="Arial" pitchFamily="34" charset="0"/>
              </a:rPr>
              <a:t>ОТКРЫТАЯ ЛЕКЦИЯ ДОЦЕНТА КАФЕДРЫ ОТРАСЛЕВЫХ ЮРИДИЧЕСКИХ ДИСЦИПЛИН Т.П. АГАФОНОВОЙ В РАМКАХ  ВСЕРОССИЙСКОГО ДНЯ ПРАВОВОЙ ПОМОЩИ ДЕТЯМ</a:t>
            </a:r>
          </a:p>
          <a:p>
            <a:pPr marL="0" indent="457200" algn="ctr">
              <a:spcBef>
                <a:spcPts val="0"/>
              </a:spcBef>
              <a:buNone/>
            </a:pPr>
            <a:r>
              <a:rPr lang="ru-RU" sz="1400" dirty="0" smtClean="0">
                <a:latin typeface="Arial" pitchFamily="34" charset="0"/>
                <a:cs typeface="Arial" pitchFamily="34" charset="0"/>
              </a:rPr>
              <a:t>В рамках  всероссийского дня правовой помощи детям 26 ноября 2024 г. состоялась открытая лекция доцента кафедры отраслевых юридических дисциплин, канд. филос. наук Т.П. Агафоновой. Слушателями лекции стали студенты факультета педагогики и методики дошкольного, начального и дополнительного образования, факультета экономики и права, а также преподаватели кафедры отраслевых юридических дисциплин и кафедры экономики и гуманитарно-правовых дисциплин.</a:t>
            </a:r>
          </a:p>
        </p:txBody>
      </p:sp>
      <p:pic>
        <p:nvPicPr>
          <p:cNvPr id="4097" name="Picture 1" descr="C:\Documents and Settings\kurilkina\Рабочий стол\i01.jpg"/>
          <p:cNvPicPr>
            <a:picLocks noChangeAspect="1" noChangeArrowheads="1"/>
          </p:cNvPicPr>
          <p:nvPr/>
        </p:nvPicPr>
        <p:blipFill>
          <a:blip r:embed="rId2"/>
          <a:srcRect/>
          <a:stretch>
            <a:fillRect/>
          </a:stretch>
        </p:blipFill>
        <p:spPr bwMode="auto">
          <a:xfrm>
            <a:off x="6072198" y="357165"/>
            <a:ext cx="2178844" cy="2905125"/>
          </a:xfrm>
          <a:prstGeom prst="rect">
            <a:avLst/>
          </a:prstGeom>
          <a:noFill/>
        </p:spPr>
      </p:pic>
      <p:pic>
        <p:nvPicPr>
          <p:cNvPr id="4098" name="Picture 2" descr="C:\Documents and Settings\kurilkina\Рабочий стол\i03.jpg"/>
          <p:cNvPicPr>
            <a:picLocks noChangeAspect="1" noChangeArrowheads="1"/>
          </p:cNvPicPr>
          <p:nvPr/>
        </p:nvPicPr>
        <p:blipFill>
          <a:blip r:embed="rId3"/>
          <a:srcRect/>
          <a:stretch>
            <a:fillRect/>
          </a:stretch>
        </p:blipFill>
        <p:spPr bwMode="auto">
          <a:xfrm>
            <a:off x="6072198" y="3429000"/>
            <a:ext cx="2196704" cy="2928938"/>
          </a:xfrm>
          <a:prstGeom prst="rect">
            <a:avLst/>
          </a:prstGeom>
          <a:noFill/>
        </p:spPr>
      </p:pic>
    </p:spTree>
    <p:extLst>
      <p:ext uri="{BB962C8B-B14F-4D97-AF65-F5344CB8AC3E}">
        <p14:creationId xmlns:p14="http://schemas.microsoft.com/office/powerpoint/2010/main" xmlns="" val="416571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xmlns="" id="{5EBC18B6-E5C3-4AD1-97A4-E6A3477A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59486" y="1078992"/>
            <a:ext cx="4704588" cy="1545336"/>
          </a:xfrm>
        </p:spPr>
        <p:txBody>
          <a:bodyPr anchor="b">
            <a:normAutofit/>
          </a:bodyPr>
          <a:lstStyle/>
          <a:p>
            <a:pPr>
              <a:lnSpc>
                <a:spcPct val="90000"/>
              </a:lnSpc>
            </a:pPr>
            <a:r>
              <a:rPr lang="ru-RU" sz="1600" dirty="0" smtClean="0">
                <a:latin typeface="Arial Black"/>
              </a:rPr>
              <a:t>Практический семинар «Методика</a:t>
            </a:r>
            <a:br>
              <a:rPr lang="ru-RU" sz="1600" dirty="0" smtClean="0">
                <a:latin typeface="Arial Black"/>
              </a:rPr>
            </a:br>
            <a:r>
              <a:rPr lang="ru-RU" sz="1600" dirty="0" smtClean="0">
                <a:latin typeface="Arial Black"/>
              </a:rPr>
              <a:t>составления  исковых заявлений»</a:t>
            </a:r>
          </a:p>
        </p:txBody>
      </p:sp>
      <p:sp>
        <p:nvSpPr>
          <p:cNvPr id="16" name="Rectangle 15">
            <a:extLst>
              <a:ext uri="{FF2B5EF4-FFF2-40B4-BE49-F238E27FC236}">
                <a16:creationId xmlns:a16="http://schemas.microsoft.com/office/drawing/2014/main" xmlns="" id="{136A4AB6-B72B-4CC6-ADCF-BE807B6C3D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650"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B35D540D-9486-4236-952A-F72DC52D79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4"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Содержимое 2"/>
          <p:cNvSpPr>
            <a:spLocks noGrp="1"/>
          </p:cNvSpPr>
          <p:nvPr>
            <p:ph idx="1"/>
          </p:nvPr>
        </p:nvSpPr>
        <p:spPr>
          <a:xfrm>
            <a:off x="500034" y="3000372"/>
            <a:ext cx="4612580" cy="2823782"/>
          </a:xfrm>
        </p:spPr>
        <p:txBody>
          <a:bodyPr vert="horz" lIns="91440" tIns="45720" rIns="91440" bIns="45720" rtlCol="0" anchor="t">
            <a:normAutofit lnSpcReduction="10000"/>
          </a:bodyPr>
          <a:lstStyle/>
          <a:p>
            <a:pPr marL="0" indent="342900" algn="ctr">
              <a:lnSpc>
                <a:spcPct val="110000"/>
              </a:lnSpc>
              <a:spcBef>
                <a:spcPts val="0"/>
              </a:spcBef>
              <a:buNone/>
            </a:pPr>
            <a:r>
              <a:rPr lang="ru-RU" sz="1600" dirty="0" smtClean="0">
                <a:latin typeface="Arial" pitchFamily="34" charset="0"/>
                <a:ea typeface="+mn-lt"/>
                <a:cs typeface="Arial" pitchFamily="34" charset="0"/>
              </a:rPr>
              <a:t>6 декабря доцент К.М. </a:t>
            </a:r>
            <a:r>
              <a:rPr lang="ru-RU" sz="1600" dirty="0" err="1" smtClean="0">
                <a:latin typeface="Arial" pitchFamily="34" charset="0"/>
                <a:ea typeface="+mn-lt"/>
                <a:cs typeface="Arial" pitchFamily="34" charset="0"/>
              </a:rPr>
              <a:t>Паронян</a:t>
            </a:r>
            <a:r>
              <a:rPr lang="ru-RU" sz="1600" dirty="0" smtClean="0">
                <a:latin typeface="Arial" pitchFamily="34" charset="0"/>
                <a:ea typeface="+mn-lt"/>
                <a:cs typeface="Arial" pitchFamily="34" charset="0"/>
              </a:rPr>
              <a:t> провел </a:t>
            </a:r>
            <a:r>
              <a:rPr lang="ru-RU" sz="1600" dirty="0" smtClean="0">
                <a:latin typeface="Arial Black"/>
              </a:rPr>
              <a:t>Практический семинар «Методика</a:t>
            </a:r>
          </a:p>
          <a:p>
            <a:pPr marL="0" indent="342900" algn="ctr">
              <a:lnSpc>
                <a:spcPct val="110000"/>
              </a:lnSpc>
              <a:spcBef>
                <a:spcPts val="0"/>
              </a:spcBef>
              <a:buNone/>
            </a:pPr>
            <a:r>
              <a:rPr lang="ru-RU" sz="1600" dirty="0" smtClean="0">
                <a:latin typeface="Arial Black"/>
              </a:rPr>
              <a:t>составления  исковых заявлений»</a:t>
            </a:r>
          </a:p>
          <a:p>
            <a:pPr marL="0" indent="342900" algn="ctr">
              <a:lnSpc>
                <a:spcPct val="110000"/>
              </a:lnSpc>
              <a:spcBef>
                <a:spcPts val="0"/>
              </a:spcBef>
              <a:buNone/>
            </a:pPr>
            <a:r>
              <a:rPr lang="ru-RU" sz="1600" dirty="0" smtClean="0">
                <a:latin typeface="Arial" pitchFamily="34" charset="0"/>
                <a:ea typeface="+mn-lt"/>
                <a:cs typeface="Arial" pitchFamily="34" charset="0"/>
              </a:rPr>
              <a:t>(на базе Юридической клиники ТИ имени А.П. Чехова), кроме того  студенты представили свои доклады, касающиеся истории юридического клинического образования, практики оказания бесплатной юридической помощи на базе различных вузов, в том числе и Таганрогского института имени А.П. Чехова.</a:t>
            </a:r>
            <a:endParaRPr lang="en-US" sz="1600" dirty="0" smtClean="0">
              <a:latin typeface="Arial" pitchFamily="34" charset="0"/>
              <a:ea typeface="+mn-lt"/>
              <a:cs typeface="Arial" pitchFamily="34" charset="0"/>
            </a:endParaRPr>
          </a:p>
          <a:p>
            <a:pPr indent="342900" algn="just"/>
            <a:endParaRPr lang="en-US" sz="1600" dirty="0">
              <a:latin typeface="Arial" pitchFamily="34" charset="0"/>
              <a:ea typeface="+mn-lt"/>
              <a:cs typeface="Arial" pitchFamily="34" charset="0"/>
            </a:endParaRPr>
          </a:p>
        </p:txBody>
      </p:sp>
      <p:pic>
        <p:nvPicPr>
          <p:cNvPr id="6145" name="Picture 1" descr="C:\Documents and Settings\kurilkina\Рабочий стол\i21.jpg"/>
          <p:cNvPicPr>
            <a:picLocks noChangeAspect="1" noChangeArrowheads="1"/>
          </p:cNvPicPr>
          <p:nvPr/>
        </p:nvPicPr>
        <p:blipFill>
          <a:blip r:embed="rId2"/>
          <a:srcRect/>
          <a:stretch>
            <a:fillRect/>
          </a:stretch>
        </p:blipFill>
        <p:spPr bwMode="auto">
          <a:xfrm>
            <a:off x="5572132" y="214290"/>
            <a:ext cx="3357586" cy="2518190"/>
          </a:xfrm>
          <a:prstGeom prst="rect">
            <a:avLst/>
          </a:prstGeom>
          <a:noFill/>
        </p:spPr>
      </p:pic>
      <p:pic>
        <p:nvPicPr>
          <p:cNvPr id="6146" name="Picture 2" descr="C:\Documents and Settings\kurilkina\Рабочий стол\i22.jpg"/>
          <p:cNvPicPr>
            <a:picLocks noChangeAspect="1" noChangeArrowheads="1"/>
          </p:cNvPicPr>
          <p:nvPr/>
        </p:nvPicPr>
        <p:blipFill>
          <a:blip r:embed="rId3"/>
          <a:srcRect/>
          <a:stretch>
            <a:fillRect/>
          </a:stretch>
        </p:blipFill>
        <p:spPr bwMode="auto">
          <a:xfrm>
            <a:off x="5500694" y="3286124"/>
            <a:ext cx="3428997" cy="25717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xmlns="" id="{5EBC18B6-E5C3-4AD1-97A4-E6A3477A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428596" y="714356"/>
            <a:ext cx="4704588" cy="1545336"/>
          </a:xfrm>
        </p:spPr>
        <p:txBody>
          <a:bodyPr vert="horz" lIns="91440" tIns="45720" rIns="91440" bIns="45720" rtlCol="0" anchor="b">
            <a:normAutofit/>
          </a:bodyPr>
          <a:lstStyle/>
          <a:p>
            <a:r>
              <a:rPr lang="ru-RU" sz="1800" dirty="0" smtClean="0">
                <a:latin typeface="Arial Black" pitchFamily="34" charset="0"/>
              </a:rPr>
              <a:t>Дистанционная работа Юридической клиники в рамках Недели Юриспруденции 2024 г.  </a:t>
            </a:r>
            <a:r>
              <a:rPr lang="ru-RU" dirty="0" smtClean="0"/>
              <a:t> </a:t>
            </a:r>
            <a:endParaRPr lang="ru-RU" dirty="0"/>
          </a:p>
        </p:txBody>
      </p:sp>
      <p:sp>
        <p:nvSpPr>
          <p:cNvPr id="103" name="Rectangle 102">
            <a:extLst>
              <a:ext uri="{FF2B5EF4-FFF2-40B4-BE49-F238E27FC236}">
                <a16:creationId xmlns:a16="http://schemas.microsoft.com/office/drawing/2014/main" xmlns="" id="{136A4AB6-B72B-4CC6-ADCF-BE807B6C3D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28650"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xmlns="" id="{B35D540D-9486-4236-952A-F72DC52D79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344"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28596" y="3071810"/>
            <a:ext cx="4633150" cy="2682620"/>
          </a:xfrm>
          <a:prstGeom prst="rect">
            <a:avLst/>
          </a:prstGeom>
        </p:spPr>
        <p:txBody>
          <a:bodyPr vert="horz" lIns="91440" tIns="45720" rIns="91440" bIns="45720" rtlCol="0" anchor="t">
            <a:noAutofit/>
          </a:bodyPr>
          <a:lstStyle/>
          <a:p>
            <a:pPr indent="228600" algn="ctr"/>
            <a:r>
              <a:rPr lang="ru-RU" sz="1600" dirty="0" smtClean="0">
                <a:latin typeface="Arial" pitchFamily="34" charset="0"/>
                <a:cs typeface="Arial" pitchFamily="34" charset="0"/>
              </a:rPr>
              <a:t>В течение всей Недели юриспруденции осуществлялось ежедневное дистанционное консультирование Юридической клиники Таганрогского института имени А.П. Чехова. Доцент кафедры отраслевых юридических дисциплин, канд. </a:t>
            </a:r>
            <a:r>
              <a:rPr lang="ru-RU" sz="1600" dirty="0" err="1" smtClean="0">
                <a:latin typeface="Arial" pitchFamily="34" charset="0"/>
                <a:cs typeface="Arial" pitchFamily="34" charset="0"/>
              </a:rPr>
              <a:t>юрид</a:t>
            </a:r>
            <a:r>
              <a:rPr lang="ru-RU" sz="1600" dirty="0" smtClean="0">
                <a:latin typeface="Arial" pitchFamily="34" charset="0"/>
                <a:cs typeface="Arial" pitchFamily="34" charset="0"/>
              </a:rPr>
              <a:t>. наук С.И. Пономаренко совместно со студентами групп ЮР-631 и ЮР-641 осуществлял бесплатную юридическую помощь всем желающим как в очном, так и в дистанционном формате.</a:t>
            </a:r>
            <a:endParaRPr lang="ru-RU" sz="1600" dirty="0">
              <a:latin typeface="Arial" pitchFamily="34" charset="0"/>
              <a:cs typeface="Arial" pitchFamily="34" charset="0"/>
            </a:endParaRPr>
          </a:p>
        </p:txBody>
      </p:sp>
      <p:pic>
        <p:nvPicPr>
          <p:cNvPr id="4" name="Picture 6" descr="C:\Documents and Settings\kurilkina\Рабочий стол\IMG_1684.JPG">
            <a:extLst>
              <a:ext uri="{FF2B5EF4-FFF2-40B4-BE49-F238E27FC236}">
                <a16:creationId xmlns:a16="http://schemas.microsoft.com/office/drawing/2014/main" xmlns="" id="{875D2358-B007-4607-9CF7-6F06FD649176}"/>
              </a:ext>
            </a:extLst>
          </p:cNvPr>
          <p:cNvPicPr>
            <a:picLocks noChangeAspect="1" noChangeArrowheads="1"/>
          </p:cNvPicPr>
          <p:nvPr/>
        </p:nvPicPr>
        <p:blipFill rotWithShape="1">
          <a:blip r:embed="rId2" cstate="print"/>
          <a:srcRect r="-6" b="8914"/>
          <a:stretch/>
        </p:blipFill>
        <p:spPr bwMode="auto">
          <a:xfrm>
            <a:off x="4500562" y="7072338"/>
            <a:ext cx="3380994" cy="2240280"/>
          </a:xfrm>
          <a:prstGeom prst="rect">
            <a:avLst/>
          </a:prstGeom>
          <a:noFill/>
        </p:spPr>
      </p:pic>
      <p:pic>
        <p:nvPicPr>
          <p:cNvPr id="1026" name="Picture 2" descr="D:\Кафедра\Юридическая клиника\2.jpeg"/>
          <p:cNvPicPr>
            <a:picLocks noChangeAspect="1" noChangeArrowheads="1"/>
          </p:cNvPicPr>
          <p:nvPr/>
        </p:nvPicPr>
        <p:blipFill>
          <a:blip r:embed="rId3" cstate="print"/>
          <a:srcRect/>
          <a:stretch>
            <a:fillRect/>
          </a:stretch>
        </p:blipFill>
        <p:spPr bwMode="auto">
          <a:xfrm>
            <a:off x="5143504" y="142852"/>
            <a:ext cx="2095483" cy="1571612"/>
          </a:xfrm>
          <a:prstGeom prst="rect">
            <a:avLst/>
          </a:prstGeom>
          <a:noFill/>
        </p:spPr>
      </p:pic>
      <p:pic>
        <p:nvPicPr>
          <p:cNvPr id="1027" name="Picture 3" descr="D:\Кафедра\Юридическая клиника\1 - 2023.jpeg"/>
          <p:cNvPicPr>
            <a:picLocks noGrp="1" noChangeAspect="1" noChangeArrowheads="1"/>
          </p:cNvPicPr>
          <p:nvPr>
            <p:ph idx="1"/>
          </p:nvPr>
        </p:nvPicPr>
        <p:blipFill>
          <a:blip r:embed="rId4" cstate="print"/>
          <a:srcRect/>
          <a:stretch>
            <a:fillRect/>
          </a:stretch>
        </p:blipFill>
        <p:spPr bwMode="auto">
          <a:xfrm>
            <a:off x="7358082" y="142852"/>
            <a:ext cx="1567157" cy="2786058"/>
          </a:xfrm>
          <a:prstGeom prst="rect">
            <a:avLst/>
          </a:prstGeom>
          <a:noFill/>
        </p:spPr>
      </p:pic>
      <p:pic>
        <p:nvPicPr>
          <p:cNvPr id="5121" name="Picture 1" descr="C:\Documents and Settings\kurilkina\Рабочий стол\i19.jpg"/>
          <p:cNvPicPr>
            <a:picLocks noChangeAspect="1" noChangeArrowheads="1"/>
          </p:cNvPicPr>
          <p:nvPr/>
        </p:nvPicPr>
        <p:blipFill>
          <a:blip r:embed="rId5"/>
          <a:srcRect/>
          <a:stretch>
            <a:fillRect/>
          </a:stretch>
        </p:blipFill>
        <p:spPr bwMode="auto">
          <a:xfrm>
            <a:off x="5286380" y="2071678"/>
            <a:ext cx="2381240" cy="1785930"/>
          </a:xfrm>
          <a:prstGeom prst="rect">
            <a:avLst/>
          </a:prstGeom>
          <a:noFill/>
        </p:spPr>
      </p:pic>
      <p:pic>
        <p:nvPicPr>
          <p:cNvPr id="5122" name="Picture 2" descr="C:\Documents and Settings\kurilkina\Рабочий стол\i20.jpg"/>
          <p:cNvPicPr>
            <a:picLocks noChangeAspect="1" noChangeArrowheads="1"/>
          </p:cNvPicPr>
          <p:nvPr/>
        </p:nvPicPr>
        <p:blipFill>
          <a:blip r:embed="rId6"/>
          <a:srcRect/>
          <a:stretch>
            <a:fillRect/>
          </a:stretch>
        </p:blipFill>
        <p:spPr bwMode="auto">
          <a:xfrm>
            <a:off x="6667510" y="3429000"/>
            <a:ext cx="2285990" cy="1714492"/>
          </a:xfrm>
          <a:prstGeom prst="rect">
            <a:avLst/>
          </a:prstGeom>
          <a:noFill/>
        </p:spPr>
      </p:pic>
      <p:pic>
        <p:nvPicPr>
          <p:cNvPr id="12" name="Picture 4" descr="http://foto.tgpi.ru/news/2020/12_10/2/24.jpg"/>
          <p:cNvPicPr>
            <a:picLocks noChangeAspect="1" noChangeArrowheads="1"/>
          </p:cNvPicPr>
          <p:nvPr/>
        </p:nvPicPr>
        <p:blipFill>
          <a:blip r:embed="rId7"/>
          <a:srcRect/>
          <a:stretch>
            <a:fillRect/>
          </a:stretch>
        </p:blipFill>
        <p:spPr bwMode="auto">
          <a:xfrm>
            <a:off x="5572132" y="4071941"/>
            <a:ext cx="1928826" cy="2571767"/>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556</Words>
  <Application>Microsoft Office PowerPoint</Application>
  <PresentationFormat>Экран (4:3)</PresentationFormat>
  <Paragraphs>97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vt:lpstr>
      <vt:lpstr>Юридическая клиника Таганрогского института имени А.П. Чехова (филиал) РГЭУ (РИНХ) </vt:lpstr>
      <vt:lpstr>План работы  Юридической  клиники Таганрогского института имени А. П. Чехова (филиал) ФГБОУ «РГЭУ (РИНХ)»   </vt:lpstr>
      <vt:lpstr>План работы  Юридической  клиники Таганрогского института имени А. П. Чехова (филиал) ФГБОУ «РГЭУ (РИНХ)»</vt:lpstr>
      <vt:lpstr>О ходе мероприятий в рамках работы Юридической клиники Таганрогского института имени А.П. Чехова (филиал) РГЭУ (РИНХ)  13 сентября  в рамках работы студенческого научного кружка «Юридическое клиническое образование в России» прошла экскурсия первокурсников, обучающихся по направлению подготовки «Юриспруденция», в Юридическую клинику факультета экономики и права Таганрогского института имени А.П. Чехова.  </vt:lpstr>
      <vt:lpstr> О ходе мероприятий в рамках работы Юридической клиники Таганрогского института имени А.П. Чехова (филиал) РГЭУ (РИНХ)  18 ноября 2024 г. в рамках социально-гуманитарного проекта «Дни правового просвещения в Ростовской области» для воспитанников ГБУ социального обслуживания населения Ростовской области «Социальный приют для детей и подростков г. Таганрога» зав. кафедрами О.А. Курилкиной и Ю.А. Сердюковой, а также студентами группы ЮР-621 был проведен интерактивный урок «Права несовершеннолетних в мире взрослых».</vt:lpstr>
      <vt:lpstr>Слайд 7</vt:lpstr>
      <vt:lpstr>Практический семинар «Методика составления  исковых заявлений»</vt:lpstr>
      <vt:lpstr>Дистанционная работа Юридической клиники в рамках Недели Юриспруденции 2024 г.   </vt:lpstr>
      <vt:lpstr>НАУЧНО-МЕТОДИЧЕСКИЙ СЕМИНАР  «КОНСУЛЬТИРОВАНИЕ В ЮРИДИЧЕСКОЙ КЛИНИКЕ: ПСИХОЛОГО-ПРАВОВОЙ АСПЕКТ» В РАМКАХ ДЕКАДЫ НАУКИ     5 февраля 2025 г. в рамках Декады науки кафедрой отраслевых юридических дисциплин совместно с кафедрой психологии был проведен научно-методический семинар  «Консультирование в юридической клинике: психолого-правовой аспект». В семинаре приняли участие заведующий кафедрой психологии, канд. псих. наук, доцент О.А. Холина, заведующий кафедрой отраслевых юридических дисциплин, канд. юрид. наук, доцент О.А. Курилкина, доцент кафедры отраслевых юридических дисциплин, канд. юрид. наук, доцент С.И. Пономаренко и студенты учебной группы ЮР-631 направления подготовки «Юриспруденция». О.А. Курилкина рассказала о нормативно-правовых основах юридического клинического образования, его целях и задачах, методах и формах.   </vt:lpstr>
      <vt:lpstr>В течение учебного года:</vt:lpstr>
      <vt:lpstr>Перспективы Юридической клиники Таганрогского института имени А.П. Чехова (филиал) РГЭУ (РИНХ)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savchenko</cp:lastModifiedBy>
  <cp:revision>721</cp:revision>
  <dcterms:modified xsi:type="dcterms:W3CDTF">2025-06-17T07:02:51Z</dcterms:modified>
</cp:coreProperties>
</file>