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8" r:id="rId2"/>
    <p:sldId id="269" r:id="rId3"/>
    <p:sldId id="270" r:id="rId4"/>
    <p:sldId id="271" r:id="rId5"/>
    <p:sldId id="281" r:id="rId6"/>
    <p:sldId id="280" r:id="rId7"/>
    <p:sldId id="309" r:id="rId8"/>
    <p:sldId id="328" r:id="rId9"/>
    <p:sldId id="275" r:id="rId10"/>
    <p:sldId id="276" r:id="rId11"/>
    <p:sldId id="304" r:id="rId12"/>
    <p:sldId id="305" r:id="rId13"/>
    <p:sldId id="286" r:id="rId14"/>
    <p:sldId id="297" r:id="rId15"/>
    <p:sldId id="308" r:id="rId16"/>
    <p:sldId id="292" r:id="rId17"/>
    <p:sldId id="299" r:id="rId18"/>
    <p:sldId id="300" r:id="rId19"/>
    <p:sldId id="301" r:id="rId20"/>
    <p:sldId id="2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-84" y="-372"/>
      </p:cViewPr>
      <p:guideLst>
        <p:guide orient="horz" pos="2160"/>
        <p:guide pos="3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gpi.ru/news/13-12-2023/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405449"/>
            <a:ext cx="10058400" cy="1919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/>
              <a:t>Министерство науки и высшего образования Российской 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ЛАБОРАТОРИИ</a:t>
            </a:r>
            <a:b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44877" cy="1658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6353" y="316033"/>
            <a:ext cx="1673864" cy="1510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8610" y="454831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М.А. ПУЙЛОВА,</a:t>
            </a:r>
            <a:b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РУКОВОДИТЕЛЬ ЛАБОРАТОРИИ </a:t>
            </a:r>
            <a:r>
              <a:rPr lang="en-US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STEAM-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ОБРАЗОВАНИЕ,</a:t>
            </a:r>
            <a:b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К.П.Н., ПРОФЕССОР КАФЕДРЫ ПЕДАГОГИКИ ДОШКОЛЬНОГО, НАЧАЛЬНОГО И ДОПОЛНИТЕЛЬНОГО ОБРАЗОВАНИЯ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междисциплинарной направленности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ДоброТворчества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ЦГДБ имени М. Горького цикл практических занятий «Гжель», «Хохлома», «Жостовская роспись», «Семикаракорская роспись» для студентов сдвоенного профиля «Начальное образование» и «Дошкольное образование»</a:t>
            </a:r>
            <a:r>
              <a:rPr lang="ru-RU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6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https://www.tgpi.ru/news/04-02-2025/4</a:t>
            </a:r>
            <a: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https://www.tgpi.ru/news/16-12-2024/5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50" y="104964"/>
            <a:ext cx="1310754" cy="1304657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 l="28039" t="23232" r="25499" b="12863"/>
          <a:stretch>
            <a:fillRect/>
          </a:stretch>
        </p:blipFill>
        <p:spPr>
          <a:xfrm>
            <a:off x="392430" y="1891030"/>
            <a:ext cx="5543550" cy="42894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l="26609" t="34599" r="28105" b="10463"/>
          <a:stretch>
            <a:fillRect/>
          </a:stretch>
        </p:blipFill>
        <p:spPr>
          <a:xfrm>
            <a:off x="6087745" y="2013585"/>
            <a:ext cx="5927090" cy="40443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профориентационной направленности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обучающихся ГБОУ РО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"Таганрогский педагогический лицей-интернат"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https://www.tgpi.ru/news/24-04-2025/4</a:t>
            </a:r>
            <a: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0" y="104964"/>
            <a:ext cx="1310754" cy="1304657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4"/>
          <a:srcRect l="27399" t="17219" r="26441" b="22159"/>
          <a:stretch>
            <a:fillRect/>
          </a:stretch>
        </p:blipFill>
        <p:spPr>
          <a:xfrm>
            <a:off x="373380" y="1861820"/>
            <a:ext cx="5478145" cy="404749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 l="27333" t="17157" r="26914" b="25663"/>
          <a:stretch>
            <a:fillRect/>
          </a:stretch>
        </p:blipFill>
        <p:spPr>
          <a:xfrm>
            <a:off x="6010275" y="1915795"/>
            <a:ext cx="5816600" cy="4089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Новочеркасского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https://www.tgpi.ru/news/03-02-2025/7</a:t>
            </a:r>
            <a:b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https://www.tgpi.ru/news/18-03-2025/11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50" y="104964"/>
            <a:ext cx="1310754" cy="1304657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 l="27151" t="17614" r="26805" b="21575"/>
          <a:stretch>
            <a:fillRect/>
          </a:stretch>
        </p:blipFill>
        <p:spPr>
          <a:xfrm>
            <a:off x="344170" y="1832610"/>
            <a:ext cx="5242560" cy="38950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l="27207" t="32025" r="26211" b="16088"/>
          <a:stretch>
            <a:fillRect/>
          </a:stretch>
        </p:blipFill>
        <p:spPr>
          <a:xfrm>
            <a:off x="5586730" y="1832610"/>
            <a:ext cx="6334125" cy="3968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807" y="315226"/>
            <a:ext cx="1080790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лаборатории «STEAM-образование» ТИ имени А.П. Чехова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областной инновационной площадки МБДОУ «ЦРР «Ромашка»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STEAM-образования</a:t>
            </a:r>
            <a:endParaRPr lang="ru-RU" sz="2800" u="sng" dirty="0"/>
          </a:p>
        </p:txBody>
      </p:sp>
      <p:pic>
        <p:nvPicPr>
          <p:cNvPr id="8194" name="Picture 2" descr="http://foto.tgpi.ru/news/2022/05_26/2/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3"/>
          <a:stretch>
            <a:fillRect/>
          </a:stretch>
        </p:blipFill>
        <p:spPr bwMode="auto">
          <a:xfrm>
            <a:off x="6601703" y="1986019"/>
            <a:ext cx="5404398" cy="3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5" y="116599"/>
            <a:ext cx="1310754" cy="13046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146" y="2044734"/>
            <a:ext cx="614777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участия сотрудников ЦРР во Всероссийском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конкурсе молодежных проектов «Территория культуры»;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Образовательная организация является Областной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инновационной площадкой, реализующей проект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«STEAM-лаборатория» (научно-методическое руководство -</a:t>
            </a:r>
          </a:p>
          <a:p>
            <a:r>
              <a:rPr lang="ru-RU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Пуйлова</a:t>
            </a:r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Марина Алексеевна, профессор кафедры педагогики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дошкольного, начального и дополнительного образования </a:t>
            </a:r>
          </a:p>
          <a:p>
            <a:r>
              <a:rPr lang="ru-RU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 имени А.П. Чехова (филиала) ФГБОУ ВО «РГЭУ (РИНХ)»).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результатов исследований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направлениям STEAM-образования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педагогический форум «Ранняя профориентация в условиях дошкольного, начального и дополнительного образования: проблемы и перспективы»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178229"/>
            <a:ext cx="1310754" cy="13046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38791" t="16612" r="41475" b="31912"/>
          <a:stretch>
            <a:fillRect/>
          </a:stretch>
        </p:blipFill>
        <p:spPr>
          <a:xfrm>
            <a:off x="0" y="1734791"/>
            <a:ext cx="3091430" cy="4536024"/>
          </a:xfrm>
          <a:prstGeom prst="rect">
            <a:avLst/>
          </a:prstGeom>
        </p:spPr>
      </p:pic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2776" t="15590" r="37145" b="7088"/>
          <a:stretch>
            <a:fillRect/>
          </a:stretch>
        </p:blipFill>
        <p:spPr>
          <a:xfrm>
            <a:off x="2682965" y="1765198"/>
            <a:ext cx="3175468" cy="4591704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33504" t="16721" r="36742" b="6776"/>
          <a:stretch>
            <a:fillRect/>
          </a:stretch>
        </p:blipFill>
        <p:spPr>
          <a:xfrm>
            <a:off x="5829929" y="1737361"/>
            <a:ext cx="3215107" cy="46499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33073" t="16612" r="36619" b="6863"/>
          <a:stretch>
            <a:fillRect/>
          </a:stretch>
        </p:blipFill>
        <p:spPr>
          <a:xfrm>
            <a:off x="9045036" y="1737360"/>
            <a:ext cx="3146964" cy="46499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765" y="62031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результатов исследований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направлениям STEAM-образования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178229"/>
            <a:ext cx="1310754" cy="1304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8909" t="15629" r="22172" b="10164"/>
          <a:stretch>
            <a:fillRect/>
          </a:stretch>
        </p:blipFill>
        <p:spPr>
          <a:xfrm>
            <a:off x="7020032" y="1939197"/>
            <a:ext cx="3763206" cy="26660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19180" t="15082" r="22233" b="9046"/>
          <a:stretch>
            <a:fillRect/>
          </a:stretch>
        </p:blipFill>
        <p:spPr>
          <a:xfrm>
            <a:off x="1119662" y="1999659"/>
            <a:ext cx="3855566" cy="2808687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-308610" y="3882814"/>
            <a:ext cx="10058400" cy="4023360"/>
          </a:xfrm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231" y="21355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лаборатории «STEAM-образование» организовано проведение ознакомительных и производственных практик студентов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«Педагогическое образование» для сдвоенных профилей:</a:t>
            </a:r>
          </a:p>
          <a:p>
            <a:pPr algn="just">
              <a:buFontTx/>
              <a:buChar char="-"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«Начальное образование» и «Дошкольное образование»</a:t>
            </a:r>
          </a:p>
          <a:p>
            <a:pPr algn="just">
              <a:buFontTx/>
              <a:buChar char="-"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образование» и «Изобразительное искусство»</a:t>
            </a:r>
          </a:p>
          <a:p>
            <a:pPr algn="just">
              <a:buFontTx/>
              <a:buChar char="-"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образование» и «музыка»</a:t>
            </a:r>
          </a:p>
          <a:p>
            <a:pPr marL="0" indent="0" algn="just">
              <a:buNone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магистерских программ:</a:t>
            </a:r>
          </a:p>
          <a:p>
            <a:pPr algn="just">
              <a:buFontTx/>
              <a:buChar char="-"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«Организационно-методическое сопровождение начального образования»</a:t>
            </a:r>
          </a:p>
          <a:p>
            <a:pPr algn="just">
              <a:buFontTx/>
              <a:buChar char="-"/>
            </a:pPr>
            <a:r>
              <a:rPr lang="ru-RU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внеурочной деятельности»</a:t>
            </a:r>
          </a:p>
          <a:p>
            <a:pPr algn="just">
              <a:buFontTx/>
              <a:buChar char="-"/>
            </a:pPr>
            <a:endParaRPr lang="ru-RU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178229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Защищенные курсовые работы в рамках научных интересов лаборатории «STEAM-образование»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163" y="1845734"/>
            <a:ext cx="11648209" cy="4368030"/>
          </a:xfrm>
        </p:spPr>
        <p:txBody>
          <a:bodyPr>
            <a:normAutofit/>
          </a:bodyPr>
          <a:lstStyle/>
          <a:p>
            <a:r>
              <a:rPr lang="ru-RU" dirty="0"/>
              <a:t>1. Дроздова А.А. </a:t>
            </a:r>
            <a:r>
              <a:rPr lang="ru-RU" b="0" i="0" dirty="0">
                <a:solidFill>
                  <a:srgbClr val="2C2D2E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Развитие познавательной активности дошкольников посредством STEAM-технологий.</a:t>
            </a:r>
          </a:p>
          <a:p>
            <a:r>
              <a:rPr lang="ru-RU" dirty="0"/>
              <a:t> (науч. рук. Терских И.А.).</a:t>
            </a:r>
          </a:p>
          <a:p>
            <a:r>
              <a:rPr lang="ru-RU" dirty="0"/>
              <a:t>2. Дьяченко Е.А. Возможности STEAM-технологий в обучении и воспитании детей с ОВЗ.</a:t>
            </a:r>
          </a:p>
          <a:p>
            <a:r>
              <a:rPr lang="ru-RU" dirty="0"/>
              <a:t>(науч. рук. Терских И.А.). </a:t>
            </a:r>
          </a:p>
          <a:p>
            <a:r>
              <a:rPr lang="ru-RU" dirty="0"/>
              <a:t>8. Волкова Е.Н. Использование проектной деятельности в процессе ознакомления дошкольников с окружающим миром. </a:t>
            </a:r>
          </a:p>
          <a:p>
            <a:r>
              <a:rPr lang="ru-RU" dirty="0"/>
              <a:t>(науч. рук. </a:t>
            </a:r>
            <a:r>
              <a:rPr lang="ru-RU" dirty="0" err="1"/>
              <a:t>Налесная</a:t>
            </a:r>
            <a:r>
              <a:rPr lang="ru-RU" dirty="0"/>
              <a:t> С.Л.). 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60047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230" y="286603"/>
            <a:ext cx="9724449" cy="145075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исследовательских работ студентов, магистрантов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«STEAM –технологии в образовании будущего»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91" y="1845734"/>
            <a:ext cx="11866418" cy="4023360"/>
          </a:xfrm>
        </p:spPr>
        <p:txBody>
          <a:bodyPr>
            <a:normAutofit/>
          </a:bodyPr>
          <a:lstStyle/>
          <a:p>
            <a:r>
              <a:rPr lang="ru-RU" dirty="0"/>
              <a:t>От лаборатории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«STEAM-образование» ТИ имени А.П. Чехова уже поданы заявки:</a:t>
            </a:r>
            <a:endParaRPr lang="ru-RU" dirty="0"/>
          </a:p>
          <a:p>
            <a:pPr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b="1" dirty="0"/>
              <a:t>1. </a:t>
            </a:r>
            <a:r>
              <a:rPr lang="ru-RU" b="1" dirty="0" err="1"/>
              <a:t>Папко</a:t>
            </a:r>
            <a:r>
              <a:rPr lang="ru-RU" b="1" dirty="0"/>
              <a:t> Кристина Андреевна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/>
              <a:t>магистрант. Формирование гибких компетенций младших школьников в процессе применения </a:t>
            </a:r>
            <a:r>
              <a:rPr lang="en-US" dirty="0"/>
              <a:t>STEAM</a:t>
            </a:r>
            <a:r>
              <a:rPr lang="ru-RU" dirty="0"/>
              <a:t>-технологии. </a:t>
            </a:r>
          </a:p>
          <a:p>
            <a:r>
              <a:rPr lang="ru-RU" b="1" dirty="0"/>
              <a:t>2. Волкова Оксана Владимировна</a:t>
            </a:r>
            <a:r>
              <a:rPr lang="ru-RU" dirty="0"/>
              <a:t>, магистрант. Изучение готовности педагогов начальных классов к реализации STEAM-образования.</a:t>
            </a:r>
          </a:p>
          <a:p>
            <a:r>
              <a:rPr lang="ru-RU" b="1" dirty="0"/>
              <a:t>3. </a:t>
            </a:r>
            <a:r>
              <a:rPr lang="ru-RU" b="1" dirty="0" err="1"/>
              <a:t>Шарафаненко</a:t>
            </a:r>
            <a:r>
              <a:rPr lang="ru-RU" b="1" dirty="0"/>
              <a:t> Евгения Александровна</a:t>
            </a:r>
            <a:r>
              <a:rPr lang="ru-RU" dirty="0"/>
              <a:t>. Использование STEAM-технологий в музыкальном образовании младших школьников.</a:t>
            </a:r>
          </a:p>
          <a:p>
            <a:r>
              <a:rPr lang="ru-RU" b="1" dirty="0"/>
              <a:t>4. Кравцова Ульяна. </a:t>
            </a:r>
            <a:r>
              <a:rPr lang="ru-RU" dirty="0"/>
              <a:t>Использование </a:t>
            </a:r>
            <a:r>
              <a:rPr lang="en-GB" dirty="0"/>
              <a:t>ST</a:t>
            </a:r>
            <a:r>
              <a:rPr lang="ru-RU" dirty="0"/>
              <a:t>Е</a:t>
            </a:r>
            <a:r>
              <a:rPr lang="en-GB" dirty="0"/>
              <a:t>AM</a:t>
            </a:r>
            <a:r>
              <a:rPr lang="ru-RU" dirty="0"/>
              <a:t>-технологии в процессе развития функциональной грамотности</a:t>
            </a:r>
          </a:p>
          <a:p>
            <a:r>
              <a:rPr lang="ru-RU" b="1" dirty="0"/>
              <a:t>5. Новак Алина Викторовна. </a:t>
            </a:r>
            <a:r>
              <a:rPr lang="ru-RU" dirty="0"/>
              <a:t>Возможности STEAM-образования в формировании элементарных математических представлений у дошкольников.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178229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Проведение </a:t>
            </a:r>
            <a:r>
              <a:rPr lang="en-US" dirty="0"/>
              <a:t>III</a:t>
            </a:r>
            <a:r>
              <a:rPr lang="ru-RU"/>
              <a:t> Открытого </a:t>
            </a:r>
            <a:r>
              <a:rPr lang="ru-RU" dirty="0"/>
              <a:t>регионального научно-педагогического форума «Ранняя профориентация в условиях современного дошкольного и начального образования: проблемы и перспективы» (</a:t>
            </a:r>
            <a:r>
              <a:rPr lang="ru-RU"/>
              <a:t>ноябрь 2025);</a:t>
            </a:r>
            <a:endParaRPr lang="ru-RU" dirty="0"/>
          </a:p>
          <a:p>
            <a:r>
              <a:rPr lang="ru-RU" dirty="0"/>
              <a:t>- публикация методического пособия по проблемам STEAM-образования;</a:t>
            </a:r>
          </a:p>
          <a:p>
            <a:r>
              <a:rPr lang="ru-RU" dirty="0"/>
              <a:t>- публикация научных статей по актуальным проблемам STEAM-образования сотрудников лаборатории.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 - ДЕКАБРЬ 2020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198" y="1737360"/>
            <a:ext cx="10058400" cy="4023360"/>
          </a:xfrm>
        </p:spPr>
        <p:txBody>
          <a:bodyPr>
            <a:noAutofit/>
          </a:bodyPr>
          <a:lstStyle/>
          <a:p>
            <a:r>
              <a:rPr lang="ru-RU" sz="4000" b="1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лаборатории:</a:t>
            </a:r>
          </a:p>
          <a:p>
            <a:pPr algn="just">
              <a:lnSpc>
                <a:spcPct val="100000"/>
              </a:lnSpc>
            </a:pPr>
            <a:r>
              <a:rPr lang="en-US" sz="2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2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изучение, обобщение и популяризация опыта STEAM-образования, как одного из основных мировых трендов, основанного на применении междисциплинарного и прикладного подхода; </a:t>
            </a:r>
          </a:p>
          <a:p>
            <a:pPr algn="just">
              <a:lnSpc>
                <a:spcPct val="100000"/>
              </a:lnSpc>
            </a:pPr>
            <a:r>
              <a:rPr lang="en-US" sz="2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2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проведения научной, учебной, воспитательной работы для обучающихся; формирование и развитие научно-познавательного интереса к технологиям STEAM-образования.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5" y="75035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966355"/>
            <a:ext cx="10058400" cy="563187"/>
          </a:xfrm>
        </p:spPr>
        <p:txBody>
          <a:bodyPr>
            <a:noAutofit/>
          </a:bodyPr>
          <a:lstStyle/>
          <a:p>
            <a:pPr algn="ctr"/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Лаборатории: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7" y="1845734"/>
            <a:ext cx="11346872" cy="4700539"/>
          </a:xfrm>
        </p:spPr>
        <p:txBody>
          <a:bodyPr>
            <a:noAutofit/>
          </a:bodyPr>
          <a:lstStyle/>
          <a:p>
            <a:pPr marL="201295" lvl="1" indent="0" algn="just">
              <a:buNone/>
            </a:pPr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Определение приоритетов культурных, просветительских и научных ценностей в условиях современной жизни подрастающего поколения.</a:t>
            </a:r>
          </a:p>
          <a:p>
            <a:pPr marL="201295" lvl="1" indent="0" algn="just">
              <a:buNone/>
            </a:pPr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Содействие в научном, технологическом, инженерном, математическом, творческом, нравственном и духовном развитии молодежи.</a:t>
            </a:r>
          </a:p>
          <a:p>
            <a:pPr marL="201295" lvl="1" indent="0" algn="just">
              <a:buNone/>
            </a:pPr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Сотрудничество с учреждениями образования региона, общественно-просветительскими, научными и творческими организациями в сфере STEАM-направления. </a:t>
            </a:r>
          </a:p>
          <a:p>
            <a:pPr marL="201295" lvl="1" indent="0" algn="just">
              <a:buNone/>
            </a:pPr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фундаментальных и прикладных исследований в области STEAM-образования.</a:t>
            </a:r>
          </a:p>
          <a:p>
            <a:pPr marL="201295" lvl="1" indent="0" algn="just">
              <a:buNone/>
            </a:pPr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и проведение семинаров, научно-практических конференций, разработка методических рекомендаций по STEAM-образованию, консультирование и сопровождение деятельности образовательных учреждений по STEAM-образованию.</a:t>
            </a:r>
          </a:p>
          <a:p>
            <a:pPr algn="just"/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Консультирование педагогов общеобразовательных школ и ДОО по вопросам STEAM-образования детей.</a:t>
            </a:r>
          </a:p>
          <a:p>
            <a:pPr algn="just"/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Создание банка данных о передовом педагогическом опыте, организация публикаций по проблемам STEAM-образования, проведение презентаций, организация и участие в конкурсах и проектах;</a:t>
            </a:r>
          </a:p>
          <a:p>
            <a:pPr algn="just"/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Апробация и совершенствование новых форм и методов в области STEAM-образования.</a:t>
            </a:r>
          </a:p>
          <a:p>
            <a:pPr algn="just"/>
            <a:r>
              <a:rPr lang="ru-RU" sz="16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Экспериментальная студенческая деятельность в процессе прохождения педагогических практик и написания выпускных квалификационных работ. Привлечение студентов к научной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" y="224885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241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 Лаборатории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773" y="1741825"/>
            <a:ext cx="11731336" cy="4023360"/>
          </a:xfrm>
        </p:spPr>
        <p:txBody>
          <a:bodyPr>
            <a:noAutofit/>
          </a:bodyPr>
          <a:lstStyle/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Научно-исследовательская деятельность по проблемам STEAM-образования.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учебно-методических и информационных мероприятий, семинаров по основным направлениям исследовательской работы Лаборатории.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Взаимодействие с научными организациями и образовательными учреждениями Ростовской области.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Разработка, апробация и внедрение в учебный процесс научно-методических материалов.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Написание статей по тематике Лаборатории и результатам, полученным в ходе исследовательской деятельности преподавателей и студентов.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Выступление на студенческих и преподавательских конференциях с докладами, содержащими результаты исследований по направлениям деятельности Лаборатории.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работы научно-просветительского профиля в естественно-научном, инженерно-техническом и творческом направлениях.</a:t>
            </a:r>
          </a:p>
          <a:p>
            <a:pPr algn="just"/>
            <a:r>
              <a:rPr lang="ru-RU" sz="18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Международной научной конференции по основным направлениям исследовательской работы лаборатории.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3" y="146100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лаборатории «STEAM-образование» 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– 2025 уч. году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3" y="241290"/>
            <a:ext cx="1310754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 и семинарах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преподавателей-сотрудников лаборатории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«STEAM-образование» 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02" y="126989"/>
            <a:ext cx="1310754" cy="1304657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488315" y="1933575"/>
            <a:ext cx="11283950" cy="24866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 Всероссийская научно-практическая конференция «Современные тенденции развития образования: интеграция науки и практики» 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https://www.tgpi.ru/news/26-03-2025/4</a:t>
            </a:r>
            <a:r>
              <a:rPr lang="ru-RU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altLang="ru-RU" sz="2400" b="0" i="0" spc="-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25-26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марта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базе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ФГБОУ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«Мелитопольский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государственный</a:t>
            </a:r>
            <a:r>
              <a:rPr lang="en-US" altLang="ru-RU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2400" b="0" i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университет»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 l="27548" t="28670" r="26513" b="29419"/>
          <a:stretch>
            <a:fillRect/>
          </a:stretch>
        </p:blipFill>
        <p:spPr>
          <a:xfrm>
            <a:off x="488315" y="3207385"/>
            <a:ext cx="6439535" cy="330517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 cstate="print"/>
          <a:srcRect l="23984" t="24164" r="24456" b="11051"/>
          <a:stretch>
            <a:fillRect/>
          </a:stretch>
        </p:blipFill>
        <p:spPr>
          <a:xfrm>
            <a:off x="7061200" y="3207385"/>
            <a:ext cx="4634865" cy="32759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 и семинарах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преподавателей-сотрудников лаборатории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«STEAM-образование» 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2" y="126989"/>
            <a:ext cx="1310754" cy="130465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33662" t="20467" r="35472" b="9882"/>
          <a:stretch>
            <a:fillRect/>
          </a:stretch>
        </p:blipFill>
        <p:spPr>
          <a:xfrm>
            <a:off x="673735" y="1894840"/>
            <a:ext cx="3447415" cy="437642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768215" y="2290445"/>
            <a:ext cx="6042660" cy="3134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Всероссийская научно-практическая конференцияя </a:t>
            </a: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международным участием </a:t>
            </a: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«Актуальные проблемы теории и методики обучения в современной </a:t>
            </a: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начальной школе: традиции и инновации» </a:t>
            </a: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 ноября 2024 г.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 и семинарах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преподавателей-сотрудников лаборатории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«STEAM-образование» 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2" y="126989"/>
            <a:ext cx="1310754" cy="130465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94310" y="2341245"/>
            <a:ext cx="6042660" cy="108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Форум «Проблемы детства в фокусе междисциплинарных исследований» 24 сентября 2024 г.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1275" y="1841500"/>
            <a:ext cx="5702935" cy="40627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245" y="139065"/>
            <a:ext cx="11175365" cy="60198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научных исследований студентов </a:t>
            </a:r>
            <a:endParaRPr lang="ru-RU" sz="18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2" y="16"/>
            <a:ext cx="1310754" cy="1304657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05105" y="2418715"/>
            <a:ext cx="6096000" cy="2595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Победа студентки факультета педагогики и методики дошкольного, начального и дополнительного образования (научный руководитель, канд. пед. наук, профессор Пуйлова М.А.)</a:t>
            </a:r>
          </a:p>
          <a:p>
            <a:pPr marL="91440" indent="-9144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 "/>
            </a:pPr>
            <a:r>
              <a:rPr lang="ru-RU" sz="24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Бизнес-проект «Таганрогский трамвай для детей. Таганрог - туристический город»</a:t>
            </a:r>
            <a:endParaRPr lang="ru-RU" sz="2400" spc="-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  <a:hlinkClick r:id="rId3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l="33009" t="17994" r="32298" b="7128"/>
          <a:stretch>
            <a:fillRect/>
          </a:stretch>
        </p:blipFill>
        <p:spPr>
          <a:xfrm>
            <a:off x="7180580" y="1094740"/>
            <a:ext cx="4171950" cy="50653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835</Words>
  <Application>WPS Presentation</Application>
  <PresentationFormat>Произвольный</PresentationFormat>
  <Paragraphs>88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Ретро</vt:lpstr>
      <vt:lpstr>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  ОТЧЕТ О РАБОТЕ ЛАБОРАТОРИИ STEAM-образование </vt:lpstr>
      <vt:lpstr>ДАТА ОБРАЗОВАНИЯ - ДЕКАБРЬ 2020 г.</vt:lpstr>
      <vt:lpstr>Основные направления деятельности Лаборатории:</vt:lpstr>
      <vt:lpstr>Основные виды деятельности Лаборатории</vt:lpstr>
      <vt:lpstr>Слайд 5</vt:lpstr>
      <vt:lpstr>Участие в конференциях и семинарах  преподавателей-сотрудников лаборатории  «STEAM-образование» </vt:lpstr>
      <vt:lpstr>Участие в конференциях и семинарах  преподавателей-сотрудников лаборатории  «STEAM-образование» </vt:lpstr>
      <vt:lpstr>Участие в конференциях и семинарах  преподавателей-сотрудников лаборатории  «STEAM-образование» </vt:lpstr>
      <vt:lpstr>Всероссийский фестиваль научных исследований студентов </vt:lpstr>
      <vt:lpstr>Занятия междисциплинарной направленности Школа ДоброТворчества ЦГДБ имени М. Горького цикл практических занятий «Гжель», «Хохлома», «Жостовская роспись», «Семикаракорская роспись» для студентов сдвоенного профиля «Начальное образование» и «Дошкольное образование» https://www.tgpi.ru/news/04-02-2025/4  https://www.tgpi.ru/news/16-12-2024/5</vt:lpstr>
      <vt:lpstr>Занятия профориентационной направленности  с обучающихся ГБОУ РО  "Таганрогский педагогический лицей-интернат" https://www.tgpi.ru/news/24-04-2025/4 </vt:lpstr>
      <vt:lpstr>Профориентационная встреча с представителями Новочеркасского колледжа промышленных технологий и управления   https://www.tgpi.ru/news/03-02-2025/7 https://www.tgpi.ru/news/18-03-2025/11</vt:lpstr>
      <vt:lpstr>Взаимодействие лаборатории «STEAM-образование» ТИ имени А.П. Чехова  и областной инновационной площадки МБДОУ «ЦРР «Ромашка»  в реализации STEAM-образования</vt:lpstr>
      <vt:lpstr>Представление результатов исследований  по направлениям STEAM-образования  II Всероссийский педагогический форум «Ранняя профориентация в условиях дошкольного, начального и дополнительного образования: проблемы и перспективы»</vt:lpstr>
      <vt:lpstr> Представление результатов исследований  по направлениям STEAM-образования  </vt:lpstr>
      <vt:lpstr>На базе лаборатории «STEAM-образование» организовано проведение ознакомительных и производственных практик студентов </vt:lpstr>
      <vt:lpstr>Защищенные курсовые работы в рамках научных интересов лаборатории «STEAM-образование» </vt:lpstr>
      <vt:lpstr>Всероссийский конкурс исследовательских работ студентов, магистрантов  «STEAM –технологии в образовании будущего»</vt:lpstr>
      <vt:lpstr>Перспективы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savchenko</cp:lastModifiedBy>
  <cp:revision>100</cp:revision>
  <dcterms:created xsi:type="dcterms:W3CDTF">2020-05-10T20:12:00Z</dcterms:created>
  <dcterms:modified xsi:type="dcterms:W3CDTF">2025-06-17T07:58:03Z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C90A0F9EBD82424B93675392DCE4B6B3_12</vt:lpwstr>
  </property>
  <property fmtid="{D5CDD505-2E9C-101B-9397-08002B2CF9AE}" pid="3" name="KSOProductBuildVer">
    <vt:lpwstr>1049-12.2.0.21179</vt:lpwstr>
  </property>
</Properties>
</file>