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77" r:id="rId3"/>
    <p:sldId id="274" r:id="rId4"/>
    <p:sldId id="279" r:id="rId5"/>
    <p:sldId id="280" r:id="rId6"/>
    <p:sldId id="278" r:id="rId7"/>
    <p:sldId id="267" r:id="rId8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-84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215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08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73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4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821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911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4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28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953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3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493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7FD09D-01CC-41FE-9723-7AA8D07CF9AF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816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2B213C-CFAC-4797-A05E-209C19238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405449"/>
            <a:ext cx="10058400" cy="19196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/>
              <a:t>Министерство высшего образования и науки Российской Федерации</a:t>
            </a:r>
            <a:br>
              <a:rPr lang="ru-RU" sz="1600" b="1" dirty="0"/>
            </a:br>
            <a:r>
              <a:rPr lang="ru-RU" sz="1600" b="1" dirty="0"/>
              <a:t>Таганрогский институт имени А. П. Чехова (филиал)  </a:t>
            </a:r>
            <a:br>
              <a:rPr lang="ru-RU" sz="1600" b="1" dirty="0"/>
            </a:br>
            <a:r>
              <a:rPr lang="ru-RU" sz="1600" b="1" dirty="0"/>
              <a:t>ФГБОУ ВО «Ростовский государственный экономический  университет (РИНХ)»</a:t>
            </a:r>
            <a:br>
              <a:rPr lang="ru-RU" sz="1600" b="1" dirty="0"/>
            </a:br>
            <a:r>
              <a:rPr lang="ru-RU" sz="4400" b="1" dirty="0"/>
              <a:t>  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400" b="1" dirty="0"/>
              <a:t>Отчет о работе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sz="4400" b="1" dirty="0"/>
              <a:t>лаборатории педагогической наукометрии</a:t>
            </a:r>
            <a:r>
              <a:rPr lang="ru-RU" sz="4400" dirty="0"/>
              <a:t> 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120CCF-CFC4-40C3-8B4B-21FAAC8C2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9281" y="4596714"/>
            <a:ext cx="10058400" cy="135949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err="1">
                <a:solidFill>
                  <a:schemeClr val="tx1"/>
                </a:solidFill>
              </a:rPr>
              <a:t>м.е</a:t>
            </a:r>
            <a:r>
              <a:rPr lang="ru-RU" sz="2200" b="1" dirty="0">
                <a:solidFill>
                  <a:schemeClr val="tx1"/>
                </a:solidFill>
              </a:rPr>
              <a:t>. Солнышков,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chemeClr val="tx1"/>
                </a:solidFill>
              </a:rPr>
              <a:t>Руководитель лаборатории педагогической наукометрии,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err="1">
                <a:solidFill>
                  <a:schemeClr val="tx1"/>
                </a:solidFill>
              </a:rPr>
              <a:t>к.п.н</a:t>
            </a:r>
            <a:r>
              <a:rPr lang="ru-RU" sz="2200" b="1" dirty="0">
                <a:solidFill>
                  <a:schemeClr val="tx1"/>
                </a:solidFill>
              </a:rPr>
              <a:t>., доцент кафедры общей педагогики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9FC2C69-F34C-4AEE-915F-359B5B7CCA1D}"/>
              </a:ext>
            </a:extLst>
          </p:cNvPr>
          <p:cNvSpPr/>
          <p:nvPr/>
        </p:nvSpPr>
        <p:spPr>
          <a:xfrm>
            <a:off x="1625599" y="2628653"/>
            <a:ext cx="9070109" cy="204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2024-2025 уч.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E4C2646-D00B-4149-B25C-DCA71CD911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722" y="168430"/>
            <a:ext cx="1444877" cy="16582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D317D9E-007A-4776-9F85-87E2FB1A8B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16353" y="316033"/>
            <a:ext cx="1673864" cy="15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70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6A13DA-E9A5-4487-B3BE-FD24AA3D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9859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/>
              <a:t>ОБЩЕИНСТИТУТСКИЕ МЕРОПРИЯТИЯ, ОРГАНИЗОВАННЫЕ ЛАБОРАТОРИЕЙ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C09A28-44F9-46FF-B1C4-DABF43A34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1683521"/>
            <a:ext cx="11776105" cy="455788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300" kern="50" dirty="0">
                <a:ea typeface="Times New Roman" panose="02020603050405020304" pitchFamily="18" charset="0"/>
              </a:rPr>
              <a:t>В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 рамках </a:t>
            </a:r>
            <a:r>
              <a:rPr lang="ru-RU" sz="2300" i="1" kern="50" dirty="0">
                <a:effectLst/>
                <a:ea typeface="Times New Roman" panose="02020603050405020304" pitchFamily="18" charset="0"/>
              </a:rPr>
              <a:t>декады науки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проведено заседание магистерского научного сообщества</a:t>
            </a:r>
            <a:r>
              <a:rPr lang="en-US" sz="2300" kern="5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 «Школа молодого педагога-исследователя» на тему </a:t>
            </a:r>
            <a:r>
              <a:rPr lang="ru-RU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«Методология и технология современного научно-педагогического исследования (на примере магистерской диссертации)»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- в т.ч. с профориентационной направленностью (участвовали ППС, реализующие магистерскую программу «Управление в системе образования», магистранты и студенты старших курсов института)</a:t>
            </a:r>
          </a:p>
          <a:p>
            <a:pPr marL="91440" marR="0" lvl="0" indent="-914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В рамках </a:t>
            </a:r>
            <a:r>
              <a:rPr kumimoji="0" lang="ru-RU" sz="23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педагогической декады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проведено заседание магистерского научного сообщества</a:t>
            </a:r>
            <a:r>
              <a:rPr lang="en-US" sz="2300" kern="5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 «Школа молодого педагога-исследователя» на тему </a:t>
            </a:r>
            <a:r>
              <a:rPr lang="ru-RU" sz="2300" kern="50" dirty="0">
                <a:effectLst/>
                <a:ea typeface="Lucida Sans Unicode" panose="020B0602030504020204" pitchFamily="34" charset="0"/>
              </a:rPr>
              <a:t>«Базовые компоненты процесса научно-педагогического исследования: алгоритм самоконтроля педагога-исследователя (на примере магистерской диссертации)» </a:t>
            </a:r>
            <a:r>
              <a:rPr lang="ru-RU" sz="2300" kern="50" dirty="0">
                <a:effectLst/>
                <a:ea typeface="Times New Roman" panose="02020603050405020304" pitchFamily="18" charset="0"/>
              </a:rPr>
              <a:t>- в т.ч. с профориентационной направленностью (участвовали ППС, реализующие магистерскую программу «Управление в системе образования», магистранты и студенты старших курсов института)</a:t>
            </a:r>
            <a:endParaRPr lang="ru-RU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300" kern="5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189830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6F9BC9-E9BE-45AF-91C0-7E254B88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400" b="1" u="sng" cap="all" dirty="0"/>
              <a:t>Магистерское</a:t>
            </a:r>
            <a:r>
              <a:rPr lang="en-US" sz="3400" b="1" u="sng" cap="all" dirty="0"/>
              <a:t> </a:t>
            </a:r>
            <a:r>
              <a:rPr lang="ru-RU" sz="3400" b="1" u="sng" cap="all" dirty="0"/>
              <a:t>научное сообщество </a:t>
            </a:r>
            <a:br>
              <a:rPr lang="ru-RU" sz="3400" b="1" u="sng" cap="all" dirty="0"/>
            </a:br>
            <a:r>
              <a:rPr lang="ru-RU" sz="3400" b="1" u="sng" cap="all" dirty="0"/>
              <a:t>«Школа молодого педагога-исследователя»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053FD6-55D0-4C73-B0EC-F27C2D781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193" y="1845734"/>
            <a:ext cx="11707739" cy="439269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Магистранты 1,2,3 курсов, обучающиеся по программе «Управление в системе образования»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Ежеквартальные заседания научного сообщества по тематике «Методология и технология проведения и оценки качества результатов современного научно-педагогического исследования» (магистерской диссертации)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Участие научного сообщества в «Декаде науки» и «Педагогической декаде»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Участие научного сообщества в профориентационной работе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u-RU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56895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3249E-3E36-4121-BE6C-745066469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4086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u="sng" cap="all" dirty="0"/>
              <a:t>Ежегодная международная научно-практическая  конференция </a:t>
            </a:r>
            <a:br>
              <a:rPr lang="ru-RU" sz="2400" b="1" u="sng" cap="all" dirty="0"/>
            </a:br>
            <a:r>
              <a:rPr lang="ru-RU" sz="2400" b="1" u="sng" cap="all" dirty="0"/>
              <a:t>«Психолого-педагогическое образование родителей: </a:t>
            </a:r>
            <a:br>
              <a:rPr lang="ru-RU" sz="2400" b="1" u="sng" cap="all" dirty="0"/>
            </a:br>
            <a:r>
              <a:rPr lang="ru-RU" sz="2400" b="1" u="sng" cap="all" dirty="0"/>
              <a:t>история, современность, перспективы» 16.05.2025</a:t>
            </a:r>
            <a:br>
              <a:rPr lang="ru-RU" sz="2400" b="1" u="sng" cap="all" dirty="0"/>
            </a:br>
            <a:r>
              <a:rPr lang="ru-RU" sz="1800" b="1" u="sng" cap="all" dirty="0"/>
              <a:t>(</a:t>
            </a:r>
            <a:r>
              <a:rPr lang="ru-RU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Научно-исследовательская лаборатория по проблемам педагогического образования родителей</a:t>
            </a:r>
            <a:r>
              <a:rPr lang="ru-RU" sz="1800" b="1" u="sng" cap="all" dirty="0"/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8B1633-CB09-4846-BE0C-1BC58BE11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27" y="1753299"/>
            <a:ext cx="11383860" cy="4504887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2800" dirty="0"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ru-RU" sz="11200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Участие лаборатории педагогической наукометрии в работе организационного комитета </a:t>
            </a:r>
            <a:r>
              <a:rPr lang="en-US" sz="112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IV </a:t>
            </a:r>
            <a:r>
              <a:rPr lang="ru-RU" sz="112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Международной</a:t>
            </a:r>
            <a:r>
              <a:rPr lang="ru-RU" sz="11200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научно-практической  конференции «</a:t>
            </a:r>
            <a:r>
              <a:rPr lang="ru-RU" sz="1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образование родителей: </a:t>
            </a:r>
            <a:r>
              <a:rPr lang="ru-RU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история, современность, перспективы» (Таганрог), организованной и проведённой  </a:t>
            </a:r>
            <a:r>
              <a:rPr lang="ru-RU" sz="1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аучно-исследовательской лабораторией по проблемам педагогического образования родителей.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конференции </a:t>
            </a:r>
            <a:r>
              <a:rPr lang="ru-RU" sz="11200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лабораторией педагогической наукометрии </a:t>
            </a:r>
            <a:r>
              <a:rPr lang="ru-RU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организована и проведена секция «</a:t>
            </a:r>
            <a:r>
              <a:rPr lang="ru-RU" sz="11200" kern="50" dirty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Методологические и теоретические основы проектирования исследований по изучению семьи».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секции приняло участие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человек, было заслушано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докладов. </a:t>
            </a:r>
          </a:p>
          <a:p>
            <a:endParaRPr lang="ru-RU" sz="11200" dirty="0">
              <a:highlight>
                <a:srgbClr val="00FF00"/>
              </a:highlight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9179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385A980-8CF8-FF6A-235F-23419DF94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956527-0BDD-EDE5-F9B2-B18F57AC4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98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/>
              <a:t/>
            </a:r>
            <a:br>
              <a:rPr lang="ru-RU" sz="3600" b="1" u="sng" dirty="0"/>
            </a:br>
            <a:r>
              <a:rPr lang="ru-RU" sz="4400" b="1" u="sng" dirty="0"/>
              <a:t>ДИАГНОСТИЧЕСКИЕ ИССЛЕДОВАНИЯ,</a:t>
            </a:r>
            <a:r>
              <a:rPr lang="ru-RU" sz="3600" b="1" u="sng" dirty="0"/>
              <a:t/>
            </a:r>
            <a:br>
              <a:rPr lang="ru-RU" sz="3600" b="1" u="sng" dirty="0"/>
            </a:br>
            <a:r>
              <a:rPr lang="ru-RU" sz="40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/>
              </a:rPr>
              <a:t>ПРОВОДИМЫЕ</a:t>
            </a:r>
            <a:r>
              <a:rPr kumimoji="0" lang="ru-RU" sz="4000" b="1" i="0" u="sng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 ЛАБОРАТОРИЕЙ</a:t>
            </a:r>
            <a:endParaRPr lang="ru-RU" sz="4000" b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F88281-4275-2117-CCBD-EBAC1C4B3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1683521"/>
            <a:ext cx="11776105" cy="45578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Систематическая диагностика способности педагога к эмпатии среди студентов и магистрантов ТИ им. </a:t>
            </a:r>
            <a:r>
              <a:rPr lang="ru-RU" sz="2400" dirty="0" err="1"/>
              <a:t>А.П</a:t>
            </a:r>
            <a:r>
              <a:rPr lang="ru-RU" sz="2400" dirty="0"/>
              <a:t>. Чехова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Систематическая диагностика эмоциональной устойчивости педагога среди студентов и магистрантов ТИ им. </a:t>
            </a:r>
            <a:r>
              <a:rPr lang="ru-RU" sz="2400" dirty="0" err="1"/>
              <a:t>А.П</a:t>
            </a:r>
            <a:r>
              <a:rPr lang="ru-RU" sz="2400" dirty="0"/>
              <a:t>. Чехова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Регулярные беседы со студентами и магистрантами ТИ им. </a:t>
            </a:r>
            <a:r>
              <a:rPr lang="ru-RU" sz="2400" dirty="0" err="1"/>
              <a:t>А.П</a:t>
            </a:r>
            <a:r>
              <a:rPr lang="ru-RU" sz="2400" dirty="0"/>
              <a:t>. Чехова по вопросам диагностики и предупреждения профессионального выгорания в педагогичкой деятельности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Проведение диагностических обследований в рамках ежегодного общеинститутского мероприятия «Результаты прохождения студентами 2-го и 3-го курсов летней практики в ДОЛ»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3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endParaRPr lang="ru-RU" sz="2300" kern="50" dirty="0"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300" kern="5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kern="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296725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3249E-3E36-4121-BE6C-745066469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4633"/>
          </a:xfrm>
        </p:spPr>
        <p:txBody>
          <a:bodyPr>
            <a:noAutofit/>
          </a:bodyPr>
          <a:lstStyle/>
          <a:p>
            <a:pPr algn="ctr"/>
            <a:r>
              <a:rPr lang="ru-RU" sz="3300" b="1" u="sng" cap="all" dirty="0"/>
              <a:t>Научные и учебно-методические </a:t>
            </a:r>
            <a:br>
              <a:rPr lang="ru-RU" sz="3300" b="1" u="sng" cap="all" dirty="0"/>
            </a:br>
            <a:r>
              <a:rPr lang="ru-RU" sz="3300" b="1" u="sng" cap="all" dirty="0"/>
              <a:t>публикации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8B1633-CB09-4846-BE0C-1BC58BE11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191236"/>
            <a:ext cx="11964112" cy="5066949"/>
          </a:xfrm>
        </p:spPr>
        <p:txBody>
          <a:bodyPr>
            <a:normAutofit fontScale="25000" lnSpcReduction="20000"/>
          </a:bodyPr>
          <a:lstStyle/>
          <a:p>
            <a:pPr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Кочергина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О.А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Солнышков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М.Е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Организация летней педагогической практики в ДОЛ: учебное пособие. /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Ростов-на-Дону: Издательско-полиграфический комплекс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РГУЭ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РИНХ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202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115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 (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Михайлычев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Е.А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Солнышков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М.Е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Взаимосвязь дидактической тестологии с другими педагогическими науками.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Сборник материалов 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XXV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международного конгресса «Устойчивое развитие образования»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sz="8000" b="0" i="0" u="none" strike="noStrike" baseline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БФУ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, Калининград, 2025. С. 20-25.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8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Михайлычев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Е.А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Солнышков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М.Е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Понятийный аппарат научно-педагогического исследования. 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Педагогическое образование: традиции и инновации. Выпуск №</a:t>
            </a:r>
            <a:r>
              <a:rPr lang="en-US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. Ростовский государственный экономический университет (</a:t>
            </a:r>
            <a:r>
              <a:rPr lang="ru-RU" sz="8000" b="0" i="0" u="none" strike="noStrike" baseline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РИНХ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), Таганрог, 202</a:t>
            </a:r>
            <a:r>
              <a:rPr lang="en-US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5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. С. 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</a:rPr>
              <a:t>10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-</a:t>
            </a:r>
            <a:r>
              <a:rPr lang="en-US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16</a:t>
            </a:r>
            <a:r>
              <a:rPr lang="ru-RU" sz="8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8000" b="0" i="0" u="none" strike="noStrike" baseline="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indent="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Солнышков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М.Е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Принципы педагогической диагностики в семейной педагогике.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атериалы 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конференции: Психолого-педагогическое образование родителей: история, современность, перспективы. Таганрогский институт имени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А.П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Чехова (филиала) ФГБОУ ВО «Ростовский государственный экономический университет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РИНХ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)». 16.05.202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г./ отв. ред.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О.А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Кочергина – Ростов-на-Дону: Издательско-полиграфический комплекс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РГУЭ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РИНХ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202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С.1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Солнышков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М.Е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Система эмпирических методов исследования в семейной педагогике: М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атериалы 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конференции: Психолого-педагогическое образование родителей: история, современность, перспективы. Таганрогский институт имени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А.П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Чехова (филиала) ФГБОУ ВО «Ростовский государственный экономический университет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РИНХ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)». 16.05.202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г./ отв. ред.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О.А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Кочергина – Ростов-на-Дону: Издательско-полиграфический комплекс 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РГУЭ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РИНХ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202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8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С.1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8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ru-RU" sz="8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1420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366AB4-980C-4052-BF47-ABF1989A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B9AF39-1402-42BD-B3FC-BA4DD459C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7200" b="1" dirty="0"/>
              <a:t>Спасибо за внимание!</a:t>
            </a:r>
            <a:endParaRPr lang="ru-RU" sz="72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217565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1344</TotalTime>
  <Words>635</Words>
  <Application>Microsoft Office PowerPoint</Application>
  <PresentationFormat>Произвольный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Ретро</vt:lpstr>
      <vt:lpstr>Министерство высшего образования и науки Российской Федерации Таганрогский институт имени А. П. Чехова (филиал)   ФГБОУ ВО «Ростовский государственный экономический  университет (РИНХ)»      Отчет о работе  лаборатории педагогической наукометрии  </vt:lpstr>
      <vt:lpstr>ОБЩЕИНСТИТУТСКИЕ МЕРОПРИЯТИЯ, ОРГАНИЗОВАННЫЕ ЛАБОРАТОРИЕЙ</vt:lpstr>
      <vt:lpstr>Магистерское научное сообщество  «Школа молодого педагога-исследователя»</vt:lpstr>
      <vt:lpstr>Ежегодная международная научно-практическая  конференция  «Психолого-педагогическое образование родителей:  история, современность, перспективы» 16.05.2025 (Научно-исследовательская лаборатория по проблемам педагогического образования родителей) </vt:lpstr>
      <vt:lpstr> ДИАГНОСТИЧЕСКИЕ ИССЛЕДОВАНИЯ, ПРОВОДИМЫЕ ЛАБОРАТОРИЕЙ</vt:lpstr>
      <vt:lpstr>Научные и учебно-методические  публикации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Окказиональное употребление фразеологизмов в рассказах А.П. Чехова</dc:title>
  <dc:creator>Андрей Нарушевич</dc:creator>
  <cp:lastModifiedBy>savchenko</cp:lastModifiedBy>
  <cp:revision>120</cp:revision>
  <cp:lastPrinted>2020-05-28T05:57:15Z</cp:lastPrinted>
  <dcterms:created xsi:type="dcterms:W3CDTF">2020-05-10T20:12:40Z</dcterms:created>
  <dcterms:modified xsi:type="dcterms:W3CDTF">2025-06-17T06:49:34Z</dcterms:modified>
</cp:coreProperties>
</file>