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53" r:id="rId2"/>
    <p:sldId id="354" r:id="rId3"/>
    <p:sldId id="370" r:id="rId4"/>
    <p:sldId id="363" r:id="rId5"/>
    <p:sldId id="367" r:id="rId6"/>
    <p:sldId id="371" r:id="rId7"/>
    <p:sldId id="372" r:id="rId8"/>
    <p:sldId id="374" r:id="rId9"/>
    <p:sldId id="375" r:id="rId10"/>
    <p:sldId id="366" r:id="rId11"/>
    <p:sldId id="358" r:id="rId12"/>
    <p:sldId id="356" r:id="rId13"/>
    <p:sldId id="364" r:id="rId14"/>
    <p:sldId id="280" r:id="rId1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CC"/>
    <a:srgbClr val="0F05D9"/>
    <a:srgbClr val="59FF59"/>
    <a:srgbClr val="62BFFD"/>
    <a:srgbClr val="0DD0CE"/>
    <a:srgbClr val="12C9C8"/>
    <a:srgbClr val="CCCCFF"/>
    <a:srgbClr val="CC99FF"/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05" autoAdjust="0"/>
    <p:restoredTop sz="96374" autoAdjust="0"/>
  </p:normalViewPr>
  <p:slideViewPr>
    <p:cSldViewPr>
      <p:cViewPr varScale="1">
        <p:scale>
          <a:sx n="57" d="100"/>
          <a:sy n="57" d="100"/>
        </p:scale>
        <p:origin x="-84" y="-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14"/>
    </p:cViewPr>
  </p:sorterViewPr>
  <p:notesViewPr>
    <p:cSldViewPr>
      <p:cViewPr varScale="1">
        <p:scale>
          <a:sx n="70" d="100"/>
          <a:sy n="70" d="100"/>
        </p:scale>
        <p:origin x="2754" y="72"/>
      </p:cViewPr>
      <p:guideLst>
        <p:guide orient="horz" pos="3134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8A7A9-9B6E-42C0-906B-118E00D6E0CE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FE867A-5312-4F3F-8C2F-D3F89C8C38EE}">
      <dgm:prSet custT="1"/>
      <dgm:spPr/>
      <dgm:t>
        <a:bodyPr/>
        <a:lstStyle/>
        <a:p>
          <a:r>
            <a:rPr lang="ru-RU" sz="2400" b="1" kern="1200" dirty="0">
              <a:solidFill>
                <a:prstClr val="black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«М</a:t>
          </a:r>
          <a:r>
            <a:rPr lang="ru-RU" sz="2400" b="1" kern="120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rPr>
            <a:t>атематическое моделирование и искусственный интеллект» </a:t>
          </a:r>
          <a:r>
            <a:rPr lang="ru-RU" sz="2400" b="0" kern="120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rPr>
            <a:t>20.11.2024</a:t>
          </a:r>
        </a:p>
      </dgm:t>
    </dgm:pt>
    <dgm:pt modelId="{2B8BE2D8-4EF1-4AF9-9BBB-579C86FB2DE3}" type="parTrans" cxnId="{1479A3E5-2083-4302-B2AF-23DF11312A2B}">
      <dgm:prSet/>
      <dgm:spPr/>
      <dgm:t>
        <a:bodyPr/>
        <a:lstStyle/>
        <a:p>
          <a:endParaRPr lang="ru-RU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1361540-D07C-4AD2-83C1-ADD26A0503D9}" type="sibTrans" cxnId="{1479A3E5-2083-4302-B2AF-23DF11312A2B}">
      <dgm:prSet/>
      <dgm:spPr/>
      <dgm:t>
        <a:bodyPr/>
        <a:lstStyle/>
        <a:p>
          <a:endParaRPr lang="ru-RU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50BD7F0-85EC-4119-A8AA-714FB18823E2}">
      <dgm:prSet custT="1"/>
      <dgm:spPr/>
      <dgm:t>
        <a:bodyPr/>
        <a:lstStyle/>
        <a:p>
          <a:r>
            <a:rPr lang="ru-RU" sz="2400" b="1" dirty="0">
              <a:latin typeface="Calibri Light" panose="020F0302020204030204" pitchFamily="34" charset="0"/>
              <a:cs typeface="Calibri Light" panose="020F0302020204030204" pitchFamily="34" charset="0"/>
            </a:rPr>
            <a:t>«Понятие о моделях и моделировании. Основные этапы метода математического моделирования»                    </a:t>
          </a:r>
          <a:r>
            <a:rPr lang="ru-RU" sz="2400" b="0" dirty="0">
              <a:latin typeface="Calibri Light" panose="020F0302020204030204" pitchFamily="34" charset="0"/>
              <a:cs typeface="Calibri Light" panose="020F0302020204030204" pitchFamily="34" charset="0"/>
            </a:rPr>
            <a:t>25.12.2024</a:t>
          </a:r>
        </a:p>
      </dgm:t>
    </dgm:pt>
    <dgm:pt modelId="{9EBFFDFB-9D77-48B2-B9C4-83ECA7C6CC97}" type="parTrans" cxnId="{42B62373-B5F8-4FFA-B2ED-0D8D21B35D29}">
      <dgm:prSet/>
      <dgm:spPr/>
      <dgm:t>
        <a:bodyPr/>
        <a:lstStyle/>
        <a:p>
          <a:endParaRPr lang="ru-RU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706A323-45A0-47D9-BE93-5B0DB7EF15AA}" type="sibTrans" cxnId="{42B62373-B5F8-4FFA-B2ED-0D8D21B35D29}">
      <dgm:prSet/>
      <dgm:spPr/>
      <dgm:t>
        <a:bodyPr/>
        <a:lstStyle/>
        <a:p>
          <a:endParaRPr lang="ru-RU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E9307DC-8F22-4351-AFDF-E9ABF73FAB67}">
      <dgm:prSet custT="1"/>
      <dgm:spPr/>
      <dgm:t>
        <a:bodyPr/>
        <a:lstStyle/>
        <a:p>
          <a:r>
            <a:rPr lang="ru-RU" sz="2400" b="1" dirty="0">
              <a:latin typeface="Calibri Light" panose="020F0302020204030204" pitchFamily="34" charset="0"/>
              <a:cs typeface="Calibri Light" panose="020F0302020204030204" pitchFamily="34" charset="0"/>
            </a:rPr>
            <a:t>«Математическое моделирование на разных ступенях образования» </a:t>
          </a:r>
          <a:r>
            <a:rPr lang="ru-RU" sz="2400" b="0" dirty="0">
              <a:latin typeface="Calibri Light" panose="020F0302020204030204" pitchFamily="34" charset="0"/>
              <a:cs typeface="Calibri Light" panose="020F0302020204030204" pitchFamily="34" charset="0"/>
            </a:rPr>
            <a:t>05.04.2025</a:t>
          </a:r>
        </a:p>
      </dgm:t>
    </dgm:pt>
    <dgm:pt modelId="{20261D23-013A-4DF3-96AF-74030174A76C}" type="parTrans" cxnId="{9620C60C-EF89-4739-B55D-B3491E598826}">
      <dgm:prSet/>
      <dgm:spPr/>
      <dgm:t>
        <a:bodyPr/>
        <a:lstStyle/>
        <a:p>
          <a:endParaRPr lang="ru-RU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9BBB21-11B2-4BC9-9876-296D004C2043}" type="sibTrans" cxnId="{9620C60C-EF89-4739-B55D-B3491E598826}">
      <dgm:prSet/>
      <dgm:spPr/>
      <dgm:t>
        <a:bodyPr/>
        <a:lstStyle/>
        <a:p>
          <a:endParaRPr lang="ru-RU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50F25B6-A2B1-4851-A998-CB84F98B63D2}" type="pres">
      <dgm:prSet presAssocID="{79B8A7A9-9B6E-42C0-906B-118E00D6E0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F4EEE9-526A-4C32-8A69-3795F5886E01}" type="pres">
      <dgm:prSet presAssocID="{3DFE867A-5312-4F3F-8C2F-D3F89C8C38EE}" presName="composite" presStyleCnt="0"/>
      <dgm:spPr/>
    </dgm:pt>
    <dgm:pt modelId="{EB540FE2-F4A9-4B84-AE4E-D6BEDDCAD367}" type="pres">
      <dgm:prSet presAssocID="{3DFE867A-5312-4F3F-8C2F-D3F89C8C38EE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0AB30-D7EB-4C7B-A511-E5783F3F75E0}" type="pres">
      <dgm:prSet presAssocID="{3DFE867A-5312-4F3F-8C2F-D3F89C8C38EE}" presName="rect2" presStyleLbl="fgImgPlace1" presStyleIdx="0" presStyleCnt="3" custLinFactNeighborX="-10117" custLinFactNeighborY="-1049"/>
      <dgm:spPr/>
    </dgm:pt>
    <dgm:pt modelId="{9BEE3851-05D2-4EA5-BA53-849258307B43}" type="pres">
      <dgm:prSet presAssocID="{01361540-D07C-4AD2-83C1-ADD26A0503D9}" presName="sibTrans" presStyleCnt="0"/>
      <dgm:spPr/>
    </dgm:pt>
    <dgm:pt modelId="{8AB7699E-BD5A-46E1-98E4-28BEECC2C5AE}" type="pres">
      <dgm:prSet presAssocID="{850BD7F0-85EC-4119-A8AA-714FB18823E2}" presName="composite" presStyleCnt="0"/>
      <dgm:spPr/>
    </dgm:pt>
    <dgm:pt modelId="{03D7ECDC-FE92-4D4D-86CA-A3328EAA6ACF}" type="pres">
      <dgm:prSet presAssocID="{850BD7F0-85EC-4119-A8AA-714FB18823E2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54E34-19F1-491C-896D-E96BC2BB50DF}" type="pres">
      <dgm:prSet presAssocID="{850BD7F0-85EC-4119-A8AA-714FB18823E2}" presName="rect2" presStyleLbl="fgImgPlace1" presStyleIdx="1" presStyleCnt="3"/>
      <dgm:spPr/>
    </dgm:pt>
    <dgm:pt modelId="{A106F6BE-58DB-4F64-AADE-527D54A36E52}" type="pres">
      <dgm:prSet presAssocID="{C706A323-45A0-47D9-BE93-5B0DB7EF15AA}" presName="sibTrans" presStyleCnt="0"/>
      <dgm:spPr/>
    </dgm:pt>
    <dgm:pt modelId="{DE5D3B97-F952-457B-9BFE-28188EA16EB0}" type="pres">
      <dgm:prSet presAssocID="{AE9307DC-8F22-4351-AFDF-E9ABF73FAB67}" presName="composite" presStyleCnt="0"/>
      <dgm:spPr/>
    </dgm:pt>
    <dgm:pt modelId="{487C36F2-275F-40CD-955C-564D5C31EA9A}" type="pres">
      <dgm:prSet presAssocID="{AE9307DC-8F22-4351-AFDF-E9ABF73FAB67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AE609-1031-406B-91AD-DAAFC4570A3B}" type="pres">
      <dgm:prSet presAssocID="{AE9307DC-8F22-4351-AFDF-E9ABF73FAB67}" presName="rect2" presStyleLbl="fgImgPlace1" presStyleIdx="2" presStyleCnt="3"/>
      <dgm:spPr/>
    </dgm:pt>
  </dgm:ptLst>
  <dgm:cxnLst>
    <dgm:cxn modelId="{1479A3E5-2083-4302-B2AF-23DF11312A2B}" srcId="{79B8A7A9-9B6E-42C0-906B-118E00D6E0CE}" destId="{3DFE867A-5312-4F3F-8C2F-D3F89C8C38EE}" srcOrd="0" destOrd="0" parTransId="{2B8BE2D8-4EF1-4AF9-9BBB-579C86FB2DE3}" sibTransId="{01361540-D07C-4AD2-83C1-ADD26A0503D9}"/>
    <dgm:cxn modelId="{42B62373-B5F8-4FFA-B2ED-0D8D21B35D29}" srcId="{79B8A7A9-9B6E-42C0-906B-118E00D6E0CE}" destId="{850BD7F0-85EC-4119-A8AA-714FB18823E2}" srcOrd="1" destOrd="0" parTransId="{9EBFFDFB-9D77-48B2-B9C4-83ECA7C6CC97}" sibTransId="{C706A323-45A0-47D9-BE93-5B0DB7EF15AA}"/>
    <dgm:cxn modelId="{503D5A13-A95A-4312-AEB6-AE7AE7E62642}" type="presOf" srcId="{3DFE867A-5312-4F3F-8C2F-D3F89C8C38EE}" destId="{EB540FE2-F4A9-4B84-AE4E-D6BEDDCAD367}" srcOrd="0" destOrd="0" presId="urn:microsoft.com/office/officeart/2008/layout/PictureStrips"/>
    <dgm:cxn modelId="{DA223D90-20B9-4682-9773-18E4219DC1E3}" type="presOf" srcId="{850BD7F0-85EC-4119-A8AA-714FB18823E2}" destId="{03D7ECDC-FE92-4D4D-86CA-A3328EAA6ACF}" srcOrd="0" destOrd="0" presId="urn:microsoft.com/office/officeart/2008/layout/PictureStrips"/>
    <dgm:cxn modelId="{BC01138B-C974-4383-B048-E6824B3D1C44}" type="presOf" srcId="{AE9307DC-8F22-4351-AFDF-E9ABF73FAB67}" destId="{487C36F2-275F-40CD-955C-564D5C31EA9A}" srcOrd="0" destOrd="0" presId="urn:microsoft.com/office/officeart/2008/layout/PictureStrips"/>
    <dgm:cxn modelId="{4DCAFC26-4951-46B1-8EE9-10DF1A5225AD}" type="presOf" srcId="{79B8A7A9-9B6E-42C0-906B-118E00D6E0CE}" destId="{650F25B6-A2B1-4851-A998-CB84F98B63D2}" srcOrd="0" destOrd="0" presId="urn:microsoft.com/office/officeart/2008/layout/PictureStrips"/>
    <dgm:cxn modelId="{9620C60C-EF89-4739-B55D-B3491E598826}" srcId="{79B8A7A9-9B6E-42C0-906B-118E00D6E0CE}" destId="{AE9307DC-8F22-4351-AFDF-E9ABF73FAB67}" srcOrd="2" destOrd="0" parTransId="{20261D23-013A-4DF3-96AF-74030174A76C}" sibTransId="{BE9BBB21-11B2-4BC9-9876-296D004C2043}"/>
    <dgm:cxn modelId="{2C0E6B9A-C900-41C2-BD58-F35C2F3507C1}" type="presParOf" srcId="{650F25B6-A2B1-4851-A998-CB84F98B63D2}" destId="{51F4EEE9-526A-4C32-8A69-3795F5886E01}" srcOrd="0" destOrd="0" presId="urn:microsoft.com/office/officeart/2008/layout/PictureStrips"/>
    <dgm:cxn modelId="{E5236DB9-8077-4CF1-8072-3E75CC086874}" type="presParOf" srcId="{51F4EEE9-526A-4C32-8A69-3795F5886E01}" destId="{EB540FE2-F4A9-4B84-AE4E-D6BEDDCAD367}" srcOrd="0" destOrd="0" presId="urn:microsoft.com/office/officeart/2008/layout/PictureStrips"/>
    <dgm:cxn modelId="{1D2DA95D-7D39-465E-B922-9D1626AFE3F6}" type="presParOf" srcId="{51F4EEE9-526A-4C32-8A69-3795F5886E01}" destId="{B9C0AB30-D7EB-4C7B-A511-E5783F3F75E0}" srcOrd="1" destOrd="0" presId="urn:microsoft.com/office/officeart/2008/layout/PictureStrips"/>
    <dgm:cxn modelId="{287A12DD-EFDF-46F6-980A-23304C39B8E1}" type="presParOf" srcId="{650F25B6-A2B1-4851-A998-CB84F98B63D2}" destId="{9BEE3851-05D2-4EA5-BA53-849258307B43}" srcOrd="1" destOrd="0" presId="urn:microsoft.com/office/officeart/2008/layout/PictureStrips"/>
    <dgm:cxn modelId="{CD037141-3FA5-4C4A-990C-8154472B63B0}" type="presParOf" srcId="{650F25B6-A2B1-4851-A998-CB84F98B63D2}" destId="{8AB7699E-BD5A-46E1-98E4-28BEECC2C5AE}" srcOrd="2" destOrd="0" presId="urn:microsoft.com/office/officeart/2008/layout/PictureStrips"/>
    <dgm:cxn modelId="{777EC762-CF22-4337-AE68-4E34F660C788}" type="presParOf" srcId="{8AB7699E-BD5A-46E1-98E4-28BEECC2C5AE}" destId="{03D7ECDC-FE92-4D4D-86CA-A3328EAA6ACF}" srcOrd="0" destOrd="0" presId="urn:microsoft.com/office/officeart/2008/layout/PictureStrips"/>
    <dgm:cxn modelId="{A20369EA-5C7A-43FD-97B2-59BA3AF98E2F}" type="presParOf" srcId="{8AB7699E-BD5A-46E1-98E4-28BEECC2C5AE}" destId="{EED54E34-19F1-491C-896D-E96BC2BB50DF}" srcOrd="1" destOrd="0" presId="urn:microsoft.com/office/officeart/2008/layout/PictureStrips"/>
    <dgm:cxn modelId="{64438F62-1B0A-417B-9B22-06EBC484335C}" type="presParOf" srcId="{650F25B6-A2B1-4851-A998-CB84F98B63D2}" destId="{A106F6BE-58DB-4F64-AADE-527D54A36E52}" srcOrd="3" destOrd="0" presId="urn:microsoft.com/office/officeart/2008/layout/PictureStrips"/>
    <dgm:cxn modelId="{72F29824-48B2-453C-A3C3-9E7A37310A3D}" type="presParOf" srcId="{650F25B6-A2B1-4851-A998-CB84F98B63D2}" destId="{DE5D3B97-F952-457B-9BFE-28188EA16EB0}" srcOrd="4" destOrd="0" presId="urn:microsoft.com/office/officeart/2008/layout/PictureStrips"/>
    <dgm:cxn modelId="{20C8ED06-FFC1-412E-84BD-83FE16BF9B09}" type="presParOf" srcId="{DE5D3B97-F952-457B-9BFE-28188EA16EB0}" destId="{487C36F2-275F-40CD-955C-564D5C31EA9A}" srcOrd="0" destOrd="0" presId="urn:microsoft.com/office/officeart/2008/layout/PictureStrips"/>
    <dgm:cxn modelId="{73864491-A69B-4E2A-9125-B6EF1040506F}" type="presParOf" srcId="{DE5D3B97-F952-457B-9BFE-28188EA16EB0}" destId="{EC9AE609-1031-406B-91AD-DAAFC4570A3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5B954-B25F-43AE-9ED8-7EC25A2D6701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35BA60-7D5B-42A8-B36A-EA09BE261785}">
      <dgm:prSet custT="1"/>
      <dgm:spPr/>
      <dgm:t>
        <a:bodyPr/>
        <a:lstStyle/>
        <a:p>
          <a:r>
            <a:rPr lang="ru-RU" sz="2000" b="0" dirty="0">
              <a:latin typeface="Candara Light" panose="020E0502030303020204" pitchFamily="34" charset="0"/>
            </a:rPr>
            <a:t>Внедрение в школьное образование Федеральных Государственных Образовательных Стандартов требует разработки инновационных подходов, методик и технологий в обучении, которые характеризуются новым стилем организации учебно-познавательной деятельности</a:t>
          </a:r>
        </a:p>
      </dgm:t>
    </dgm:pt>
    <dgm:pt modelId="{608C4A1C-59D1-4FEB-BDE3-1B90AD9369C8}" type="parTrans" cxnId="{BB0ACCA6-B397-4F0C-8EC7-C5F32155D5FD}">
      <dgm:prSet/>
      <dgm:spPr/>
      <dgm:t>
        <a:bodyPr/>
        <a:lstStyle/>
        <a:p>
          <a:endParaRPr lang="ru-RU" sz="2400" b="0">
            <a:latin typeface="Candara Light" panose="020E0502030303020204" pitchFamily="34" charset="0"/>
          </a:endParaRPr>
        </a:p>
      </dgm:t>
    </dgm:pt>
    <dgm:pt modelId="{28767A60-14BD-4D30-AAA0-71B48F972E3C}" type="sibTrans" cxnId="{BB0ACCA6-B397-4F0C-8EC7-C5F32155D5FD}">
      <dgm:prSet/>
      <dgm:spPr/>
      <dgm:t>
        <a:bodyPr/>
        <a:lstStyle/>
        <a:p>
          <a:endParaRPr lang="ru-RU" sz="2400" b="0">
            <a:latin typeface="Candara Light" panose="020E0502030303020204" pitchFamily="34" charset="0"/>
          </a:endParaRPr>
        </a:p>
      </dgm:t>
    </dgm:pt>
    <dgm:pt modelId="{EC50F151-322C-468F-B8FB-4B350D2EC67B}">
      <dgm:prSet custT="1"/>
      <dgm:spPr/>
      <dgm:t>
        <a:bodyPr/>
        <a:lstStyle/>
        <a:p>
          <a:r>
            <a:rPr lang="ru-RU" sz="2000" b="0" dirty="0">
              <a:latin typeface="Candara Light" panose="020E0502030303020204" pitchFamily="34" charset="0"/>
            </a:rPr>
            <a:t>Цель таких методик активизировать, оптимизировать процесс познания, искать новые эффективные методы обучения и такие методические приёмы, которые бы активизировали мысль школьников, стимулировали бы их к самостоятельному приобретению знаний</a:t>
          </a:r>
        </a:p>
      </dgm:t>
    </dgm:pt>
    <dgm:pt modelId="{FFD809AF-D5AC-41C2-BE49-33E77204AF11}" type="parTrans" cxnId="{DB0B781F-B972-430C-A8AE-DE719BC4806B}">
      <dgm:prSet/>
      <dgm:spPr/>
      <dgm:t>
        <a:bodyPr/>
        <a:lstStyle/>
        <a:p>
          <a:endParaRPr lang="ru-RU" sz="2400" b="0">
            <a:latin typeface="Candara Light" panose="020E0502030303020204" pitchFamily="34" charset="0"/>
          </a:endParaRPr>
        </a:p>
      </dgm:t>
    </dgm:pt>
    <dgm:pt modelId="{C9D250BC-D7F1-45AE-B050-9809EDB00CCC}" type="sibTrans" cxnId="{DB0B781F-B972-430C-A8AE-DE719BC4806B}">
      <dgm:prSet/>
      <dgm:spPr/>
      <dgm:t>
        <a:bodyPr/>
        <a:lstStyle/>
        <a:p>
          <a:endParaRPr lang="ru-RU" sz="2400" b="0">
            <a:latin typeface="Candara Light" panose="020E0502030303020204" pitchFamily="34" charset="0"/>
          </a:endParaRPr>
        </a:p>
      </dgm:t>
    </dgm:pt>
    <dgm:pt modelId="{9001BFCB-3676-4F44-946A-36CE233E1965}" type="pres">
      <dgm:prSet presAssocID="{4585B954-B25F-43AE-9ED8-7EC25A2D670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F22890-F491-406E-A232-F8EEB98A4FC9}" type="pres">
      <dgm:prSet presAssocID="{9935BA60-7D5B-42A8-B36A-EA09BE261785}" presName="thickLine" presStyleLbl="alignNode1" presStyleIdx="0" presStyleCnt="2"/>
      <dgm:spPr/>
    </dgm:pt>
    <dgm:pt modelId="{239063F0-EF78-4F8E-B441-B1CE3B7D581F}" type="pres">
      <dgm:prSet presAssocID="{9935BA60-7D5B-42A8-B36A-EA09BE261785}" presName="horz1" presStyleCnt="0"/>
      <dgm:spPr/>
    </dgm:pt>
    <dgm:pt modelId="{2EDFC3AF-448C-4CE8-B9E8-AC4C31B930FB}" type="pres">
      <dgm:prSet presAssocID="{9935BA60-7D5B-42A8-B36A-EA09BE261785}" presName="tx1" presStyleLbl="revTx" presStyleIdx="0" presStyleCnt="2"/>
      <dgm:spPr/>
      <dgm:t>
        <a:bodyPr/>
        <a:lstStyle/>
        <a:p>
          <a:endParaRPr lang="ru-RU"/>
        </a:p>
      </dgm:t>
    </dgm:pt>
    <dgm:pt modelId="{A1CC5E1A-5462-4913-B9E5-249E0FDC990C}" type="pres">
      <dgm:prSet presAssocID="{9935BA60-7D5B-42A8-B36A-EA09BE261785}" presName="vert1" presStyleCnt="0"/>
      <dgm:spPr/>
    </dgm:pt>
    <dgm:pt modelId="{C3F11FE3-CEE8-4833-A931-8E3CFB7E4E15}" type="pres">
      <dgm:prSet presAssocID="{EC50F151-322C-468F-B8FB-4B350D2EC67B}" presName="thickLine" presStyleLbl="alignNode1" presStyleIdx="1" presStyleCnt="2"/>
      <dgm:spPr/>
    </dgm:pt>
    <dgm:pt modelId="{D3ECFEC7-AB36-4E1D-B6DA-8F23C66277EC}" type="pres">
      <dgm:prSet presAssocID="{EC50F151-322C-468F-B8FB-4B350D2EC67B}" presName="horz1" presStyleCnt="0"/>
      <dgm:spPr/>
    </dgm:pt>
    <dgm:pt modelId="{172BD25F-08D0-4BE5-8DB0-070DB2BFDFF8}" type="pres">
      <dgm:prSet presAssocID="{EC50F151-322C-468F-B8FB-4B350D2EC67B}" presName="tx1" presStyleLbl="revTx" presStyleIdx="1" presStyleCnt="2"/>
      <dgm:spPr/>
      <dgm:t>
        <a:bodyPr/>
        <a:lstStyle/>
        <a:p>
          <a:endParaRPr lang="ru-RU"/>
        </a:p>
      </dgm:t>
    </dgm:pt>
    <dgm:pt modelId="{6A9448D0-B6A6-4510-8B95-BA6DAE0E9A40}" type="pres">
      <dgm:prSet presAssocID="{EC50F151-322C-468F-B8FB-4B350D2EC67B}" presName="vert1" presStyleCnt="0"/>
      <dgm:spPr/>
    </dgm:pt>
  </dgm:ptLst>
  <dgm:cxnLst>
    <dgm:cxn modelId="{BB0ACCA6-B397-4F0C-8EC7-C5F32155D5FD}" srcId="{4585B954-B25F-43AE-9ED8-7EC25A2D6701}" destId="{9935BA60-7D5B-42A8-B36A-EA09BE261785}" srcOrd="0" destOrd="0" parTransId="{608C4A1C-59D1-4FEB-BDE3-1B90AD9369C8}" sibTransId="{28767A60-14BD-4D30-AAA0-71B48F972E3C}"/>
    <dgm:cxn modelId="{38DFD15D-2E63-424E-9775-4282617B202A}" type="presOf" srcId="{4585B954-B25F-43AE-9ED8-7EC25A2D6701}" destId="{9001BFCB-3676-4F44-946A-36CE233E1965}" srcOrd="0" destOrd="0" presId="urn:microsoft.com/office/officeart/2008/layout/LinedList"/>
    <dgm:cxn modelId="{90A2D309-1826-419B-98D7-80876563FC1E}" type="presOf" srcId="{EC50F151-322C-468F-B8FB-4B350D2EC67B}" destId="{172BD25F-08D0-4BE5-8DB0-070DB2BFDFF8}" srcOrd="0" destOrd="0" presId="urn:microsoft.com/office/officeart/2008/layout/LinedList"/>
    <dgm:cxn modelId="{DB0B781F-B972-430C-A8AE-DE719BC4806B}" srcId="{4585B954-B25F-43AE-9ED8-7EC25A2D6701}" destId="{EC50F151-322C-468F-B8FB-4B350D2EC67B}" srcOrd="1" destOrd="0" parTransId="{FFD809AF-D5AC-41C2-BE49-33E77204AF11}" sibTransId="{C9D250BC-D7F1-45AE-B050-9809EDB00CCC}"/>
    <dgm:cxn modelId="{D63709FB-E3E2-4EF0-A818-71F0A74A2DF9}" type="presOf" srcId="{9935BA60-7D5B-42A8-B36A-EA09BE261785}" destId="{2EDFC3AF-448C-4CE8-B9E8-AC4C31B930FB}" srcOrd="0" destOrd="0" presId="urn:microsoft.com/office/officeart/2008/layout/LinedList"/>
    <dgm:cxn modelId="{AAC8F82B-27AD-4DAA-964D-CF1F92578E9F}" type="presParOf" srcId="{9001BFCB-3676-4F44-946A-36CE233E1965}" destId="{50F22890-F491-406E-A232-F8EEB98A4FC9}" srcOrd="0" destOrd="0" presId="urn:microsoft.com/office/officeart/2008/layout/LinedList"/>
    <dgm:cxn modelId="{A96803ED-83E0-4A0F-9182-FA45913D06A2}" type="presParOf" srcId="{9001BFCB-3676-4F44-946A-36CE233E1965}" destId="{239063F0-EF78-4F8E-B441-B1CE3B7D581F}" srcOrd="1" destOrd="0" presId="urn:microsoft.com/office/officeart/2008/layout/LinedList"/>
    <dgm:cxn modelId="{893CCE3B-6168-466B-ACDD-FCBDE4633568}" type="presParOf" srcId="{239063F0-EF78-4F8E-B441-B1CE3B7D581F}" destId="{2EDFC3AF-448C-4CE8-B9E8-AC4C31B930FB}" srcOrd="0" destOrd="0" presId="urn:microsoft.com/office/officeart/2008/layout/LinedList"/>
    <dgm:cxn modelId="{A53583BD-9C0A-427E-8CB7-482175B5D169}" type="presParOf" srcId="{239063F0-EF78-4F8E-B441-B1CE3B7D581F}" destId="{A1CC5E1A-5462-4913-B9E5-249E0FDC990C}" srcOrd="1" destOrd="0" presId="urn:microsoft.com/office/officeart/2008/layout/LinedList"/>
    <dgm:cxn modelId="{4BA2A581-1DE2-47A2-ACCF-1F3C0910ECBD}" type="presParOf" srcId="{9001BFCB-3676-4F44-946A-36CE233E1965}" destId="{C3F11FE3-CEE8-4833-A931-8E3CFB7E4E15}" srcOrd="2" destOrd="0" presId="urn:microsoft.com/office/officeart/2008/layout/LinedList"/>
    <dgm:cxn modelId="{E2E9672B-C2DB-49F5-B4CE-20562EE35195}" type="presParOf" srcId="{9001BFCB-3676-4F44-946A-36CE233E1965}" destId="{D3ECFEC7-AB36-4E1D-B6DA-8F23C66277EC}" srcOrd="3" destOrd="0" presId="urn:microsoft.com/office/officeart/2008/layout/LinedList"/>
    <dgm:cxn modelId="{801002F1-5A51-44E6-8A17-673D0D8551DF}" type="presParOf" srcId="{D3ECFEC7-AB36-4E1D-B6DA-8F23C66277EC}" destId="{172BD25F-08D0-4BE5-8DB0-070DB2BFDFF8}" srcOrd="0" destOrd="0" presId="urn:microsoft.com/office/officeart/2008/layout/LinedList"/>
    <dgm:cxn modelId="{B019017F-B007-4385-8FD4-DDF6071447B1}" type="presParOf" srcId="{D3ECFEC7-AB36-4E1D-B6DA-8F23C66277EC}" destId="{6A9448D0-B6A6-4510-8B95-BA6DAE0E9A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40FE2-F4A9-4B84-AE4E-D6BEDDCAD367}">
      <dsp:nvSpPr>
        <dsp:cNvPr id="0" name=""/>
        <dsp:cNvSpPr/>
      </dsp:nvSpPr>
      <dsp:spPr>
        <a:xfrm>
          <a:off x="239556" y="417316"/>
          <a:ext cx="5625534" cy="1757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0738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black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«М</a:t>
          </a:r>
          <a:r>
            <a:rPr lang="ru-RU" sz="2400" b="1" kern="120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rPr>
            <a:t>атематическое моделирование и искусственный интеллект» </a:t>
          </a:r>
          <a:r>
            <a:rPr lang="ru-RU" sz="2400" b="0" kern="120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rPr>
            <a:t>20.11.2024</a:t>
          </a:r>
        </a:p>
      </dsp:txBody>
      <dsp:txXfrm>
        <a:off x="239556" y="417316"/>
        <a:ext cx="5625534" cy="1757979"/>
      </dsp:txXfrm>
    </dsp:sp>
    <dsp:sp modelId="{B9C0AB30-D7EB-4C7B-A511-E5783F3F75E0}">
      <dsp:nvSpPr>
        <dsp:cNvPr id="0" name=""/>
        <dsp:cNvSpPr/>
      </dsp:nvSpPr>
      <dsp:spPr>
        <a:xfrm>
          <a:off x="0" y="144023"/>
          <a:ext cx="1230585" cy="18458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7ECDC-FE92-4D4D-86CA-A3328EAA6ACF}">
      <dsp:nvSpPr>
        <dsp:cNvPr id="0" name=""/>
        <dsp:cNvSpPr/>
      </dsp:nvSpPr>
      <dsp:spPr>
        <a:xfrm>
          <a:off x="6322633" y="417316"/>
          <a:ext cx="5625534" cy="1757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0738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«Понятие о моделях и моделировании. Основные этапы метода математического моделирования»                    </a:t>
          </a:r>
          <a:r>
            <a:rPr lang="ru-RU" sz="24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25.12.2024</a:t>
          </a:r>
        </a:p>
      </dsp:txBody>
      <dsp:txXfrm>
        <a:off x="6322633" y="417316"/>
        <a:ext cx="5625534" cy="1757979"/>
      </dsp:txXfrm>
    </dsp:sp>
    <dsp:sp modelId="{EED54E34-19F1-491C-896D-E96BC2BB50DF}">
      <dsp:nvSpPr>
        <dsp:cNvPr id="0" name=""/>
        <dsp:cNvSpPr/>
      </dsp:nvSpPr>
      <dsp:spPr>
        <a:xfrm>
          <a:off x="6088236" y="163386"/>
          <a:ext cx="1230585" cy="18458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C36F2-275F-40CD-955C-564D5C31EA9A}">
      <dsp:nvSpPr>
        <dsp:cNvPr id="0" name=""/>
        <dsp:cNvSpPr/>
      </dsp:nvSpPr>
      <dsp:spPr>
        <a:xfrm>
          <a:off x="3281095" y="2630417"/>
          <a:ext cx="5625534" cy="1757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0738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«Математическое моделирование на разных ступенях образования» </a:t>
          </a:r>
          <a:r>
            <a:rPr lang="ru-RU" sz="24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05.04.2025</a:t>
          </a:r>
        </a:p>
      </dsp:txBody>
      <dsp:txXfrm>
        <a:off x="3281095" y="2630417"/>
        <a:ext cx="5625534" cy="1757979"/>
      </dsp:txXfrm>
    </dsp:sp>
    <dsp:sp modelId="{EC9AE609-1031-406B-91AD-DAAFC4570A3B}">
      <dsp:nvSpPr>
        <dsp:cNvPr id="0" name=""/>
        <dsp:cNvSpPr/>
      </dsp:nvSpPr>
      <dsp:spPr>
        <a:xfrm>
          <a:off x="3046697" y="2376487"/>
          <a:ext cx="1230585" cy="18458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22890-F491-406E-A232-F8EEB98A4FC9}">
      <dsp:nvSpPr>
        <dsp:cNvPr id="0" name=""/>
        <dsp:cNvSpPr/>
      </dsp:nvSpPr>
      <dsp:spPr>
        <a:xfrm>
          <a:off x="0" y="0"/>
          <a:ext cx="49034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FC3AF-448C-4CE8-B9E8-AC4C31B930FB}">
      <dsp:nvSpPr>
        <dsp:cNvPr id="0" name=""/>
        <dsp:cNvSpPr/>
      </dsp:nvSpPr>
      <dsp:spPr>
        <a:xfrm>
          <a:off x="0" y="0"/>
          <a:ext cx="4903415" cy="271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 Light" panose="020E0502030303020204" pitchFamily="34" charset="0"/>
            </a:rPr>
            <a:t>Внедрение в школьное образование Федеральных Государственных Образовательных Стандартов требует разработки инновационных подходов, методик и технологий в обучении, которые характеризуются новым стилем организации учебно-познавательной деятельности</a:t>
          </a:r>
        </a:p>
      </dsp:txBody>
      <dsp:txXfrm>
        <a:off x="0" y="0"/>
        <a:ext cx="4903415" cy="2713659"/>
      </dsp:txXfrm>
    </dsp:sp>
    <dsp:sp modelId="{C3F11FE3-CEE8-4833-A931-8E3CFB7E4E15}">
      <dsp:nvSpPr>
        <dsp:cNvPr id="0" name=""/>
        <dsp:cNvSpPr/>
      </dsp:nvSpPr>
      <dsp:spPr>
        <a:xfrm>
          <a:off x="0" y="2713659"/>
          <a:ext cx="49034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BD25F-08D0-4BE5-8DB0-070DB2BFDFF8}">
      <dsp:nvSpPr>
        <dsp:cNvPr id="0" name=""/>
        <dsp:cNvSpPr/>
      </dsp:nvSpPr>
      <dsp:spPr>
        <a:xfrm>
          <a:off x="0" y="2713659"/>
          <a:ext cx="4903415" cy="271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Candara Light" panose="020E0502030303020204" pitchFamily="34" charset="0"/>
            </a:rPr>
            <a:t>Цель таких методик активизировать, оптимизировать процесс познания, искать новые эффективные методы обучения и такие методические приёмы, которые бы активизировали мысль школьников, стимулировали бы их к самостоятельному приобретению знаний</a:t>
          </a:r>
        </a:p>
      </dsp:txBody>
      <dsp:txXfrm>
        <a:off x="0" y="2713659"/>
        <a:ext cx="4903415" cy="2713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800" cy="49847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9847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00246209-21BF-4810-9CDE-4472FCA36D11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8802"/>
            <a:ext cx="2971800" cy="49847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2"/>
            <a:ext cx="2971800" cy="49847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1AF26AF-F202-4649-B3F8-DFD35BD51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533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5A7FB824-1B33-4EA0-B645-C7673B6E7DCF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7713"/>
            <a:ext cx="663098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BE262121-9B2B-466C-8CD1-F4DF808AC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11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62121-9B2B-466C-8CD1-F4DF808AC8D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14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43872" y="1697338"/>
            <a:ext cx="59944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ltGray">
          <a:xfrm>
            <a:off x="1" y="5301208"/>
            <a:ext cx="12192000" cy="1080120"/>
          </a:xfrm>
          <a:prstGeom prst="rect">
            <a:avLst/>
          </a:prstGeom>
          <a:gradFill>
            <a:gsLst>
              <a:gs pos="0">
                <a:schemeClr val="bg1"/>
              </a:gs>
              <a:gs pos="38000">
                <a:schemeClr val="bg1"/>
              </a:gs>
              <a:gs pos="65000">
                <a:schemeClr val="accent6">
                  <a:tint val="15000"/>
                  <a:satMod val="350000"/>
                </a:schemeClr>
              </a:gs>
            </a:gsLst>
          </a:gradFill>
          <a:ln>
            <a:solidFill>
              <a:schemeClr val="accent3">
                <a:lumMod val="20000"/>
                <a:lumOff val="8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17.06.2025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7301" y="609600"/>
            <a:ext cx="27559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609600"/>
            <a:ext cx="80645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17.06.2025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609601"/>
            <a:ext cx="8026400" cy="487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76400"/>
            <a:ext cx="11023600" cy="46482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17.06.2025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17.06.2025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5410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23000" y="1676400"/>
            <a:ext cx="5410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17.06.2025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17.06.2025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17.06.2025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17.06.2025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17.06.2025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8737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5588000" y="6534150"/>
            <a:ext cx="1117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508000" y="6534150"/>
            <a:ext cx="2540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C73555-2F33-4A88-A6C2-20D729A48E20}" type="datetimeFigureOut">
              <a:rPr lang="ru-RU" smtClean="0"/>
              <a:pPr/>
              <a:t>17.06.2025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6"/>
          <p:cNvSpPr>
            <a:spLocks noChangeArrowheads="1"/>
          </p:cNvSpPr>
          <p:nvPr userDrawn="1"/>
        </p:nvSpPr>
        <p:spPr bwMode="gray">
          <a:xfrm>
            <a:off x="0" y="0"/>
            <a:ext cx="12192000" cy="1196752"/>
          </a:xfrm>
          <a:prstGeom prst="rect">
            <a:avLst/>
          </a:prstGeom>
          <a:gradFill>
            <a:gsLst>
              <a:gs pos="0">
                <a:schemeClr val="bg1"/>
              </a:gs>
              <a:gs pos="30065">
                <a:schemeClr val="bg1"/>
              </a:gs>
              <a:gs pos="49000">
                <a:schemeClr val="bg1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800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76400"/>
            <a:ext cx="11023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27448" y="210679"/>
            <a:ext cx="9577064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19360" y="6453336"/>
            <a:ext cx="1272640" cy="404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/>
          <a:lstStyle>
            <a:lvl1pPr>
              <a:defRPr/>
            </a:lvl1pPr>
          </a:lstStyle>
          <a:p>
            <a:fld id="{FD70163D-7D29-4996-B589-1EC630633D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Picture 2" descr="logo2014">
            <a:extLst>
              <a:ext uri="{FF2B5EF4-FFF2-40B4-BE49-F238E27FC236}">
                <a16:creationId xmlns:a16="http://schemas.microsoft.com/office/drawing/2014/main" xmlns="" id="{DFD8D7A4-4D26-C6D1-F391-A20FCEE98E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6044" y="22157"/>
            <a:ext cx="1145420" cy="11454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ndara Light" panose="020E0502030303020204" pitchFamily="34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3947/2587-8999-2024-8-2-33-44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3947/2587-8999-2024-8-1-55-6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29753" y="2502970"/>
            <a:ext cx="6768752" cy="1752600"/>
          </a:xfrm>
        </p:spPr>
        <p:txBody>
          <a:bodyPr/>
          <a:lstStyle/>
          <a:p>
            <a:pPr algn="ctr"/>
            <a:r>
              <a:rPr lang="ru-RU" sz="2800" kern="1200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</a:rPr>
              <a:t>ОТЧЕТ О РАБОТЕ</a:t>
            </a:r>
            <a:br>
              <a:rPr lang="ru-RU" sz="2800" kern="1200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</a:rPr>
            </a:br>
            <a:r>
              <a:rPr lang="ru-RU" sz="2800" kern="1200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</a:rPr>
              <a:t>научно-образовательной лаборатории прикладной математики, искусственного интеллекта и проблем непрерывного математического образования</a:t>
            </a:r>
            <a:endParaRPr lang="en-US" sz="2800" kern="1200" dirty="0">
              <a:solidFill>
                <a:schemeClr val="tx1"/>
              </a:solidFill>
              <a:latin typeface="Candara Light" panose="020E0502030303020204" pitchFamily="34" charset="0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F8FB0-8552-BDD8-D680-CA613D405A43}"/>
              </a:ext>
            </a:extLst>
          </p:cNvPr>
          <p:cNvSpPr txBox="1"/>
          <p:nvPr/>
        </p:nvSpPr>
        <p:spPr>
          <a:xfrm>
            <a:off x="5860281" y="5457417"/>
            <a:ext cx="61003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ea typeface="+mj-ea"/>
                <a:cs typeface="Calibri" pitchFamily="34" charset="0"/>
              </a:rPr>
              <a:t>РУКОВОДИТЕЛЬ ЛАБОРАТОРИИ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ea typeface="+mj-ea"/>
                <a:cs typeface="Calibri" pitchFamily="34" charset="0"/>
              </a:rPr>
              <a:t>Проценко С.В., к. ф.-м. н., доцент кафедры математики </a:t>
            </a:r>
            <a:endParaRPr lang="en-US" sz="2000" b="1" dirty="0">
              <a:latin typeface="Candara Light" panose="020E0502030303020204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05ADB1-C84F-0BEA-685B-061F37E8412D}"/>
              </a:ext>
            </a:extLst>
          </p:cNvPr>
          <p:cNvSpPr txBox="1"/>
          <p:nvPr/>
        </p:nvSpPr>
        <p:spPr>
          <a:xfrm>
            <a:off x="5663952" y="6363665"/>
            <a:ext cx="6100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ndara Light" panose="020E0502030303020204" pitchFamily="34" charset="0"/>
                <a:ea typeface="+mj-ea"/>
                <a:cs typeface="Calibri" pitchFamily="34" charset="0"/>
              </a:rPr>
              <a:t>2025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764DA484-B240-481F-9E7E-E2D200B9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00" y="1628800"/>
            <a:ext cx="4836197" cy="483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0DC0B7-9FFF-6CC4-756A-82B6BB50A740}"/>
              </a:ext>
            </a:extLst>
          </p:cNvPr>
          <p:cNvSpPr txBox="1"/>
          <p:nvPr/>
        </p:nvSpPr>
        <p:spPr>
          <a:xfrm>
            <a:off x="1631504" y="338402"/>
            <a:ext cx="900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cap="all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Министерство науки и высшего образования Российской Федерации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</a:br>
            <a:r>
              <a:rPr lang="ru-RU" b="1" i="0" cap="all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Таганрогский институт имени А. П. Чехова (филиал)  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</a:br>
            <a:r>
              <a:rPr lang="ru-RU" b="1" i="0" cap="all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  <a:t>ФГБОУ ВО «Ростовский государственный экономический  университет (РИНХ)»</a:t>
            </a:r>
            <a:br>
              <a:rPr lang="ru-RU" b="1" i="0" cap="all" dirty="0">
                <a:solidFill>
                  <a:srgbClr val="000000"/>
                </a:solidFill>
                <a:effectLst/>
                <a:latin typeface="Candara Light" panose="020E0502030303020204" pitchFamily="34" charset="0"/>
              </a:rPr>
            </a:br>
            <a:endParaRPr lang="ru-RU" cap="all" dirty="0">
              <a:latin typeface="Candara Light" panose="020E0502030303020204" pitchFamily="34" charset="0"/>
            </a:endParaRPr>
          </a:p>
        </p:txBody>
      </p:sp>
      <p:pic>
        <p:nvPicPr>
          <p:cNvPr id="3" name="Picture 2" descr="logo2014">
            <a:extLst>
              <a:ext uri="{FF2B5EF4-FFF2-40B4-BE49-F238E27FC236}">
                <a16:creationId xmlns:a16="http://schemas.microsoft.com/office/drawing/2014/main" xmlns="" id="{46CECACA-AD0E-0477-1730-89040BE8C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36" y="96555"/>
            <a:ext cx="1532245" cy="153224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7291A34-1E2D-F822-E427-223A7F9B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-18061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83519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DE7D43B-C27B-DE8D-DEF6-8007282C4B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96" t="17451"/>
          <a:stretch/>
        </p:blipFill>
        <p:spPr>
          <a:xfrm>
            <a:off x="5022751" y="1196752"/>
            <a:ext cx="7169249" cy="566124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1649D05-EFE0-5082-016A-D67FC1F23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96" t="17451"/>
          <a:stretch/>
        </p:blipFill>
        <p:spPr>
          <a:xfrm>
            <a:off x="0" y="1196752"/>
            <a:ext cx="7169249" cy="56612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CC5FB8-BF23-A9C3-3CE7-622960F6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632" y="332656"/>
            <a:ext cx="9577064" cy="487362"/>
          </a:xfrm>
        </p:spPr>
        <p:txBody>
          <a:bodyPr/>
          <a:lstStyle/>
          <a:p>
            <a:r>
              <a:rPr lang="ru-RU" sz="3200" dirty="0"/>
              <a:t>Интернет-семинар «Инновационные технологии математического образования»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78DEC30-9435-CBEE-43E7-FD8C7FD3C34F}"/>
              </a:ext>
            </a:extLst>
          </p:cNvPr>
          <p:cNvSpPr txBox="1"/>
          <p:nvPr/>
        </p:nvSpPr>
        <p:spPr>
          <a:xfrm>
            <a:off x="119335" y="1268760"/>
            <a:ext cx="693057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Проведен интернет-семинар в ходе которого обсуждались следующие тезисы</a:t>
            </a:r>
          </a:p>
          <a:p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Диапазон учебных технологий, применимых в обучении математике: аппаратные, программные и онлайн-предложения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Применение современных информационных технологий для эффективного преподавания и обучения математике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Форсайт математического образования в России: обзор прогнозов инновационного развития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Использование информационных технологий в математическом образовании для улучшения исследований и коммуникаций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Реформы и тренды в образовании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Искусственный интеллект в математическом и IT-образовании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Геймификация в образовании: математические дисциплины</a:t>
            </a: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xmlns="" id="{DE1488A0-618F-AEFB-2305-B10B9BC12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40988275"/>
              </p:ext>
            </p:extLst>
          </p:nvPr>
        </p:nvGraphicFramePr>
        <p:xfrm>
          <a:off x="7169249" y="1196752"/>
          <a:ext cx="4903415" cy="5427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26484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>
            <a:extLst>
              <a:ext uri="{FF2B5EF4-FFF2-40B4-BE49-F238E27FC236}">
                <a16:creationId xmlns:a16="http://schemas.microsoft.com/office/drawing/2014/main" xmlns="" id="{083D7547-F521-3250-8614-EFE49B382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05" b="11733"/>
          <a:stretch/>
        </p:blipFill>
        <p:spPr bwMode="auto">
          <a:xfrm>
            <a:off x="1905000" y="1230032"/>
            <a:ext cx="10287000" cy="562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01C77-EE3A-B064-6821-898556684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89719"/>
            <a:ext cx="9577064" cy="487362"/>
          </a:xfrm>
        </p:spPr>
        <p:txBody>
          <a:bodyPr/>
          <a:lstStyle/>
          <a:p>
            <a:r>
              <a:rPr lang="ru-RU" sz="2800" dirty="0"/>
              <a:t>Руководство НИРС по кафедре математики, подготовка студентов-докладчиков для конференций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217488-9CB5-D3F4-7B09-09FAF6F14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84784"/>
            <a:ext cx="11665296" cy="4648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Сотрудниками лаборатории из числа преподавателей кафедры математики оказывалась консультативная поддержка и вносились конструктивные предложения по содержанию представленных работ студентов-докладчиков</a:t>
            </a:r>
            <a:endParaRPr lang="en-US" sz="1800" b="1" dirty="0">
              <a:latin typeface="Candara Light" panose="020E0502030303020204" pitchFamily="34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latin typeface="Candara Light" panose="020E0502030303020204" pitchFamily="34" charset="0"/>
              <a:ea typeface="+mj-ea"/>
              <a:cs typeface="Times New Roman" panose="02020603050405020304" pitchFamily="18" charset="0"/>
            </a:endParaRPr>
          </a:p>
          <a:p>
            <a:pPr lvl="1" algn="ctr"/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ru-RU" sz="16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D889A7FC-1436-8399-C402-9B86E0D9C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1021717"/>
              </p:ext>
            </p:extLst>
          </p:nvPr>
        </p:nvGraphicFramePr>
        <p:xfrm>
          <a:off x="196824" y="2121430"/>
          <a:ext cx="11803832" cy="4714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03832">
                  <a:extLst>
                    <a:ext uri="{9D8B030D-6E8A-4147-A177-3AD203B41FA5}">
                      <a16:colId xmlns:a16="http://schemas.microsoft.com/office/drawing/2014/main" xmlns="" val="395530602"/>
                    </a:ext>
                  </a:extLst>
                </a:gridCol>
              </a:tblGrid>
              <a:tr h="335994"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buNone/>
                      </a:pPr>
                      <a:r>
                        <a:rPr lang="ru-RU" sz="1050" dirty="0">
                          <a:effectLst/>
                        </a:rPr>
                        <a:t>Выходные данные, ссылка на публикацию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44" marR="40544" marT="0" marB="0"/>
                </a:tc>
                <a:extLst>
                  <a:ext uri="{0D108BD9-81ED-4DB2-BD59-A6C34878D82A}">
                    <a16:rowId xmlns:a16="http://schemas.microsoft.com/office/drawing/2014/main" xmlns="" val="3943146437"/>
                  </a:ext>
                </a:extLst>
              </a:tr>
              <a:tr h="910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n-US" sz="1050">
                          <a:effectLst/>
                        </a:rPr>
                        <a:t>PARAMETERIZATION OF VERTICAL TURBULENT MIXING PROCESSES USED IN HYDRODYNAMIC PACKAGES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n-US" sz="1050">
                          <a:effectLst/>
                        </a:rPr>
                        <a:t>Protsenko E.A., Protsenko S.V., Kharchenko A.V.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050">
                          <a:effectLst/>
                        </a:rPr>
                        <a:t>В сборнике: Актуальные проблемы прикладной математики, информатики и механики. сборник трудов Международной научной конференции. </a:t>
                      </a:r>
                      <a:r>
                        <a:rPr lang="en-US" sz="1050">
                          <a:effectLst/>
                        </a:rPr>
                        <a:t>Воронеж, 2024. С. 297-304. </a:t>
                      </a:r>
                      <a:r>
                        <a:rPr lang="ru-RU" sz="1050">
                          <a:effectLst/>
                        </a:rPr>
                        <a:t>https://elibrary.ru/item.asp?id=66562386&amp;selid=66563684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8" marR="7508" marT="37541" marB="37541"/>
                </a:tc>
                <a:extLst>
                  <a:ext uri="{0D108BD9-81ED-4DB2-BD59-A6C34878D82A}">
                    <a16:rowId xmlns:a16="http://schemas.microsoft.com/office/drawing/2014/main" xmlns="" val="1042003651"/>
                  </a:ext>
                </a:extLst>
              </a:tr>
              <a:tr h="789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n-US" sz="1050">
                          <a:effectLst/>
                        </a:rPr>
                        <a:t>STATISTICAL MODELS OF WAVE HYDRODYNAMICS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n-US" sz="1050">
                          <a:effectLst/>
                        </a:rPr>
                        <a:t>Protsenko S.V.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050">
                          <a:effectLst/>
                        </a:rPr>
                        <a:t>В сборнике: Актуальные проблемы прикладной математики, информатики и механики. сборник трудов Международной научной конференции. </a:t>
                      </a:r>
                      <a:r>
                        <a:rPr lang="en-US" sz="1050">
                          <a:effectLst/>
                        </a:rPr>
                        <a:t>Воронеж, 2024. С. 305-308. </a:t>
                      </a:r>
                      <a:r>
                        <a:rPr lang="ru-RU" sz="1050">
                          <a:effectLst/>
                        </a:rPr>
                        <a:t>https://elibrary.ru/item.asp?id=66562386&amp;selid=66563684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8" marR="7508" marT="37541" marB="37541"/>
                </a:tc>
                <a:extLst>
                  <a:ext uri="{0D108BD9-81ED-4DB2-BD59-A6C34878D82A}">
                    <a16:rowId xmlns:a16="http://schemas.microsoft.com/office/drawing/2014/main" xmlns="" val="3864157501"/>
                  </a:ext>
                </a:extLst>
              </a:tr>
              <a:tr h="789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050">
                          <a:effectLst/>
                        </a:rPr>
                        <a:t>МАТЕМАТИЧЕСКОЕ МОДЕЛИРОВАНИЕ КАТАСТРОФИЧЕСКИХ СГОННО-НАГОННЫХ ЯВЛЕНИЙ АЗОВСКОГО МОРЯ С ИСПОЛЬЗОВАНИЕМ ДАННЫХ ДИСТАНЦИОННОГО ЗОНДИРОВАНИЯ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050">
                          <a:effectLst/>
                        </a:rPr>
                        <a:t>Проценко Е.А., Панасенко Н.Д., Проценко С.В.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n-US" sz="1050">
                          <a:effectLst/>
                        </a:rPr>
                        <a:t>Computational Mathematics and Information Technologies. </a:t>
                      </a:r>
                      <a:r>
                        <a:rPr lang="ru-RU" sz="1050">
                          <a:effectLst/>
                        </a:rPr>
                        <a:t>2024. Т. 8. № 2. С. 33-44. </a:t>
                      </a:r>
                      <a:r>
                        <a:rPr lang="ru-RU" sz="1050" u="sng">
                          <a:effectLst/>
                          <a:hlinkClick r:id="rId3"/>
                        </a:rPr>
                        <a:t>https://doi.org/10.23947/2587-8999-2024-8-2-33-44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8" marR="7508" marT="37541" marB="37541"/>
                </a:tc>
                <a:extLst>
                  <a:ext uri="{0D108BD9-81ED-4DB2-BD59-A6C34878D82A}">
                    <a16:rowId xmlns:a16="http://schemas.microsoft.com/office/drawing/2014/main" xmlns="" val="2934381034"/>
                  </a:ext>
                </a:extLst>
              </a:tr>
              <a:tr h="789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050">
                          <a:effectLst/>
                        </a:rPr>
                        <a:t>МОДЕЛИРОВАНИЕ ТУРБУЛЕНТНЫХ ПОТОКОВ ВБЛИЗИ БЕРЕГОЗАЩИТНЫХ СООРУЖЕНИЙ С ИСПОЛЬЗОВАНИЕМ РАЗЛИЧНЫХ МОДЕЛЕЙ ТУРБУЛЕНТНОСТИ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050">
                          <a:effectLst/>
                        </a:rPr>
                        <a:t>Проценко С</a:t>
                      </a:r>
                      <a:r>
                        <a:rPr lang="en-US" sz="1050">
                          <a:effectLst/>
                        </a:rPr>
                        <a:t>.</a:t>
                      </a:r>
                      <a:r>
                        <a:rPr lang="ru-RU" sz="1050">
                          <a:effectLst/>
                        </a:rPr>
                        <a:t>В</a:t>
                      </a:r>
                      <a:r>
                        <a:rPr lang="en-US" sz="1050">
                          <a:effectLst/>
                        </a:rPr>
                        <a:t>.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n-US" sz="1050">
                          <a:effectLst/>
                        </a:rPr>
                        <a:t>Computational Mathematics and Information Technologies. 2024. </a:t>
                      </a:r>
                      <a:r>
                        <a:rPr lang="ru-RU" sz="1050">
                          <a:effectLst/>
                        </a:rPr>
                        <a:t>Т</a:t>
                      </a:r>
                      <a:r>
                        <a:rPr lang="en-US" sz="1050">
                          <a:effectLst/>
                        </a:rPr>
                        <a:t>. 8. № 1. </a:t>
                      </a:r>
                      <a:r>
                        <a:rPr lang="ru-RU" sz="1050">
                          <a:effectLst/>
                        </a:rPr>
                        <a:t>С</a:t>
                      </a:r>
                      <a:r>
                        <a:rPr lang="en-US" sz="1050">
                          <a:effectLst/>
                        </a:rPr>
                        <a:t>. 55-62 </a:t>
                      </a:r>
                      <a:r>
                        <a:rPr lang="ru-RU" sz="1050" u="sng">
                          <a:effectLst/>
                          <a:hlinkClick r:id="rId4"/>
                        </a:rPr>
                        <a:t>https://doi.org/10.23947/2587-8999-2024-8-1-55-62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8" marR="7508" marT="37541" marB="37541"/>
                </a:tc>
                <a:extLst>
                  <a:ext uri="{0D108BD9-81ED-4DB2-BD59-A6C34878D82A}">
                    <a16:rowId xmlns:a16="http://schemas.microsoft.com/office/drawing/2014/main" xmlns="" val="1070560160"/>
                  </a:ext>
                </a:extLst>
              </a:tr>
              <a:tr h="1031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050" dirty="0">
                          <a:effectLst/>
                        </a:rPr>
                        <a:t>УСОВЕРШЕНСТВОВАННАЯ ПАРАМЕТРИЗАЦИЯ КОЭФФИЦИЕНТА ВЕРТИКАЛЬНОГО ТУРБУЛЕНТНОГО ОБМЕНА, УЧИТЫВАЮЩАЯ СПЕЦИФИКУ МЕЛКОВОДНЫХ ВОДОЕМОВ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050" dirty="0">
                          <a:effectLst/>
                        </a:rPr>
                        <a:t>Проценко Е.А.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ru-RU" sz="1050" dirty="0">
                          <a:effectLst/>
                        </a:rPr>
                        <a:t>В сборнике: Актуальные проблемы прикладной математики, информатики и механики. сборник трудов Международной научной конференции. Воронеж, 2024. С. 625-632. https://elibrary.ru/item.asp?id=66562386&amp;selid=66563684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8" marR="7508" marT="37541" marB="37541"/>
                </a:tc>
                <a:extLst>
                  <a:ext uri="{0D108BD9-81ED-4DB2-BD59-A6C34878D82A}">
                    <a16:rowId xmlns:a16="http://schemas.microsoft.com/office/drawing/2014/main" xmlns="" val="3094348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024681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6D8B59D-E87E-B4D4-644A-A7A093BF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548680"/>
            <a:ext cx="9577064" cy="487362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Проведение фундаментальных, научно-исследовательских работ в рамках проектов РНФ, реализуемых на кафедре математики</a:t>
            </a:r>
            <a:br>
              <a:rPr lang="ru-RU" sz="28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xmlns="" id="{31A86C7E-87FC-1DB7-C936-E86DF888C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1144578"/>
              </p:ext>
            </p:extLst>
          </p:nvPr>
        </p:nvGraphicFramePr>
        <p:xfrm>
          <a:off x="692212" y="1268760"/>
          <a:ext cx="11023600" cy="1774422"/>
        </p:xfrm>
        <a:graphic>
          <a:graphicData uri="http://schemas.openxmlformats.org/drawingml/2006/table">
            <a:tbl>
              <a:tblPr/>
              <a:tblGrid>
                <a:gridCol w="2755900">
                  <a:extLst>
                    <a:ext uri="{9D8B030D-6E8A-4147-A177-3AD203B41FA5}">
                      <a16:colId xmlns:a16="http://schemas.microsoft.com/office/drawing/2014/main" xmlns="" val="3866005517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1580205642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2439392910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xmlns="" val="3488986593"/>
                    </a:ext>
                  </a:extLst>
                </a:gridCol>
              </a:tblGrid>
              <a:tr h="177442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25-21-00021</a:t>
                      </a:r>
                      <a:endParaRPr lang="ru-RU" sz="1400" dirty="0">
                        <a:effectLst/>
                      </a:endParaRP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Суперкомпьютерное предсказательное моделирование состояния мелководных водоемов и морских систем с учетом разномасштабной турбулентности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effectLst/>
                        </a:rPr>
                        <a:t>Проценко С.В.</a:t>
                      </a:r>
                      <a:endParaRPr lang="ru-RU" sz="1400" dirty="0">
                        <a:effectLst/>
                      </a:endParaRP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</a:rPr>
                        <a:t>Конкурс 2024 года «Проведение фундаментальных научных исследований и поисковых научных исследований малыми отдельными научными группами»</a:t>
                      </a:r>
                    </a:p>
                  </a:txBody>
                  <a:tcPr marL="70977" marR="70977" marT="35488" marB="35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160001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6F9DCB1-65BF-CB17-537B-933F51028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76" y="3210128"/>
            <a:ext cx="11038336" cy="337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8761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593068-AAF6-9084-091A-C0773DA8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476672"/>
            <a:ext cx="10729192" cy="487362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Участие в городских, региональных, всероссийских, международных семинарах, конференциях и форумах</a:t>
            </a:r>
            <a:br>
              <a:rPr lang="ru-RU" sz="28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E2B187-CE47-9AF6-33DA-8E6381A8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68" y="1269010"/>
            <a:ext cx="7009684" cy="558899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1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. III international scientific and practical conference «New generation: achievements and results of young scientists in implementation of scientific research», Samara, January 5, 202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4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. </a:t>
            </a:r>
            <a:endParaRPr lang="ru-RU" sz="1600" dirty="0">
              <a:latin typeface="Calibri Light" pitchFamily="34" charset="0"/>
              <a:cs typeface="Calibri Light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2. 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1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9</a:t>
            </a:r>
            <a:r>
              <a:rPr lang="en-US" sz="1600" dirty="0" err="1">
                <a:latin typeface="Calibri Light" pitchFamily="34" charset="0"/>
                <a:cs typeface="Calibri Light" pitchFamily="34" charset="0"/>
              </a:rPr>
              <a:t>th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 International Scientific Conference on Parallel Computational Technologies (PCT’202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5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), 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Москва, 7-10 апреля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, 202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5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 </a:t>
            </a:r>
            <a:endParaRPr lang="ru-RU" sz="1600" dirty="0">
              <a:latin typeface="Calibri Light" pitchFamily="34" charset="0"/>
              <a:cs typeface="Calibri Light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3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. 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Всероссийская научно-практическая конференция «Математическое моделирование </a:t>
            </a:r>
            <a:r>
              <a:rPr lang="ru-RU" sz="1600" dirty="0" err="1">
                <a:latin typeface="Calibri Light" pitchFamily="34" charset="0"/>
                <a:cs typeface="Calibri Light" pitchFamily="34" charset="0"/>
              </a:rPr>
              <a:t>сложноформализуемых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 систем» (ММСС’2025), 3-4 апреля 2025 г., Таганрог, Таганрогский институт имени А.П. Чехова (филиал) ФГБОУ ВО «РГЭУ (РИНХ)»</a:t>
            </a:r>
          </a:p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4. Международная научная конференция «Актуальные проблемы прикладной математики и компьютерных наук» (С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PAMCS-202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4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: Current Problems in Applied Mathematics and Computer Science) (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г. Ставрополь, 4-8 октября 2024 г.)</a:t>
            </a:r>
            <a:endParaRPr lang="en-US" sz="1600" dirty="0">
              <a:latin typeface="Calibri Light" pitchFamily="34" charset="0"/>
              <a:cs typeface="Calibri Light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5</a:t>
            </a:r>
            <a:r>
              <a:rPr lang="en-US" sz="1600" dirty="0">
                <a:latin typeface="Calibri Light" pitchFamily="34" charset="0"/>
                <a:cs typeface="Calibri Light" pitchFamily="34" charset="0"/>
              </a:rPr>
              <a:t>. 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Международная научная конференция «Актуальные проблемы прикладной математики, информатики и механики», (4–6 декабря 2024 г., г. Воронеж)</a:t>
            </a:r>
          </a:p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6. Международная конференция "Современные проблемы механики сплошной среды", г. </a:t>
            </a:r>
            <a:r>
              <a:rPr lang="ru-RU" sz="1600" dirty="0" err="1">
                <a:latin typeface="Calibri Light" pitchFamily="34" charset="0"/>
                <a:cs typeface="Calibri Light" pitchFamily="34" charset="0"/>
              </a:rPr>
              <a:t>Ростов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-на-Дону, 11-13 октября 2024 г. </a:t>
            </a:r>
          </a:p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7. Международная научная конференция «Суперкомпьютерные дни в России 2024», г. Москва, 25-26 сентября 2024 г. </a:t>
            </a:r>
          </a:p>
          <a:p>
            <a:pPr marL="0" indent="0" algn="just">
              <a:buNone/>
            </a:pPr>
            <a:r>
              <a:rPr lang="ru-RU" sz="1600" dirty="0">
                <a:latin typeface="Calibri Light" pitchFamily="34" charset="0"/>
                <a:cs typeface="Calibri Light" pitchFamily="34" charset="0"/>
              </a:rPr>
              <a:t>8. 8-ая международная конференция по стохастическим методам (ICSM-2024)", с. </a:t>
            </a:r>
            <a:r>
              <a:rPr lang="ru-RU" sz="1600" dirty="0" err="1">
                <a:latin typeface="Calibri Light" pitchFamily="34" charset="0"/>
                <a:cs typeface="Calibri Light" pitchFamily="34" charset="0"/>
              </a:rPr>
              <a:t>Дивноморское</a:t>
            </a:r>
            <a:r>
              <a:rPr lang="ru-RU" sz="1600" dirty="0">
                <a:latin typeface="Calibri Light" pitchFamily="34" charset="0"/>
                <a:cs typeface="Calibri Light" pitchFamily="34" charset="0"/>
              </a:rPr>
              <a:t>, г. Геленджик, 01–08 июня 2024 г. </a:t>
            </a:r>
          </a:p>
          <a:p>
            <a:pPr marL="0" indent="0" algn="just">
              <a:buNone/>
            </a:pPr>
            <a:endParaRPr lang="ru-RU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F958AB-34D9-57FE-B7E6-F4BE6908A9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176" y="3933056"/>
            <a:ext cx="2139702" cy="28529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53081E1-B94B-F1A8-00AA-EC7D0FA30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5674" y="4221088"/>
            <a:ext cx="1923678" cy="25649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0C600A2-73C5-9A09-7A2F-682AB36A11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728" y="1328401"/>
            <a:ext cx="2224818" cy="16686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BDEBA20-F017-55BA-EECA-E526C645B8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822" y="1304351"/>
            <a:ext cx="2288952" cy="17167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3725E9-C664-9F01-81AC-C99B03BE3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0838" y="2492896"/>
            <a:ext cx="1869672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9163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5920" y="1124744"/>
            <a:ext cx="6336704" cy="2592288"/>
          </a:xfrm>
        </p:spPr>
        <p:txBody>
          <a:bodyPr/>
          <a:lstStyle/>
          <a:p>
            <a:pPr algn="ctr"/>
            <a:r>
              <a:rPr lang="ru-RU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 Light" panose="020E0502030303020204" pitchFamily="34" charset="0"/>
              </a:rPr>
              <a:t>Спасибо за внимание!</a:t>
            </a:r>
          </a:p>
        </p:txBody>
      </p:sp>
      <p:pic>
        <p:nvPicPr>
          <p:cNvPr id="21508" name="Picture 4" descr="http://powerpoint.su/_ld/0/9969167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313" y="90872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40016" y="4703469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7634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35CC53-7AF8-F445-8299-EEE36E3D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868" y="332656"/>
            <a:ext cx="9577064" cy="487362"/>
          </a:xfrm>
        </p:spPr>
        <p:txBody>
          <a:bodyPr/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учебно-научной лаборатории прикладной математики, искусственного интеллекта и информатизации математического образования</a:t>
            </a:r>
            <a:br>
              <a:rPr lang="ru-RU" sz="2000" dirty="0"/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период сентябрь 2024 г. – июнь 2025 г.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943C4CE2-E478-98FF-5DB3-0804F94A9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3097812"/>
              </p:ext>
            </p:extLst>
          </p:nvPr>
        </p:nvGraphicFramePr>
        <p:xfrm>
          <a:off x="227348" y="1272026"/>
          <a:ext cx="11845316" cy="51264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96044">
                  <a:extLst>
                    <a:ext uri="{9D8B030D-6E8A-4147-A177-3AD203B41FA5}">
                      <a16:colId xmlns:a16="http://schemas.microsoft.com/office/drawing/2014/main" xmlns="" val="1049107392"/>
                    </a:ext>
                  </a:extLst>
                </a:gridCol>
                <a:gridCol w="9024980">
                  <a:extLst>
                    <a:ext uri="{9D8B030D-6E8A-4147-A177-3AD203B41FA5}">
                      <a16:colId xmlns:a16="http://schemas.microsoft.com/office/drawing/2014/main" xmlns="" val="1257402419"/>
                    </a:ext>
                  </a:extLst>
                </a:gridCol>
                <a:gridCol w="2424292">
                  <a:extLst>
                    <a:ext uri="{9D8B030D-6E8A-4147-A177-3AD203B41FA5}">
                      <a16:colId xmlns:a16="http://schemas.microsoft.com/office/drawing/2014/main" xmlns="" val="3882485103"/>
                    </a:ext>
                  </a:extLst>
                </a:gridCol>
              </a:tblGrid>
              <a:tr h="3015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Перечень мероприятий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Сроки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64894090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800" dirty="0">
                          <a:effectLst/>
                          <a:latin typeface="Candara" panose="020E0502030303020204" pitchFamily="34" charset="0"/>
                        </a:rPr>
                        <a:t>Организация и проведение секций в рамках </a:t>
                      </a:r>
                      <a:r>
                        <a:rPr lang="en-US" sz="1800" dirty="0">
                          <a:effectLst/>
                          <a:latin typeface="Candara" panose="020E0502030303020204" pitchFamily="34" charset="0"/>
                        </a:rPr>
                        <a:t>IX</a:t>
                      </a:r>
                      <a:r>
                        <a:rPr lang="ru-RU" sz="1800" dirty="0">
                          <a:effectLst/>
                          <a:latin typeface="Candara" panose="020E0502030303020204" pitchFamily="34" charset="0"/>
                        </a:rPr>
                        <a:t> Всероссийской научно-практической конференции «Информационные и инновационные технологии в науке и образовании </a:t>
                      </a:r>
                      <a:r>
                        <a:rPr lang="en-US" sz="1800" dirty="0">
                          <a:effectLst/>
                          <a:latin typeface="Candara" panose="020E0502030303020204" pitchFamily="34" charset="0"/>
                        </a:rPr>
                        <a:t/>
                      </a:r>
                      <a:br>
                        <a:rPr lang="en-US" sz="1800" dirty="0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ru-RU" sz="1800" dirty="0">
                          <a:effectLst/>
                          <a:latin typeface="Candara" panose="020E0502030303020204" pitchFamily="34" charset="0"/>
                        </a:rPr>
                        <a:t>(с международным участием)»</a:t>
                      </a:r>
                      <a:endParaRPr lang="ru-RU" sz="18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0" dirty="0">
                          <a:effectLst/>
                          <a:latin typeface="Candara" panose="020E0502030303020204" pitchFamily="34" charset="0"/>
                        </a:rPr>
                        <a:t>Октябрь 2024 г</a:t>
                      </a:r>
                      <a:endParaRPr lang="ru-RU" sz="1800" b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extLst>
                  <a:ext uri="{0D108BD9-81ED-4DB2-BD59-A6C34878D82A}">
                    <a16:rowId xmlns:a16="http://schemas.microsoft.com/office/drawing/2014/main" xmlns="" val="3559169802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800" dirty="0">
                          <a:effectLst/>
                          <a:latin typeface="Candara" panose="020E0502030303020204" pitchFamily="34" charset="0"/>
                        </a:rPr>
                        <a:t>Факультатив по математике для подготовки к ОГЭ для учащихся 9-х классов</a:t>
                      </a:r>
                      <a:endParaRPr lang="ru-RU" sz="18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0" dirty="0">
                          <a:effectLst/>
                          <a:latin typeface="Candara" panose="020E0502030303020204" pitchFamily="34" charset="0"/>
                        </a:rPr>
                        <a:t>Октябрь 2024 г. – май 2024 г</a:t>
                      </a:r>
                      <a:endParaRPr lang="ru-RU" sz="1800" b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extLst>
                  <a:ext uri="{0D108BD9-81ED-4DB2-BD59-A6C34878D82A}">
                    <a16:rowId xmlns:a16="http://schemas.microsoft.com/office/drawing/2014/main" xmlns="" val="617498063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800" dirty="0">
                          <a:effectLst/>
                          <a:latin typeface="Candara" panose="020E0502030303020204" pitchFamily="34" charset="0"/>
                        </a:rPr>
                        <a:t>Учебно-методический семинар «Цифровизация обучения: создание проектов с сфере образования» </a:t>
                      </a:r>
                      <a:endParaRPr lang="ru-RU" sz="18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0" dirty="0">
                          <a:effectLst/>
                          <a:latin typeface="Candara" panose="020E0502030303020204" pitchFamily="34" charset="0"/>
                        </a:rPr>
                        <a:t>Ноябрь 2024 г</a:t>
                      </a:r>
                      <a:endParaRPr lang="ru-RU" sz="1800" b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extLst>
                  <a:ext uri="{0D108BD9-81ED-4DB2-BD59-A6C34878D82A}">
                    <a16:rowId xmlns:a16="http://schemas.microsoft.com/office/drawing/2014/main" xmlns="" val="4157059423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800" dirty="0">
                          <a:effectLst/>
                          <a:latin typeface="Candara" panose="020E0502030303020204" pitchFamily="34" charset="0"/>
                        </a:rPr>
                        <a:t>Организация и проведение II Всероссийской научно-практической конференции</a:t>
                      </a:r>
                    </a:p>
                    <a:p>
                      <a:pPr algn="just">
                        <a:buNone/>
                      </a:pPr>
                      <a:r>
                        <a:rPr lang="ru-RU" sz="1800" dirty="0">
                          <a:effectLst/>
                          <a:latin typeface="Candara" panose="020E0502030303020204" pitchFamily="34" charset="0"/>
                        </a:rPr>
                        <a:t>«Математическое моделирование </a:t>
                      </a:r>
                      <a:r>
                        <a:rPr lang="ru-RU" sz="1800" dirty="0" err="1">
                          <a:effectLst/>
                          <a:latin typeface="Candara" panose="020E0502030303020204" pitchFamily="34" charset="0"/>
                        </a:rPr>
                        <a:t>сложноформализуемых</a:t>
                      </a:r>
                      <a:r>
                        <a:rPr lang="ru-RU" sz="1800" dirty="0">
                          <a:effectLst/>
                          <a:latin typeface="Candara" panose="020E0502030303020204" pitchFamily="34" charset="0"/>
                        </a:rPr>
                        <a:t> систем» (ММСС-2025)</a:t>
                      </a:r>
                      <a:endParaRPr lang="ru-RU" sz="18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0" dirty="0">
                          <a:effectLst/>
                          <a:latin typeface="Candara" panose="020E0502030303020204" pitchFamily="34" charset="0"/>
                        </a:rPr>
                        <a:t>Апрель 2025 г</a:t>
                      </a:r>
                      <a:endParaRPr lang="ru-RU" sz="1800" b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extLst>
                  <a:ext uri="{0D108BD9-81ED-4DB2-BD59-A6C34878D82A}">
                    <a16:rowId xmlns:a16="http://schemas.microsoft.com/office/drawing/2014/main" xmlns="" val="2207150265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800" dirty="0">
                          <a:effectLst/>
                          <a:latin typeface="Candara" panose="020E0502030303020204" pitchFamily="34" charset="0"/>
                        </a:rPr>
                        <a:t>Учебно-методический семинар «В помощь молодому учителю» </a:t>
                      </a:r>
                      <a:endParaRPr lang="ru-RU" sz="18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0" dirty="0">
                          <a:effectLst/>
                          <a:latin typeface="Candara" panose="020E0502030303020204" pitchFamily="34" charset="0"/>
                        </a:rPr>
                        <a:t>Январь 2025 г</a:t>
                      </a:r>
                      <a:endParaRPr lang="ru-RU" sz="1800" b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extLst>
                  <a:ext uri="{0D108BD9-81ED-4DB2-BD59-A6C34878D82A}">
                    <a16:rowId xmlns:a16="http://schemas.microsoft.com/office/drawing/2014/main" xmlns="" val="3841496872"/>
                  </a:ext>
                </a:extLst>
              </a:tr>
              <a:tr h="25473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800" dirty="0">
                          <a:effectLst/>
                          <a:latin typeface="Candara" panose="020E0502030303020204" pitchFamily="34" charset="0"/>
                        </a:rPr>
                        <a:t>Организация и проведение ежегодного конкурса научно-исследовательских работ по естественнонаучному циклу.</a:t>
                      </a:r>
                      <a:endParaRPr lang="ru-RU" sz="18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0" dirty="0">
                          <a:effectLst/>
                          <a:latin typeface="Candara" panose="020E0502030303020204" pitchFamily="34" charset="0"/>
                        </a:rPr>
                        <a:t>Январь – февраль 2025 г</a:t>
                      </a:r>
                      <a:endParaRPr lang="ru-RU" sz="1800" b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extLst>
                  <a:ext uri="{0D108BD9-81ED-4DB2-BD59-A6C34878D82A}">
                    <a16:rowId xmlns:a16="http://schemas.microsoft.com/office/drawing/2014/main" xmlns="" val="2230716790"/>
                  </a:ext>
                </a:extLst>
              </a:tr>
              <a:tr h="2997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800" dirty="0">
                          <a:effectLst/>
                          <a:latin typeface="Candara" panose="020E0502030303020204" pitchFamily="34" charset="0"/>
                        </a:rPr>
                        <a:t>Интернет-семинар «Инновационные технологии математического образования»</a:t>
                      </a:r>
                      <a:endParaRPr lang="ru-RU" sz="18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0" dirty="0">
                          <a:effectLst/>
                          <a:latin typeface="Candara" panose="020E0502030303020204" pitchFamily="34" charset="0"/>
                        </a:rPr>
                        <a:t>Февраль 2025 г</a:t>
                      </a:r>
                      <a:endParaRPr lang="ru-RU" sz="1800" b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extLst>
                  <a:ext uri="{0D108BD9-81ED-4DB2-BD59-A6C34878D82A}">
                    <a16:rowId xmlns:a16="http://schemas.microsoft.com/office/drawing/2014/main" xmlns="" val="2959306803"/>
                  </a:ext>
                </a:extLst>
              </a:tr>
              <a:tr h="20072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800" dirty="0">
                          <a:effectLst/>
                          <a:latin typeface="Candara" panose="020E0502030303020204" pitchFamily="34" charset="0"/>
                        </a:rPr>
                        <a:t>Учебно-методический семинар «Подготовка студенческих работ и оформление заявок для участия в конкурсах, конференциях и других научно-практических мероприятиях»</a:t>
                      </a:r>
                      <a:endParaRPr lang="ru-RU" sz="18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0" dirty="0">
                          <a:effectLst/>
                          <a:latin typeface="Candara" panose="020E0502030303020204" pitchFamily="34" charset="0"/>
                        </a:rPr>
                        <a:t>Март 2025 г</a:t>
                      </a:r>
                      <a:endParaRPr lang="ru-RU" sz="1800" b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extLst>
                  <a:ext uri="{0D108BD9-81ED-4DB2-BD59-A6C34878D82A}">
                    <a16:rowId xmlns:a16="http://schemas.microsoft.com/office/drawing/2014/main" xmlns="" val="1999768670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800" b="0" dirty="0">
                          <a:effectLst/>
                          <a:latin typeface="Candara" panose="020E0502030303020204" pitchFamily="34" charset="0"/>
                        </a:rPr>
                        <a:t>Руководство НИРС по кафедре математики и физики, подготовка студентов-докладчиков для конференций и др. мероприятий</a:t>
                      </a:r>
                      <a:endParaRPr lang="ru-RU" sz="1800" b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0" dirty="0">
                          <a:effectLst/>
                          <a:latin typeface="Candara" panose="020E0502030303020204" pitchFamily="34" charset="0"/>
                        </a:rPr>
                        <a:t>Сентябрь 2024 г. – июнь 2025 г</a:t>
                      </a:r>
                      <a:endParaRPr lang="ru-RU" sz="1800" b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extLst>
                  <a:ext uri="{0D108BD9-81ED-4DB2-BD59-A6C34878D82A}">
                    <a16:rowId xmlns:a16="http://schemas.microsoft.com/office/drawing/2014/main" xmlns="" val="1723976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020071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35CC53-7AF8-F445-8299-EEE36E3D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868" y="332656"/>
            <a:ext cx="9577064" cy="487362"/>
          </a:xfrm>
        </p:spPr>
        <p:txBody>
          <a:bodyPr/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учебно-научной лаборатории прикладной математики, искусственного интеллекта и информатизации математического образования</a:t>
            </a:r>
            <a:br>
              <a:rPr lang="ru-RU" sz="2000" dirty="0"/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период сентябрь 2023 г. – июнь 2024 г.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943C4CE2-E478-98FF-5DB3-0804F94A9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0599057"/>
              </p:ext>
            </p:extLst>
          </p:nvPr>
        </p:nvGraphicFramePr>
        <p:xfrm>
          <a:off x="173342" y="1772816"/>
          <a:ext cx="11845316" cy="41420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96044">
                  <a:extLst>
                    <a:ext uri="{9D8B030D-6E8A-4147-A177-3AD203B41FA5}">
                      <a16:colId xmlns:a16="http://schemas.microsoft.com/office/drawing/2014/main" xmlns="" val="1049107392"/>
                    </a:ext>
                  </a:extLst>
                </a:gridCol>
                <a:gridCol w="9024980">
                  <a:extLst>
                    <a:ext uri="{9D8B030D-6E8A-4147-A177-3AD203B41FA5}">
                      <a16:colId xmlns:a16="http://schemas.microsoft.com/office/drawing/2014/main" xmlns="" val="1257402419"/>
                    </a:ext>
                  </a:extLst>
                </a:gridCol>
                <a:gridCol w="2424292">
                  <a:extLst>
                    <a:ext uri="{9D8B030D-6E8A-4147-A177-3AD203B41FA5}">
                      <a16:colId xmlns:a16="http://schemas.microsoft.com/office/drawing/2014/main" xmlns="" val="3882485103"/>
                    </a:ext>
                  </a:extLst>
                </a:gridCol>
              </a:tblGrid>
              <a:tr h="3015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Перечень мероприятий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Сроки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64894090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800" dirty="0">
                          <a:effectLst/>
                          <a:latin typeface="Candara" panose="020E0502030303020204" pitchFamily="34" charset="0"/>
                        </a:rPr>
                        <a:t>Организация и сопровождение практики обучающихся.</a:t>
                      </a:r>
                      <a:endParaRPr lang="ru-RU" sz="18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0" dirty="0">
                          <a:effectLst/>
                          <a:latin typeface="Candara" panose="020E0502030303020204" pitchFamily="34" charset="0"/>
                        </a:rPr>
                        <a:t>Сентябрь 2024 г. – июнь 2025 г</a:t>
                      </a:r>
                      <a:endParaRPr lang="ru-RU" sz="1800" b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extLst>
                  <a:ext uri="{0D108BD9-81ED-4DB2-BD59-A6C34878D82A}">
                    <a16:rowId xmlns:a16="http://schemas.microsoft.com/office/drawing/2014/main" xmlns="" val="3559169802"/>
                  </a:ext>
                </a:extLst>
              </a:tr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>
                          <a:effectLst/>
                          <a:latin typeface="Candara" panose="020E0502030303020204" pitchFamily="34" charset="0"/>
                        </a:rPr>
                        <a:t>Проведение фундаментальных, научно-исследовательских работ в рамках проекта РНФ «Математическое моделирование разномасштабной турбулентности в мелководных водоемах при наличии пространственно-трехмерных волновых процессов» (№23-21-00210), реализуемого на кафедре математики</a:t>
                      </a:r>
                      <a:endParaRPr lang="ru-RU" sz="18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tc>
                  <a:txBody>
                    <a:bodyPr/>
                    <a:lstStyle/>
                    <a:p>
                      <a:pPr indent="-68580" algn="ctr">
                        <a:buNone/>
                      </a:pPr>
                      <a:r>
                        <a:rPr lang="ru-RU" sz="1800" b="0" dirty="0">
                          <a:effectLst/>
                          <a:latin typeface="Candara" panose="020E0502030303020204" pitchFamily="34" charset="0"/>
                        </a:rPr>
                        <a:t>Сентябрь 2024 г. – декабрь 2025 г</a:t>
                      </a:r>
                      <a:endParaRPr lang="ru-RU" sz="1800" b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extLst>
                  <a:ext uri="{0D108BD9-81ED-4DB2-BD59-A6C34878D82A}">
                    <a16:rowId xmlns:a16="http://schemas.microsoft.com/office/drawing/2014/main" xmlns="" val="617498063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>
                          <a:effectLst/>
                          <a:latin typeface="Candara" panose="020E0502030303020204" pitchFamily="34" charset="0"/>
                        </a:rPr>
                        <a:t>Проведение фундаментальных, научно-исследовательских работ в рамках проекта РНФ «Прецизионные математические модели и численные алгоритмы для прогнозирования транспорта наносов во внутренних водоемах Юга России» (№23-21-00509), реализуемого на кафедре математики</a:t>
                      </a:r>
                      <a:endParaRPr lang="ru-RU" sz="18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tc>
                  <a:txBody>
                    <a:bodyPr/>
                    <a:lstStyle/>
                    <a:p>
                      <a:pPr indent="-68580" algn="ctr">
                        <a:buNone/>
                      </a:pPr>
                      <a:r>
                        <a:rPr lang="ru-RU" sz="1800" b="0" dirty="0">
                          <a:effectLst/>
                          <a:latin typeface="Candara" panose="020E0502030303020204" pitchFamily="34" charset="0"/>
                        </a:rPr>
                        <a:t>Сентябрь 2024 г. – декабрь 2025 г</a:t>
                      </a:r>
                      <a:endParaRPr lang="ru-RU" sz="1800" b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extLst>
                  <a:ext uri="{0D108BD9-81ED-4DB2-BD59-A6C34878D82A}">
                    <a16:rowId xmlns:a16="http://schemas.microsoft.com/office/drawing/2014/main" xmlns="" val="4157059423"/>
                  </a:ext>
                </a:extLst>
              </a:tr>
              <a:tr h="13302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>
                          <a:effectLst/>
                          <a:latin typeface="Candara" panose="020E0502030303020204" pitchFamily="34" charset="0"/>
                        </a:rPr>
                        <a:t>Участие в городских, региональных, всероссийских, международных семинарах, конференциях и форумах</a:t>
                      </a:r>
                      <a:endParaRPr lang="ru-RU" sz="180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0" dirty="0">
                          <a:effectLst/>
                          <a:latin typeface="Candara" panose="020E0502030303020204" pitchFamily="34" charset="0"/>
                        </a:rPr>
                        <a:t>Сентябрь 2024 г. – июнь 2025 г</a:t>
                      </a:r>
                      <a:endParaRPr lang="ru-RU" sz="1800" b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extLst>
                  <a:ext uri="{0D108BD9-81ED-4DB2-BD59-A6C34878D82A}">
                    <a16:rowId xmlns:a16="http://schemas.microsoft.com/office/drawing/2014/main" xmlns="" val="2207150265"/>
                  </a:ext>
                </a:extLst>
              </a:tr>
              <a:tr h="3015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ndara Light" panose="020E0502030303020204" pitchFamily="34" charset="0"/>
                          <a:ea typeface="+mj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b="0" dirty="0">
                          <a:effectLst/>
                          <a:latin typeface="Candara" panose="020E0502030303020204" pitchFamily="34" charset="0"/>
                        </a:rPr>
                        <a:t>Публикация научных статей</a:t>
                      </a:r>
                      <a:endParaRPr lang="ru-RU" sz="1800" b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0" dirty="0">
                          <a:effectLst/>
                          <a:latin typeface="Candara" panose="020E0502030303020204" pitchFamily="34" charset="0"/>
                        </a:rPr>
                        <a:t>Сентябрь 2024 г. – июнь 2025 г</a:t>
                      </a:r>
                      <a:endParaRPr lang="ru-RU" sz="1800" b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537" marR="40537" marT="0" marB="0"/>
                </a:tc>
                <a:extLst>
                  <a:ext uri="{0D108BD9-81ED-4DB2-BD59-A6C34878D82A}">
                    <a16:rowId xmlns:a16="http://schemas.microsoft.com/office/drawing/2014/main" xmlns="" val="3841496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49078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E02D09-4A11-53C7-AD05-3EE844E8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16632"/>
            <a:ext cx="9577064" cy="487362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ОТЧЕТ о деятельности  студенческого научного кружка (СНК)</a:t>
            </a:r>
            <a:endParaRPr lang="ru-RU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F070AE-AA6F-64B3-2695-D8AF5DBCE5C8}"/>
              </a:ext>
            </a:extLst>
          </p:cNvPr>
          <p:cNvSpPr txBox="1"/>
          <p:nvPr/>
        </p:nvSpPr>
        <p:spPr>
          <a:xfrm>
            <a:off x="2207568" y="6299117"/>
            <a:ext cx="9675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Руководитель СНК Проценко Е.А., канд. физ.-мат. наук, доцент </a:t>
            </a:r>
          </a:p>
        </p:txBody>
      </p:sp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xmlns="" id="{8D09601F-240A-7482-4B64-4A98CC762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374529"/>
              </p:ext>
            </p:extLst>
          </p:nvPr>
        </p:nvGraphicFramePr>
        <p:xfrm>
          <a:off x="119336" y="1772816"/>
          <a:ext cx="11953328" cy="455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" name="TextBox 4095">
            <a:extLst>
              <a:ext uri="{FF2B5EF4-FFF2-40B4-BE49-F238E27FC236}">
                <a16:creationId xmlns:a16="http://schemas.microsoft.com/office/drawing/2014/main" xmlns="" id="{7F985A7C-8CF1-17FD-88B8-233A5E235F05}"/>
              </a:ext>
            </a:extLst>
          </p:cNvPr>
          <p:cNvSpPr txBox="1"/>
          <p:nvPr/>
        </p:nvSpPr>
        <p:spPr>
          <a:xfrm>
            <a:off x="4079776" y="1233217"/>
            <a:ext cx="61003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Проведены занятия </a:t>
            </a:r>
          </a:p>
        </p:txBody>
      </p:sp>
      <p:pic>
        <p:nvPicPr>
          <p:cNvPr id="4099" name="Рисунок 4098">
            <a:extLst>
              <a:ext uri="{FF2B5EF4-FFF2-40B4-BE49-F238E27FC236}">
                <a16:creationId xmlns:a16="http://schemas.microsoft.com/office/drawing/2014/main" xmlns="" id="{A60A8A46-0DC1-C7B8-D080-BCF20444ED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6131" r="16597"/>
          <a:stretch/>
        </p:blipFill>
        <p:spPr>
          <a:xfrm>
            <a:off x="93678" y="1818232"/>
            <a:ext cx="1440161" cy="2033464"/>
          </a:xfrm>
          <a:prstGeom prst="rect">
            <a:avLst/>
          </a:prstGeom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xmlns="" id="{5DE84480-B0F0-1795-AA0F-DDC02DC32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36" r="20616"/>
          <a:stretch/>
        </p:blipFill>
        <p:spPr bwMode="auto">
          <a:xfrm>
            <a:off x="6096000" y="1886464"/>
            <a:ext cx="1440161" cy="194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xmlns="" id="{7C47686D-23F2-7DB7-DD6F-4ECE74F70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52" r="3285" b="31578"/>
          <a:stretch/>
        </p:blipFill>
        <p:spPr bwMode="auto">
          <a:xfrm>
            <a:off x="2999656" y="4171452"/>
            <a:ext cx="1414503" cy="182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27842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946E0-665A-4144-B82E-3741A7D4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548680"/>
            <a:ext cx="10801200" cy="487362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Организация и проведение </a:t>
            </a:r>
            <a:br>
              <a:rPr lang="ru-RU" sz="20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/>
              <a:t>Всероссийской научно-практической конференции </a:t>
            </a:r>
            <a:br>
              <a:rPr lang="ru-RU" sz="2000" dirty="0"/>
            </a:br>
            <a:r>
              <a:rPr lang="ru-RU" sz="2000" dirty="0"/>
              <a:t>«Математическое моделирование </a:t>
            </a:r>
            <a:r>
              <a:rPr lang="ru-RU" sz="2000" dirty="0" err="1"/>
              <a:t>сложноформализуемых</a:t>
            </a:r>
            <a:r>
              <a:rPr lang="ru-RU" sz="2000" dirty="0"/>
              <a:t> систем»  ММСС2025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275281-1012-8ADD-4CC4-8E9AB8C8C0C5}"/>
              </a:ext>
            </a:extLst>
          </p:cNvPr>
          <p:cNvSpPr txBox="1"/>
          <p:nvPr/>
        </p:nvSpPr>
        <p:spPr>
          <a:xfrm>
            <a:off x="263352" y="1367296"/>
            <a:ext cx="5256584" cy="4889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u="sng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Цель конференции </a:t>
            </a: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– привлечение молодых ученых, аспирантов и студентов к обсуждению актуальных научных проблем математического моделирования и современных информационных технологий, повышение квалификации будущих исследователей и привлечение молодых кадров в науку и образование. </a:t>
            </a:r>
          </a:p>
          <a:p>
            <a:pPr algn="ctr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 marR="67945" algn="just">
              <a:lnSpc>
                <a:spcPct val="115000"/>
              </a:lnSpc>
            </a:pPr>
            <a:r>
              <a:rPr lang="ru-RU" sz="1600" b="1" u="sng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Дата проведения конференции </a:t>
            </a: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– 3 и 4 апреля 2025 г., начало работы – 10.00, начало регистрации участников – 9.00.</a:t>
            </a:r>
          </a:p>
          <a:p>
            <a:pPr marR="67945" algn="just">
              <a:lnSpc>
                <a:spcPct val="115000"/>
              </a:lnSpc>
            </a:pPr>
            <a:endParaRPr lang="ru-RU" sz="1600" b="1" dirty="0">
              <a:latin typeface="Candara Light" panose="020E0502030303020204" pitchFamily="34" charset="0"/>
              <a:ea typeface="+mj-ea"/>
              <a:cs typeface="Times New Roman" panose="02020603050405020304" pitchFamily="18" charset="0"/>
            </a:endParaRPr>
          </a:p>
          <a:p>
            <a:pPr marR="67945" algn="just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Конференция проводится при поддержке РНФ в рамках тематики гранта № 25-21-00021 «Суперкомпьютерное предсказательное моделирование состояния мелководных водоемов и морских систем с учетом разномасштабной турбулентности»</a:t>
            </a:r>
          </a:p>
          <a:p>
            <a:pPr marR="67945" algn="just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https://rscf.ru/project/25-21-00021/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03CDB8-DB88-2C23-2022-950FE8E62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28387" y="2343477"/>
            <a:ext cx="7849695" cy="31627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4258AF9-7005-246D-E932-457A1A6EA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8581" y="1484784"/>
            <a:ext cx="3888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4045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946E0-665A-4144-B82E-3741A7D4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548680"/>
            <a:ext cx="10801200" cy="487362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Организация и проведение </a:t>
            </a:r>
            <a:br>
              <a:rPr lang="ru-RU" sz="20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/>
              <a:t>Всероссийской научно-практической конференции </a:t>
            </a:r>
            <a:br>
              <a:rPr lang="ru-RU" sz="2000" dirty="0"/>
            </a:br>
            <a:r>
              <a:rPr lang="ru-RU" sz="2000" dirty="0"/>
              <a:t>«Математическое моделирование </a:t>
            </a:r>
            <a:r>
              <a:rPr lang="ru-RU" sz="2000" dirty="0" err="1"/>
              <a:t>сложноформализуемых</a:t>
            </a:r>
            <a:r>
              <a:rPr lang="ru-RU" sz="2000" dirty="0"/>
              <a:t> систем»  ММСС2025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275281-1012-8ADD-4CC4-8E9AB8C8C0C5}"/>
              </a:ext>
            </a:extLst>
          </p:cNvPr>
          <p:cNvSpPr txBox="1"/>
          <p:nvPr/>
        </p:nvSpPr>
        <p:spPr>
          <a:xfrm>
            <a:off x="119336" y="1196752"/>
            <a:ext cx="5544616" cy="5738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3 апреля 2025 г.</a:t>
            </a:r>
          </a:p>
          <a:p>
            <a:pPr algn="just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9:00-11:00 РЕГИСТРАЦИЯ УЧАСТНИКОВ КОНФЕРЕНЦИИ </a:t>
            </a:r>
          </a:p>
          <a:p>
            <a:pPr algn="just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11:00-11:10 ОТКРЫТИЕ КОНФЕРЕНЦИИ </a:t>
            </a:r>
          </a:p>
          <a:p>
            <a:pPr algn="just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11:10-13:00 ПЛЕНАРНЫЕ ДОКЛАДЫ </a:t>
            </a:r>
          </a:p>
          <a:p>
            <a:pPr algn="just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13:00-13:15 ФОТОГРАФИРОВАНИЕ УЧАСТНИКОВ КОНФЕРЕНЦИИ </a:t>
            </a:r>
          </a:p>
          <a:p>
            <a:pPr algn="just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13:15-13:45 КОФЕ-БРЕЙК </a:t>
            </a:r>
          </a:p>
          <a:p>
            <a:pPr algn="just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14:00-16:00 СЕКЦИЯ МАТЕМАТИЧЕСКОЕ МОДЕЛИРОВАНИЕ – ТРЕТИЙ ПУТЬ ПОЗНАНИЯ</a:t>
            </a:r>
          </a:p>
          <a:p>
            <a:pPr algn="just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16:00-16:45 МАСТЕР-КЛАСС </a:t>
            </a:r>
          </a:p>
          <a:p>
            <a:pPr algn="ctr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4 апреля 2025 г.</a:t>
            </a:r>
          </a:p>
          <a:p>
            <a:pPr algn="just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9:00-10:00 ПЛЕНАРНЫЕ ДОКЛАДЫ</a:t>
            </a:r>
          </a:p>
          <a:p>
            <a:pPr algn="just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10:00-11:40 СЕКЦИЯ ПЕРСПЕКТИВЫ И ВОЗМОЖНОСТИ ИСПОЛЬЗОВАНИЯ ИСКУССТВЕННОГО ИНТЕЛЛЕКТА В МОДЕЛИРОВАНИИ</a:t>
            </a:r>
          </a:p>
          <a:p>
            <a:pPr algn="just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11:40-13:10 КОФЕ-БРЕЙК</a:t>
            </a:r>
          </a:p>
          <a:p>
            <a:pPr algn="just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13:10-14:00 КРУГЛЫЙ СТОЛ </a:t>
            </a:r>
          </a:p>
          <a:p>
            <a:pPr algn="just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14:15-16:00 СЕКЦИЯ МАТЕМАТИЧЕСКОЕ МОДЕЛИРОВАНИЕ НА РАЗНЫХ СТУПЕНЯХ ОБРАЗОВАНИЯ</a:t>
            </a:r>
          </a:p>
          <a:p>
            <a:pPr algn="just">
              <a:lnSpc>
                <a:spcPct val="115000"/>
              </a:lnSpc>
            </a:pPr>
            <a:r>
              <a:rPr lang="ru-RU" sz="160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16:20 ЗАКРЫТИЕ КОНФЕРЕНЦИИ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429733D-7E78-10BC-3A8C-18ECF3829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8469" y="1484784"/>
            <a:ext cx="6252187" cy="46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0872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946E0-665A-4144-B82E-3741A7D4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548680"/>
            <a:ext cx="10801200" cy="487362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Организация и проведение </a:t>
            </a:r>
            <a:br>
              <a:rPr lang="ru-RU" sz="20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/>
              <a:t>Всероссийской научно-практической конференции </a:t>
            </a:r>
            <a:br>
              <a:rPr lang="ru-RU" sz="2000" dirty="0"/>
            </a:br>
            <a:r>
              <a:rPr lang="ru-RU" sz="2000" dirty="0"/>
              <a:t>«Математическое моделирование </a:t>
            </a:r>
            <a:r>
              <a:rPr lang="ru-RU" sz="2000" dirty="0" err="1"/>
              <a:t>сложноформализуемых</a:t>
            </a:r>
            <a:r>
              <a:rPr lang="ru-RU" sz="2000" dirty="0"/>
              <a:t> систем»  ММСС2025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275281-1012-8ADD-4CC4-8E9AB8C8C0C5}"/>
              </a:ext>
            </a:extLst>
          </p:cNvPr>
          <p:cNvSpPr txBox="1"/>
          <p:nvPr/>
        </p:nvSpPr>
        <p:spPr>
          <a:xfrm>
            <a:off x="119336" y="1369770"/>
            <a:ext cx="5256584" cy="3797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СЕКЦИЯ МАТЕМАТИЧЕСКОЕ МОДЕЛИРОВАНИЕ – ТРЕТИЙ ПУТЬ ПОЗНАНИЯ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Подсекция 1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1. Чистякова Т.А., к.ф.-м.н. Математическое моделирование безынерционных пространственных эффектов в волновых полях конечной амплитуды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2. Проценко С.В., к.ф.-м.н. Модели иерархического управления устойчивым развитием динамических систем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3. Буланов С.Г., к.т.н. Критерии устойчивости по Ляпунову систем обыкновенных дифференциальных уравнений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4.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Сидорякина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В.В., к.ф.-м.н. Разностная схема второго порядка точности для решения конвективно-диффузионной задачи транспорта взвесей в прибрежных морских системах 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5. Фирсова С.А., к.т.н. Использование схем дискретного и быстрого преобразований Фурье на основе полиномиального представления базиса при моделировании движения.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6. Харченко А.В. маг. Исследование различных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подсеточных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моделей турбулентности в рамках подхода LES: динамическая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подсеточная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модель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Смагоринского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, модель локальной вихревой вязкости, модель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Времана</a:t>
            </a:r>
            <a:endParaRPr lang="ru-RU" sz="1050" b="1" dirty="0">
              <a:latin typeface="Candara Light" panose="020E0502030303020204" pitchFamily="34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7. Панасенко Н.А., к.т.н. Анализ вида и концентрации загрязняющего вещества и фитопланктона: подход к разделению по оттенкам на космических изображениях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8.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Белоконова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С.С. к.т.н. Моделирование в школьном курсе информатики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9.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Тюшнякова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И.А. к.т.н. Моделирование и визуализация при анализе и проектировании информационных систем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FCD08A-FAAC-40E9-FAB7-01BB04C697C9}"/>
              </a:ext>
            </a:extLst>
          </p:cNvPr>
          <p:cNvSpPr txBox="1"/>
          <p:nvPr/>
        </p:nvSpPr>
        <p:spPr>
          <a:xfrm>
            <a:off x="6725099" y="1336789"/>
            <a:ext cx="5256584" cy="5656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Подсекция 2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1. Ковалевская Е.А., Бойко М.А. Трансформация образования через ИИ: новые возможности для учителей и учащихся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Линевская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Е.Н., Острякова Т.В. Криптовалютный рынок: от стохастических процессов к предсказательному моделированию 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3. Резе А.С., Кремнева Д.А.,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Демяник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М.О. Эволюция нейросетей: ChatGPT,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DeepSeek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YandexGPT</a:t>
            </a:r>
            <a:endParaRPr lang="ru-RU" sz="1050" b="1" dirty="0">
              <a:latin typeface="Candara Light" panose="020E0502030303020204" pitchFamily="34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4.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Метлец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А.Р. Применение чат-ботов и виртуальных ассистентов для помощи в обучении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5. Солоницына С.И. Возможности использования технологий VR и AR при обучении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6.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Соломаха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Д.А. Применение методов локальных бинарных шаблонов и нейросетевых технологий к решению задачи обнаружения разливов нефтепродуктов вблизи морских побережий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7. Гулий Д. А. Разработка и анализ методов построения системы рекомендаций сценариев использования для системы умный дом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8. Волошина А. А.  Предсказание вспышек эпидемий по областям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9. Полуян С. В. Распознавание и цифровизация документов в цифровую эпоху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10.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Багатюк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Д. А. Математическая модель злоумышленника в сети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11. Шило Ю. Ю. Математическая модель процесса управления информационной безопасностью системы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12.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Кудренко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М.А. Машинное обучение в адаптивных обучающих системах: как ИИ подстраивается под ученика 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13.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Арцыбасова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А.А. Применение компьютерного зрения для анализа почерка и проверки рукописных работ 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14.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Денисава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А.С. Анализ вовлеченности студентов в онлайн-курсы с помощью ИИ 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15. Куликов А.Н. Голосовые помощники в обучении: перспективы и ограничения 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16. Харченко А.С. ИИ для автоматического подбора учебных материалов в зависимости от уровня знаний студента 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17. Дьяченко К.А. Как нейросети помогают создавать персонализированные учебные игры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7C16528-1FCB-854B-A2FC-F18266F4E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09817" y="1870432"/>
            <a:ext cx="6345120" cy="25565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B36AB10-0840-7163-3C4C-A8AA1F99C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8478" y="5085184"/>
            <a:ext cx="1267797" cy="16903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13AB8A7-C0B5-57A7-E3D1-3B6AA6538F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4691" y="5085184"/>
            <a:ext cx="1267797" cy="16903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4E527EF-E5A4-51AD-B021-1321B4ADBD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171" y="5085183"/>
            <a:ext cx="2253860" cy="16903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88378AD-F121-5403-7EF5-0332034FDA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67" y="5113216"/>
            <a:ext cx="1246772" cy="166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4476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946E0-665A-4144-B82E-3741A7D4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548680"/>
            <a:ext cx="10801200" cy="487362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Организация и проведение </a:t>
            </a:r>
            <a:br>
              <a:rPr lang="ru-RU" sz="20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/>
              <a:t>Всероссийской научно-практической конференции </a:t>
            </a:r>
            <a:br>
              <a:rPr lang="ru-RU" sz="2000" dirty="0"/>
            </a:br>
            <a:r>
              <a:rPr lang="ru-RU" sz="2000" dirty="0"/>
              <a:t>«Математическое моделирование </a:t>
            </a:r>
            <a:r>
              <a:rPr lang="ru-RU" sz="2000" dirty="0" err="1"/>
              <a:t>сложноформализуемых</a:t>
            </a:r>
            <a:r>
              <a:rPr lang="ru-RU" sz="2000" dirty="0"/>
              <a:t> систем»  ММСС2025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275281-1012-8ADD-4CC4-8E9AB8C8C0C5}"/>
              </a:ext>
            </a:extLst>
          </p:cNvPr>
          <p:cNvSpPr txBox="1"/>
          <p:nvPr/>
        </p:nvSpPr>
        <p:spPr>
          <a:xfrm>
            <a:off x="119336" y="1369770"/>
            <a:ext cx="5328592" cy="286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СЕКЦИЯ ПЕРСПЕКТИВЫ И ВОЗМОЖНОСТИ ИСПОЛЬЗОВАНИЯ ИСКУССТВЕННОГО ИНТЕЛЛЕКТА В МОДЕЛИРОВАНИИ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Подсекция 1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1. Панасенко Н.А., к.т.н. Составление шкалы «цветовых» индикаторов динамики планктонных популяций по данным многоспектральной космической съемки Азовского моря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2. Харченко Р.В. маг. Нейронные сети и машинное обучение: распознавание образов с помощью искусственного интеллекта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3.Тюшняков В.Н. к.э.н. Применение технологий больших данных и искусственного интеллекта в моделировании и управлении социально-экономическими системами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4. Заика И.В. к.т.н. Применение алгоритмов оптимизации при моделировании физических процессов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5.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Белоконова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С.С. к.т.н., Левченко Г. А. Синергия математического моделирования и искусственного интеллекта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6.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Тюшнякова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И.А. к.т.н., Маныч Л.Д. Обзор открытых моделей искусственного интеллекта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FCD08A-FAAC-40E9-FAB7-01BB04C697C9}"/>
              </a:ext>
            </a:extLst>
          </p:cNvPr>
          <p:cNvSpPr txBox="1"/>
          <p:nvPr/>
        </p:nvSpPr>
        <p:spPr>
          <a:xfrm>
            <a:off x="6456040" y="1196752"/>
            <a:ext cx="5735960" cy="5656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Подсекция 2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1. Алиева Г. Х. Методическая деятельность учителя, направленная на развитие основ инженерного типа мышления младшего школьника посредством учебных заданий математической направленности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2. Коваленко В.А. Содержание преобразующей деятельности по подбору и коррекции устных упражнений для активизации мыслительной деятельности обучающихся на уроках математики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3. Стрепетова А.А. Технологический компонент формирования временных представлений на уроках математики в начальной школе с позиции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метапедметного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подхода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4. Томина Д.А. Методическое сопровождение уроков математики в начальной школе по использованию исторических контекстов при формировании информационной компетентности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5. Хоменко А.М. Достижение образовательных результатов обучающимися в процессе развития функциональной грамотности на уроках математики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6. Вознесенская М.В Использовании ИИ в образовании для персонализированного обучения и оценки успеваемости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7. Ткачева В.В. От алгоритма до решения: как происходит обучение моделей машинного обучения в реальном времени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8.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Батий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К.С. Применение методов машинного обучения в системе рекомендаций образовательных платформ и курсов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9. Головченко М.М. Обработка данных дистанционного зондирования Земли и анализ спутниковых изображений, с целью выделения области изменений среды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10.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Соломаха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Д.А. Параллельный метод решения двумерной задачи конфекции-диффузии методом Зейделя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11. Буланов И. Н. Исследование эффективности алгоритмов параллельного программирования на Node.js для численного математического моделирования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12. Полуян С. В. От алгоритма до решения: как происходит обучение моделей машинного обучения в реальном времени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13.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Ивашура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В.И.  Применение методов машинного обучения в системе рекомендаций товаров онлайн-магазина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14. Волков А.А. Прогнозирование сбоев жестких дисков с помощью машинного обучения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15. Савченко В.А., Налбандян Г.Ц. Интервью с ChatGPT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xmlns="" id="{AF271CCE-8ADB-4257-6DBC-F71D77DA68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D67E81-1261-CEB7-621C-832F006DD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57965" y="1966467"/>
            <a:ext cx="4749009" cy="19134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52632D-3CAD-FDD2-AA72-F8B1457BD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4644" y="4231167"/>
            <a:ext cx="1872660" cy="24968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3B25DC2-AA86-9347-DC5D-0106B98E8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5879" y="4234027"/>
            <a:ext cx="1859727" cy="24796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2A46745-11B9-1749-3382-40BD68AC4B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50"/>
          <a:stretch/>
        </p:blipFill>
        <p:spPr>
          <a:xfrm>
            <a:off x="228626" y="4248412"/>
            <a:ext cx="1864885" cy="24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63377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946E0-665A-4144-B82E-3741A7D4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548680"/>
            <a:ext cx="10801200" cy="487362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Организация и проведение </a:t>
            </a:r>
            <a:br>
              <a:rPr lang="ru-RU" sz="2000" b="1" dirty="0">
                <a:solidFill>
                  <a:schemeClr val="tx1"/>
                </a:solidFill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/>
              <a:t>Всероссийской научно-практической конференции </a:t>
            </a:r>
            <a:br>
              <a:rPr lang="ru-RU" sz="2000" dirty="0"/>
            </a:br>
            <a:r>
              <a:rPr lang="ru-RU" sz="2000" dirty="0"/>
              <a:t>«Математическое моделирование </a:t>
            </a:r>
            <a:r>
              <a:rPr lang="ru-RU" sz="2000" dirty="0" err="1"/>
              <a:t>сложноформализуемых</a:t>
            </a:r>
            <a:r>
              <a:rPr lang="ru-RU" sz="2000" dirty="0"/>
              <a:t> систем»  ММСС2024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275281-1012-8ADD-4CC4-8E9AB8C8C0C5}"/>
              </a:ext>
            </a:extLst>
          </p:cNvPr>
          <p:cNvSpPr txBox="1"/>
          <p:nvPr/>
        </p:nvSpPr>
        <p:spPr>
          <a:xfrm>
            <a:off x="119336" y="1369770"/>
            <a:ext cx="5256584" cy="5098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СЕКЦИЯ МАТЕМАТИЧЕСКОЕ МОДЕЛИРОВАНИЕ НА РАЗНЫХ СТУПЕНЯХ ОБРАЗОВАНИЯ</a:t>
            </a:r>
          </a:p>
          <a:p>
            <a:pPr algn="just">
              <a:lnSpc>
                <a:spcPct val="115000"/>
              </a:lnSpc>
            </a:pPr>
            <a:endParaRPr lang="ru-RU" sz="1050" b="1" dirty="0">
              <a:latin typeface="Candara Light" panose="020E0502030303020204" pitchFamily="34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1. Фирсова С.А., к.т.н. Построение математических моделей решения задач в ЕГЭ по информатике.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Кабарухина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В.А. Математическое моделирование как метод познания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3. Новак А.В. Метод математического моделирования в дошкольном и начальном образовательных звеньях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4. Алиева Г.Х. Методические особенности формирования инженерного мышления младших школьников средствами моделирования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5. Гаврильчик Я.С. Стохастическое моделирование с использованием ЭОР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6. Кравченко Е.Е. Использование метода моделирования при обучении младших школьников элементам логики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7. Чумак О. А. Обучение младших школьников моделированию простых текстовых задач с использованием ЭОР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8. Палий А.Р. Развитие пространственного мышления младших школьников на основе использования наглядного моделирования 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9. </a:t>
            </a:r>
            <a:r>
              <a:rPr lang="ru-RU" sz="1050" b="1" dirty="0" err="1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Клышко</a:t>
            </a: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 Л.Д. 	Методическая деятельность учителя при обучении младших школьников решению нестандартных текстовых задач с использованием моделей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10.Кравцова У.С. Математическое моделирование при обучении решению задач на нахождение неизвестных по сумме, разности и кратному отношению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11.Сидорова Д.Н. Использование метода моделирования при обучении младших школьников решению задач на движение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12.Рябенко П.А. Обучение младших школьников элементам теории бинарных отношений на множестве величин с использованием наглядного моделирования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Candara Light" panose="020E0502030303020204" pitchFamily="34" charset="0"/>
                <a:ea typeface="+mj-ea"/>
                <a:cs typeface="Times New Roman" panose="02020603050405020304" pitchFamily="18" charset="0"/>
              </a:rPr>
              <a:t>13.Стрепетова А.А. Моделирование временных представлений при реализации метапредметного подхода в начальной школе</a:t>
            </a:r>
          </a:p>
          <a:p>
            <a:pPr algn="just">
              <a:lnSpc>
                <a:spcPct val="115000"/>
              </a:lnSpc>
            </a:pPr>
            <a:endParaRPr lang="ru-RU" sz="1050" b="1" dirty="0">
              <a:latin typeface="Candara Light" panose="020E0502030303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xmlns="" id="{AF271CCE-8ADB-4257-6DBC-F71D77DA68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07AB8D-BC44-CFCA-0232-F8AFC7C3BC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8128" y="1319409"/>
            <a:ext cx="3928188" cy="52375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0DBAA2-AE68-53C0-0027-BACC05D8E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14880" y="2432528"/>
            <a:ext cx="6345120" cy="25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2351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презентация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4784</TotalTime>
  <Words>2128</Words>
  <Application>Microsoft Office PowerPoint</Application>
  <PresentationFormat>Произвольный</PresentationFormat>
  <Paragraphs>204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</vt:lpstr>
      <vt:lpstr>ОТЧЕТ О РАБОТЕ научно-образовательной лаборатории прикладной математики, искусственного интеллекта и проблем непрерывного математического образования</vt:lpstr>
      <vt:lpstr>ПЛАН РАБОТЫ учебно-научной лаборатории прикладной математики, искусственного интеллекта и информатизации математического образования на период сентябрь 2024 г. – июнь 2025 г.</vt:lpstr>
      <vt:lpstr>ПЛАН РАБОТЫ учебно-научной лаборатории прикладной математики, искусственного интеллекта и информатизации математического образования на период сентябрь 2023 г. – июнь 2024 г.</vt:lpstr>
      <vt:lpstr> ОТЧЕТ о деятельности  студенческого научного кружка (СНК)</vt:lpstr>
      <vt:lpstr>Организация и проведение  Всероссийской научно-практической конференции  «Математическое моделирование сложноформализуемых систем»  ММСС2025 </vt:lpstr>
      <vt:lpstr>Организация и проведение  Всероссийской научно-практической конференции  «Математическое моделирование сложноформализуемых систем»  ММСС2025 </vt:lpstr>
      <vt:lpstr>Организация и проведение  Всероссийской научно-практической конференции  «Математическое моделирование сложноформализуемых систем»  ММСС2025 </vt:lpstr>
      <vt:lpstr>Организация и проведение  Всероссийской научно-практической конференции  «Математическое моделирование сложноформализуемых систем»  ММСС2025 </vt:lpstr>
      <vt:lpstr>Организация и проведение  Всероссийской научно-практической конференции  «Математическое моделирование сложноформализуемых систем»  ММСС2024 </vt:lpstr>
      <vt:lpstr>Интернет-семинар «Инновационные технологии математического образования»</vt:lpstr>
      <vt:lpstr>Руководство НИРС по кафедре математики, подготовка студентов-докладчиков для конференций</vt:lpstr>
      <vt:lpstr>Проведение фундаментальных, научно-исследовательских работ в рамках проектов РНФ, реализуемых на кафедре математики </vt:lpstr>
      <vt:lpstr>Участие в городских, региональных, всероссийских, международных семинарах, конференциях и форумах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Проценко Сонечка</dc:creator>
  <cp:lastModifiedBy>savchenko</cp:lastModifiedBy>
  <cp:revision>265</cp:revision>
  <cp:lastPrinted>2022-02-02T15:45:30Z</cp:lastPrinted>
  <dcterms:created xsi:type="dcterms:W3CDTF">2016-04-08T11:47:27Z</dcterms:created>
  <dcterms:modified xsi:type="dcterms:W3CDTF">2025-06-17T07:20:16Z</dcterms:modified>
</cp:coreProperties>
</file>