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44"/>
  </p:notesMasterIdLst>
  <p:sldIdLst>
    <p:sldId id="268" r:id="rId2"/>
    <p:sldId id="269" r:id="rId3"/>
    <p:sldId id="301" r:id="rId4"/>
    <p:sldId id="321" r:id="rId5"/>
    <p:sldId id="281" r:id="rId6"/>
    <p:sldId id="334" r:id="rId7"/>
    <p:sldId id="335" r:id="rId8"/>
    <p:sldId id="336" r:id="rId9"/>
    <p:sldId id="337" r:id="rId10"/>
    <p:sldId id="332" r:id="rId11"/>
    <p:sldId id="312" r:id="rId12"/>
    <p:sldId id="308" r:id="rId13"/>
    <p:sldId id="344" r:id="rId14"/>
    <p:sldId id="282" r:id="rId15"/>
    <p:sldId id="300" r:id="rId16"/>
    <p:sldId id="345" r:id="rId17"/>
    <p:sldId id="327" r:id="rId18"/>
    <p:sldId id="328" r:id="rId19"/>
    <p:sldId id="341" r:id="rId20"/>
    <p:sldId id="349" r:id="rId21"/>
    <p:sldId id="284" r:id="rId22"/>
    <p:sldId id="339" r:id="rId23"/>
    <p:sldId id="340" r:id="rId24"/>
    <p:sldId id="338" r:id="rId25"/>
    <p:sldId id="352" r:id="rId26"/>
    <p:sldId id="354" r:id="rId27"/>
    <p:sldId id="353" r:id="rId28"/>
    <p:sldId id="355" r:id="rId29"/>
    <p:sldId id="303" r:id="rId30"/>
    <p:sldId id="343" r:id="rId31"/>
    <p:sldId id="285" r:id="rId32"/>
    <p:sldId id="346" r:id="rId33"/>
    <p:sldId id="347" r:id="rId34"/>
    <p:sldId id="348" r:id="rId35"/>
    <p:sldId id="286" r:id="rId36"/>
    <p:sldId id="302" r:id="rId37"/>
    <p:sldId id="309" r:id="rId38"/>
    <p:sldId id="342" r:id="rId39"/>
    <p:sldId id="329" r:id="rId40"/>
    <p:sldId id="330" r:id="rId41"/>
    <p:sldId id="351" r:id="rId42"/>
    <p:sldId id="278" r:id="rId4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Светлый стиль 2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4995" autoAdjust="0"/>
    <p:restoredTop sz="90115" autoAdjust="0"/>
  </p:normalViewPr>
  <p:slideViewPr>
    <p:cSldViewPr snapToGrid="0">
      <p:cViewPr>
        <p:scale>
          <a:sx n="100" d="100"/>
          <a:sy n="100" d="100"/>
        </p:scale>
        <p:origin x="1476" y="135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1446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image" Target="../media/image11.emf"/><Relationship Id="rId4" Type="http://schemas.openxmlformats.org/officeDocument/2006/relationships/image" Target="../media/image1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552B8D-A21B-4DAE-95C0-1121CDC50A34}" type="datetimeFigureOut">
              <a:rPr lang="ru-RU" smtClean="0"/>
              <a:pPr/>
              <a:t>17.06.2025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785C82-1431-426C-9229-2056C99D841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FD09D-01CC-41FE-9723-7AA8D07CF9AF}" type="datetimeFigureOut">
              <a:rPr lang="ru-RU" smtClean="0"/>
              <a:pPr/>
              <a:t>17.06.2025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B436A-77C4-4A10-A0FC-CFD714E3898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FD09D-01CC-41FE-9723-7AA8D07CF9AF}" type="datetimeFigureOut">
              <a:rPr lang="ru-RU" smtClean="0"/>
              <a:pPr/>
              <a:t>17.06.2025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B436A-77C4-4A10-A0FC-CFD714E3898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FD09D-01CC-41FE-9723-7AA8D07CF9AF}" type="datetimeFigureOut">
              <a:rPr lang="ru-RU" smtClean="0"/>
              <a:pPr/>
              <a:t>17.06.2025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B436A-77C4-4A10-A0FC-CFD714E3898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FD09D-01CC-41FE-9723-7AA8D07CF9AF}" type="datetimeFigureOut">
              <a:rPr lang="ru-RU" smtClean="0"/>
              <a:pPr/>
              <a:t>17.06.2025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B436A-77C4-4A10-A0FC-CFD714E3898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FD09D-01CC-41FE-9723-7AA8D07CF9AF}" type="datetimeFigureOut">
              <a:rPr lang="ru-RU" smtClean="0"/>
              <a:pPr/>
              <a:t>17.06.2025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B436A-77C4-4A10-A0FC-CFD714E3898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FD09D-01CC-41FE-9723-7AA8D07CF9AF}" type="datetimeFigureOut">
              <a:rPr lang="ru-RU" smtClean="0"/>
              <a:pPr/>
              <a:t>17.06.2025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B436A-77C4-4A10-A0FC-CFD714E3898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FD09D-01CC-41FE-9723-7AA8D07CF9AF}" type="datetimeFigureOut">
              <a:rPr lang="ru-RU" smtClean="0"/>
              <a:pPr/>
              <a:t>17.06.2025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B436A-77C4-4A10-A0FC-CFD714E3898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FD09D-01CC-41FE-9723-7AA8D07CF9AF}" type="datetimeFigureOut">
              <a:rPr lang="ru-RU" smtClean="0"/>
              <a:pPr/>
              <a:t>17.06.2025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B436A-77C4-4A10-A0FC-CFD714E3898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FD09D-01CC-41FE-9723-7AA8D07CF9AF}" type="datetimeFigureOut">
              <a:rPr lang="ru-RU" smtClean="0"/>
              <a:pPr/>
              <a:t>17.06.2025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B436A-77C4-4A10-A0FC-CFD714E3898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FD09D-01CC-41FE-9723-7AA8D07CF9AF}" type="datetimeFigureOut">
              <a:rPr lang="ru-RU" smtClean="0"/>
              <a:pPr/>
              <a:t>17.06.2025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B436A-77C4-4A10-A0FC-CFD714E3898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FD09D-01CC-41FE-9723-7AA8D07CF9AF}" type="datetimeFigureOut">
              <a:rPr lang="ru-RU" smtClean="0"/>
              <a:pPr/>
              <a:t>17.06.2025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B436A-77C4-4A10-A0FC-CFD714E3898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7FD09D-01CC-41FE-9723-7AA8D07CF9AF}" type="datetimeFigureOut">
              <a:rPr lang="ru-RU" smtClean="0"/>
              <a:pPr/>
              <a:t>17.06.2025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4B436A-77C4-4A10-A0FC-CFD714E3898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3.bin"/><Relationship Id="rId5" Type="http://schemas.openxmlformats.org/officeDocument/2006/relationships/oleObject" Target="../embeddings/oleObject2.bin"/><Relationship Id="rId4" Type="http://schemas.openxmlformats.org/officeDocument/2006/relationships/oleObject" Target="../embeddings/oleObject1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2.png"/><Relationship Id="rId7" Type="http://schemas.openxmlformats.org/officeDocument/2006/relationships/image" Target="../media/image36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2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7.png"/><Relationship Id="rId4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02B213C-CFAC-4797-A05E-209C192385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1487" y="1992430"/>
            <a:ext cx="11222966" cy="2983832"/>
          </a:xfrm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7030A0"/>
                </a:solidFill>
                <a:latin typeface="+mn-lt"/>
                <a:cs typeface="Times New Roman" pitchFamily="18" charset="0"/>
              </a:rPr>
              <a:t>ОТЧЕТ О РАБОТЕ</a:t>
            </a:r>
            <a:br>
              <a:rPr lang="ru-RU" sz="4000" b="1" dirty="0" smtClean="0">
                <a:solidFill>
                  <a:srgbClr val="7030A0"/>
                </a:solidFill>
                <a:latin typeface="+mn-lt"/>
                <a:cs typeface="Times New Roman" pitchFamily="18" charset="0"/>
              </a:rPr>
            </a:br>
            <a:r>
              <a:rPr lang="ru-RU" sz="4000" b="1" cap="all" dirty="0" smtClean="0">
                <a:solidFill>
                  <a:srgbClr val="7030A0"/>
                </a:solidFill>
                <a:latin typeface="+mn-lt"/>
                <a:cs typeface="Times New Roman" pitchFamily="18" charset="0"/>
              </a:rPr>
              <a:t>научно-образовательной лаборатории </a:t>
            </a:r>
            <a:r>
              <a:rPr lang="ru-RU" sz="4000" b="1" cap="all" dirty="0">
                <a:solidFill>
                  <a:srgbClr val="7030A0"/>
                </a:solidFill>
                <a:latin typeface="+mn-lt"/>
                <a:cs typeface="Times New Roman" pitchFamily="18" charset="0"/>
              </a:rPr>
              <a:t>цифровой трансформации образования и прикладной </a:t>
            </a:r>
            <a:r>
              <a:rPr lang="ru-RU" sz="4000" b="1" cap="all" dirty="0" smtClean="0">
                <a:solidFill>
                  <a:srgbClr val="7030A0"/>
                </a:solidFill>
                <a:latin typeface="+mn-lt"/>
                <a:cs typeface="Times New Roman" pitchFamily="18" charset="0"/>
              </a:rPr>
              <a:t>информатики</a:t>
            </a:r>
            <a:endParaRPr lang="ru-RU" sz="4000" cap="all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59FC2C69-F34C-4AEE-915F-359B5B7CCA1D}"/>
              </a:ext>
            </a:extLst>
          </p:cNvPr>
          <p:cNvSpPr/>
          <p:nvPr/>
        </p:nvSpPr>
        <p:spPr>
          <a:xfrm>
            <a:off x="1625599" y="2628653"/>
            <a:ext cx="9070109" cy="2045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endParaRPr lang="ru-RU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2D317D9E-007A-4776-9F85-87E2FB1A8BC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444157" y="247022"/>
            <a:ext cx="1475479" cy="1331612"/>
          </a:xfrm>
          <a:prstGeom prst="ellipse">
            <a:avLst/>
          </a:prstGeom>
          <a:ln w="190500" cap="rnd">
            <a:noFill/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Прямоугольник 5"/>
          <p:cNvSpPr/>
          <p:nvPr/>
        </p:nvSpPr>
        <p:spPr>
          <a:xfrm>
            <a:off x="1116566" y="5667368"/>
            <a:ext cx="9744089" cy="646331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r>
              <a:rPr lang="ru-RU" b="1" cap="all" dirty="0" smtClean="0">
                <a:solidFill>
                  <a:srgbClr val="7030A0"/>
                </a:solidFill>
                <a:ea typeface="+mj-ea"/>
                <a:cs typeface="Times New Roman" pitchFamily="18" charset="0"/>
              </a:rPr>
              <a:t>С.С. </a:t>
            </a:r>
            <a:r>
              <a:rPr lang="ru-RU" b="1" cap="all" dirty="0" err="1" smtClean="0">
                <a:solidFill>
                  <a:srgbClr val="7030A0"/>
                </a:solidFill>
                <a:ea typeface="+mj-ea"/>
                <a:cs typeface="Times New Roman" pitchFamily="18" charset="0"/>
              </a:rPr>
              <a:t>Белоконова</a:t>
            </a:r>
            <a:r>
              <a:rPr lang="ru-RU" b="1" cap="all" dirty="0" smtClean="0">
                <a:solidFill>
                  <a:srgbClr val="7030A0"/>
                </a:solidFill>
                <a:ea typeface="+mj-ea"/>
                <a:cs typeface="Times New Roman" pitchFamily="18" charset="0"/>
              </a:rPr>
              <a:t> - РУКОВОДИТЕЛЬ ЛАБОРАТОРИИ,</a:t>
            </a:r>
            <a:br>
              <a:rPr lang="ru-RU" b="1" cap="all" dirty="0" smtClean="0">
                <a:solidFill>
                  <a:srgbClr val="7030A0"/>
                </a:solidFill>
                <a:ea typeface="+mj-ea"/>
                <a:cs typeface="Times New Roman" pitchFamily="18" charset="0"/>
              </a:rPr>
            </a:br>
            <a:r>
              <a:rPr lang="ru-RU" b="1" cap="all" dirty="0" smtClean="0">
                <a:solidFill>
                  <a:srgbClr val="7030A0"/>
                </a:solidFill>
                <a:ea typeface="+mj-ea"/>
                <a:cs typeface="Times New Roman" pitchFamily="18" charset="0"/>
              </a:rPr>
              <a:t>                                    канд. </a:t>
            </a:r>
            <a:r>
              <a:rPr lang="ru-RU" b="1" cap="all" dirty="0" err="1" smtClean="0">
                <a:solidFill>
                  <a:srgbClr val="7030A0"/>
                </a:solidFill>
                <a:ea typeface="+mj-ea"/>
                <a:cs typeface="Times New Roman" pitchFamily="18" charset="0"/>
              </a:rPr>
              <a:t>техн</a:t>
            </a:r>
            <a:r>
              <a:rPr lang="ru-RU" b="1" cap="all" dirty="0" smtClean="0">
                <a:solidFill>
                  <a:srgbClr val="7030A0"/>
                </a:solidFill>
                <a:ea typeface="+mj-ea"/>
                <a:cs typeface="Times New Roman" pitchFamily="18" charset="0"/>
              </a:rPr>
              <a:t>. наук, доцент кафедры информатики</a:t>
            </a:r>
            <a:endParaRPr lang="ru-RU" b="1" cap="all" dirty="0">
              <a:solidFill>
                <a:srgbClr val="7030A0"/>
              </a:solidFill>
              <a:ea typeface="+mj-ea"/>
              <a:cs typeface="Times New Roman" pitchFamily="18" charset="0"/>
            </a:endParaRPr>
          </a:p>
        </p:txBody>
      </p:sp>
      <p:pic>
        <p:nvPicPr>
          <p:cNvPr id="9" name="Picture 2" descr="logo20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3424" y="254994"/>
            <a:ext cx="1532245" cy="1532245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1837426" y="362309"/>
            <a:ext cx="8462513" cy="175432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ea typeface="+mj-ea"/>
                <a:cs typeface="Times New Roman" pitchFamily="18" charset="0"/>
              </a:rPr>
              <a:t>Министерство науки и высшего образования Российской Федерации</a:t>
            </a:r>
            <a:br>
              <a:rPr lang="ru-RU" b="1" dirty="0" smtClean="0">
                <a:ea typeface="+mj-ea"/>
                <a:cs typeface="Times New Roman" pitchFamily="18" charset="0"/>
              </a:rPr>
            </a:br>
            <a:r>
              <a:rPr lang="ru-RU" b="1" dirty="0" smtClean="0">
                <a:ea typeface="+mj-ea"/>
                <a:cs typeface="Times New Roman" pitchFamily="18" charset="0"/>
              </a:rPr>
              <a:t>Таганрогский институт имени А. П. Чехова (филиал)  </a:t>
            </a:r>
            <a:br>
              <a:rPr lang="ru-RU" b="1" dirty="0" smtClean="0">
                <a:ea typeface="+mj-ea"/>
                <a:cs typeface="Times New Roman" pitchFamily="18" charset="0"/>
              </a:rPr>
            </a:br>
            <a:r>
              <a:rPr lang="ru-RU" b="1" dirty="0" smtClean="0">
                <a:ea typeface="+mj-ea"/>
                <a:cs typeface="Times New Roman" pitchFamily="18" charset="0"/>
              </a:rPr>
              <a:t>ФГБОУ ВО «Ростовский государственный экономический  университет (РИНХ)»</a:t>
            </a:r>
            <a:r>
              <a:rPr lang="ru-RU" sz="1400" b="1" dirty="0" smtClean="0">
                <a:solidFill>
                  <a:srgbClr val="002060"/>
                </a:solidFill>
              </a:rPr>
              <a:t/>
            </a:r>
            <a:br>
              <a:rPr lang="ru-RU" sz="1400" b="1" dirty="0" smtClean="0">
                <a:solidFill>
                  <a:srgbClr val="002060"/>
                </a:solidFill>
              </a:rPr>
            </a:br>
            <a:r>
              <a:rPr lang="ru-RU" sz="3600" dirty="0" smtClean="0">
                <a:solidFill>
                  <a:srgbClr val="002060"/>
                </a:solidFill>
              </a:rPr>
              <a:t/>
            </a:r>
            <a:br>
              <a:rPr lang="ru-RU" sz="3600" dirty="0" smtClean="0">
                <a:solidFill>
                  <a:srgbClr val="002060"/>
                </a:solidFill>
              </a:rPr>
            </a:b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07043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logo20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0292" y="134224"/>
            <a:ext cx="1306387" cy="1306387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10" name="Заголовок 9"/>
          <p:cNvSpPr>
            <a:spLocks noGrp="1"/>
          </p:cNvSpPr>
          <p:nvPr>
            <p:ph type="ctrTitle"/>
          </p:nvPr>
        </p:nvSpPr>
        <p:spPr>
          <a:xfrm>
            <a:off x="1458227" y="1"/>
            <a:ext cx="10496350" cy="2281186"/>
          </a:xfrm>
          <a:effectLst/>
        </p:spPr>
        <p:txBody>
          <a:bodyPr>
            <a:noAutofit/>
          </a:bodyPr>
          <a:lstStyle/>
          <a:p>
            <a:r>
              <a:rPr lang="ru-RU" sz="2800" b="1" cap="all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Руководство НИРС по кафедре информатики, подготовка и участие студентов-докладчиков в городских, региональных, всероссийских, международных семинарах, конференциях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7176" y="2076450"/>
            <a:ext cx="5065963" cy="36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34400" y="2125663"/>
            <a:ext cx="3066663" cy="4233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 descr="O:\__Облако3\Лаборатория\ СНО 2025\Конференции\0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29200" y="2028825"/>
            <a:ext cx="3223800" cy="457276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407043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logo20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0292" y="134224"/>
            <a:ext cx="1306387" cy="1306387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10" name="Заголовок 9"/>
          <p:cNvSpPr>
            <a:spLocks noGrp="1"/>
          </p:cNvSpPr>
          <p:nvPr>
            <p:ph type="ctrTitle"/>
          </p:nvPr>
        </p:nvSpPr>
        <p:spPr>
          <a:xfrm>
            <a:off x="1458227" y="1"/>
            <a:ext cx="10496350" cy="2281186"/>
          </a:xfrm>
          <a:effectLst/>
        </p:spPr>
        <p:txBody>
          <a:bodyPr>
            <a:noAutofit/>
          </a:bodyPr>
          <a:lstStyle/>
          <a:p>
            <a:r>
              <a:rPr lang="ru-RU" sz="2800" b="1" cap="all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Руководство НИРС по кафедре информатики, подготовка и участие студентов-докладчиков в городских, региональных, всероссийских, международных семинарах, конференциях</a:t>
            </a:r>
          </a:p>
        </p:txBody>
      </p:sp>
      <p:pic>
        <p:nvPicPr>
          <p:cNvPr id="2050" name="Picture 2" descr="O:\__Облако3\Лаборатория\ СНО 2025\Конференции\03.jpg"/>
          <p:cNvPicPr>
            <a:picLocks noChangeAspect="1" noChangeArrowheads="1"/>
          </p:cNvPicPr>
          <p:nvPr/>
        </p:nvPicPr>
        <p:blipFill>
          <a:blip r:embed="rId3" cstate="print"/>
          <a:srcRect l="3243" t="9042" r="4172"/>
          <a:stretch>
            <a:fillRect/>
          </a:stretch>
        </p:blipFill>
        <p:spPr bwMode="auto">
          <a:xfrm>
            <a:off x="8924925" y="1857375"/>
            <a:ext cx="2990850" cy="2203724"/>
          </a:xfrm>
          <a:prstGeom prst="rect">
            <a:avLst/>
          </a:prstGeom>
          <a:noFill/>
        </p:spPr>
      </p:pic>
      <p:pic>
        <p:nvPicPr>
          <p:cNvPr id="2051" name="Picture 3" descr="O:\__Облако3\Лаборатория\ СНО 2025\Конференции\0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5350" y="4009968"/>
            <a:ext cx="3349945" cy="2333682"/>
          </a:xfrm>
          <a:prstGeom prst="rect">
            <a:avLst/>
          </a:prstGeom>
          <a:noFill/>
        </p:spPr>
      </p:pic>
      <p:pic>
        <p:nvPicPr>
          <p:cNvPr id="2052" name="Picture 4" descr="O:\__Облако3\Лаборатория\ СНО 2025\Конференции\0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62476" y="2233612"/>
            <a:ext cx="2968085" cy="4186237"/>
          </a:xfrm>
          <a:prstGeom prst="rect">
            <a:avLst/>
          </a:prstGeom>
          <a:noFill/>
        </p:spPr>
      </p:pic>
      <p:pic>
        <p:nvPicPr>
          <p:cNvPr id="2053" name="Picture 5" descr="O:\__Облако3\Лаборатория\ СНО 2025\Конференции\0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2399" y="1790699"/>
            <a:ext cx="3363273" cy="2375175"/>
          </a:xfrm>
          <a:prstGeom prst="rect">
            <a:avLst/>
          </a:prstGeom>
          <a:noFill/>
        </p:spPr>
      </p:pic>
      <p:pic>
        <p:nvPicPr>
          <p:cNvPr id="2054" name="Picture 6" descr="O:\__Облако3\Лаборатория\ СНО 2025\Конференции\1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91450" y="3924300"/>
            <a:ext cx="3571654" cy="252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407043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logo20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0292" y="134224"/>
            <a:ext cx="1306387" cy="1306387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10" name="Заголовок 9"/>
          <p:cNvSpPr>
            <a:spLocks noGrp="1"/>
          </p:cNvSpPr>
          <p:nvPr>
            <p:ph type="ctrTitle"/>
          </p:nvPr>
        </p:nvSpPr>
        <p:spPr>
          <a:xfrm>
            <a:off x="1458227" y="1"/>
            <a:ext cx="10496350" cy="2281186"/>
          </a:xfrm>
          <a:effectLst/>
        </p:spPr>
        <p:txBody>
          <a:bodyPr>
            <a:noAutofit/>
          </a:bodyPr>
          <a:lstStyle/>
          <a:p>
            <a:r>
              <a:rPr lang="ru-RU" sz="2800" b="1" cap="all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Руководство НИРС по кафедре информатики, подготовка и участие студентов-докладчиков в городских, региональных, всероссийских, международных семинарах, конференциях</a:t>
            </a:r>
          </a:p>
        </p:txBody>
      </p:sp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295274" y="1596080"/>
          <a:ext cx="4048125" cy="2880670"/>
        </p:xfrm>
        <a:graphic>
          <a:graphicData uri="http://schemas.openxmlformats.org/presentationml/2006/ole">
            <p:oleObj spid="_x0000_s3074" name="Acrobat Document" r:id="rId4" imgW="9564120" imgH="6798240" progId="AcroExch.Document.7">
              <p:embed/>
            </p:oleObj>
          </a:graphicData>
        </a:graphic>
      </p:graphicFrame>
      <p:graphicFrame>
        <p:nvGraphicFramePr>
          <p:cNvPr id="3075" name="Object 3"/>
          <p:cNvGraphicFramePr>
            <a:graphicFrameLocks noChangeAspect="1"/>
          </p:cNvGraphicFramePr>
          <p:nvPr/>
        </p:nvGraphicFramePr>
        <p:xfrm>
          <a:off x="2247900" y="4048124"/>
          <a:ext cx="3706747" cy="2619375"/>
        </p:xfrm>
        <a:graphic>
          <a:graphicData uri="http://schemas.openxmlformats.org/presentationml/2006/ole">
            <p:oleObj spid="_x0000_s3075" name="Acrobat Document" r:id="rId5" imgW="9440640" imgH="6663960" progId="AcroExch.Document.7">
              <p:embed/>
            </p:oleObj>
          </a:graphicData>
        </a:graphic>
      </p:graphicFrame>
      <p:graphicFrame>
        <p:nvGraphicFramePr>
          <p:cNvPr id="3077" name="Object 5"/>
          <p:cNvGraphicFramePr>
            <a:graphicFrameLocks noChangeAspect="1"/>
          </p:cNvGraphicFramePr>
          <p:nvPr/>
        </p:nvGraphicFramePr>
        <p:xfrm>
          <a:off x="9248775" y="1741179"/>
          <a:ext cx="2686050" cy="3800783"/>
        </p:xfrm>
        <a:graphic>
          <a:graphicData uri="http://schemas.openxmlformats.org/presentationml/2006/ole">
            <p:oleObj spid="_x0000_s3077" name="Acrobat Document" r:id="rId6" imgW="6671160" imgH="9430200" progId="AcroExch.Document.7">
              <p:embed/>
            </p:oleObj>
          </a:graphicData>
        </a:graphic>
      </p:graphicFrame>
      <p:graphicFrame>
        <p:nvGraphicFramePr>
          <p:cNvPr id="3078" name="Object 6"/>
          <p:cNvGraphicFramePr>
            <a:graphicFrameLocks noChangeAspect="1"/>
          </p:cNvGraphicFramePr>
          <p:nvPr/>
        </p:nvGraphicFramePr>
        <p:xfrm>
          <a:off x="6667500" y="2510896"/>
          <a:ext cx="2552700" cy="3612092"/>
        </p:xfrm>
        <a:graphic>
          <a:graphicData uri="http://schemas.openxmlformats.org/presentationml/2006/ole">
            <p:oleObj spid="_x0000_s3078" name="Acrobat Document" r:id="rId7" imgW="6671160" imgH="9430200" progId="AcroExch.Document.7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1407043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logo20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0292" y="134224"/>
            <a:ext cx="1306387" cy="1306387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10" name="Заголовок 9"/>
          <p:cNvSpPr>
            <a:spLocks noGrp="1"/>
          </p:cNvSpPr>
          <p:nvPr>
            <p:ph type="ctrTitle"/>
          </p:nvPr>
        </p:nvSpPr>
        <p:spPr>
          <a:xfrm>
            <a:off x="1458227" y="1"/>
            <a:ext cx="10496350" cy="2281186"/>
          </a:xfrm>
          <a:effectLst/>
        </p:spPr>
        <p:txBody>
          <a:bodyPr>
            <a:noAutofit/>
          </a:bodyPr>
          <a:lstStyle/>
          <a:p>
            <a:r>
              <a:rPr lang="ru-RU" sz="2800" b="1" cap="all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Руководство НИРС по кафедре информатики, подготовка и участие студентов-докладчиков в городских, региональных, всероссийских, международных семинарах, конференциях</a:t>
            </a:r>
          </a:p>
        </p:txBody>
      </p:sp>
      <p:pic>
        <p:nvPicPr>
          <p:cNvPr id="52231" name="Picture 7" descr="https://foto.tgpi.ru/news/2024/11_10/03/i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1975" y="1591118"/>
            <a:ext cx="2875405" cy="5104269"/>
          </a:xfrm>
          <a:prstGeom prst="rect">
            <a:avLst/>
          </a:prstGeom>
          <a:noFill/>
        </p:spPr>
      </p:pic>
      <p:pic>
        <p:nvPicPr>
          <p:cNvPr id="52235" name="Picture 11" descr="https://foto.tgpi.ru/news/2024/11_10/03/i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14540" y="2155573"/>
            <a:ext cx="4949072" cy="3299381"/>
          </a:xfrm>
          <a:prstGeom prst="rect">
            <a:avLst/>
          </a:prstGeom>
          <a:noFill/>
        </p:spPr>
      </p:pic>
      <p:pic>
        <p:nvPicPr>
          <p:cNvPr id="52233" name="Picture 9" descr="https://foto.tgpi.ru/news/2024/11_10/03/i0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43101" y="3871254"/>
            <a:ext cx="3966360" cy="26442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407043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59FC2C69-F34C-4AEE-915F-359B5B7CCA1D}"/>
              </a:ext>
            </a:extLst>
          </p:cNvPr>
          <p:cNvSpPr/>
          <p:nvPr/>
        </p:nvSpPr>
        <p:spPr>
          <a:xfrm>
            <a:off x="1625599" y="2628653"/>
            <a:ext cx="9070109" cy="2045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endParaRPr lang="ru-RU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2" descr="logo20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0292" y="134224"/>
            <a:ext cx="1306387" cy="1306387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10" name="Заголовок 9"/>
          <p:cNvSpPr>
            <a:spLocks noGrp="1"/>
          </p:cNvSpPr>
          <p:nvPr>
            <p:ph type="ctrTitle"/>
          </p:nvPr>
        </p:nvSpPr>
        <p:spPr>
          <a:xfrm>
            <a:off x="1515975" y="132861"/>
            <a:ext cx="10496350" cy="800794"/>
          </a:xfrm>
          <a:effectLst/>
        </p:spPr>
        <p:txBody>
          <a:bodyPr>
            <a:noAutofit/>
          </a:bodyPr>
          <a:lstStyle/>
          <a:p>
            <a:r>
              <a:rPr lang="ru-RU" sz="2800" b="1" cap="all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Организация </a:t>
            </a:r>
            <a:r>
              <a:rPr lang="ru-RU" sz="2800" b="1" cap="all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и сопровождение практики обучающихся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27866" y="1703781"/>
            <a:ext cx="10887834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ru-RU" sz="2000" dirty="0" smtClean="0">
                <a:ea typeface="Times New Roman"/>
              </a:rPr>
              <a:t>На базе лаборатории организовано проведение производственных практик обучающихся:</a:t>
            </a:r>
          </a:p>
          <a:p>
            <a:pPr fontAlgn="base">
              <a:spcBef>
                <a:spcPct val="0"/>
              </a:spcBef>
              <a:spcAft>
                <a:spcPts val="1200"/>
              </a:spcAft>
              <a:buFont typeface="Wingdings" pitchFamily="2" charset="2"/>
              <a:buChar char="Ø"/>
            </a:pPr>
            <a:r>
              <a:rPr lang="ru-RU" sz="2000" dirty="0" smtClean="0">
                <a:ea typeface="Times New Roman"/>
              </a:rPr>
              <a:t> </a:t>
            </a:r>
            <a:r>
              <a:rPr lang="ru-RU" sz="2000" b="1" dirty="0" smtClean="0"/>
              <a:t>по направлению «Педагогическое образование (с двумя профилями подготовки)», профили «Математика» и «Информатика»;</a:t>
            </a:r>
          </a:p>
          <a:p>
            <a:pPr fontAlgn="base">
              <a:spcBef>
                <a:spcPct val="0"/>
              </a:spcBef>
              <a:spcAft>
                <a:spcPts val="1200"/>
              </a:spcAft>
              <a:buFont typeface="Wingdings" pitchFamily="2" charset="2"/>
              <a:buChar char="Ø"/>
            </a:pPr>
            <a:r>
              <a:rPr lang="ru-RU" sz="2000" b="1" dirty="0" smtClean="0"/>
              <a:t>по направлению «Педагогическое образование», магистерская программа «Информатика. Цифровая трансформация образования»;</a:t>
            </a:r>
          </a:p>
          <a:p>
            <a:pPr fontAlgn="base">
              <a:spcBef>
                <a:spcPct val="0"/>
              </a:spcBef>
              <a:spcAft>
                <a:spcPts val="1200"/>
              </a:spcAft>
              <a:buFont typeface="Wingdings" pitchFamily="2" charset="2"/>
              <a:buChar char="Ø"/>
            </a:pPr>
            <a:r>
              <a:rPr lang="ru-RU" sz="2000" b="1" dirty="0" smtClean="0"/>
              <a:t>по направлению подготовки «Прикладная информатика», профиль «Прикладная информатика в менеджменте»;</a:t>
            </a:r>
          </a:p>
          <a:p>
            <a:pPr fontAlgn="base">
              <a:spcBef>
                <a:spcPct val="0"/>
              </a:spcBef>
              <a:spcAft>
                <a:spcPts val="1200"/>
              </a:spcAft>
              <a:buFont typeface="Wingdings" pitchFamily="2" charset="2"/>
              <a:buChar char="Ø"/>
            </a:pPr>
            <a:r>
              <a:rPr lang="ru-RU" sz="2000" b="1" dirty="0" smtClean="0"/>
              <a:t>по направлению подготовки «Прикладная информатика», магистерская программа «Информационные системы и анализ больших данных»</a:t>
            </a:r>
          </a:p>
        </p:txBody>
      </p:sp>
    </p:spTree>
    <p:extLst>
      <p:ext uri="{BB962C8B-B14F-4D97-AF65-F5344CB8AC3E}">
        <p14:creationId xmlns:p14="http://schemas.microsoft.com/office/powerpoint/2010/main" xmlns="" val="1407043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logo20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0292" y="134224"/>
            <a:ext cx="1306387" cy="1306387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10" name="Заголовок 9"/>
          <p:cNvSpPr>
            <a:spLocks noGrp="1"/>
          </p:cNvSpPr>
          <p:nvPr>
            <p:ph type="ctrTitle"/>
          </p:nvPr>
        </p:nvSpPr>
        <p:spPr>
          <a:xfrm>
            <a:off x="1400474" y="1"/>
            <a:ext cx="10791525" cy="2473692"/>
          </a:xfrm>
          <a:effectLst/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ru-RU" sz="2800" b="1" cap="all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Оказание методической помощи сотрудникам Таганрогского института имени А.П. Чехова, представителям образовательных организаций г. Таганрога и Ростовской области в сфере применения информационных технологий в образовании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55526" y="2332112"/>
            <a:ext cx="11481916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buFont typeface="Wingdings" pitchFamily="2" charset="2"/>
              <a:buChar char="Ø"/>
            </a:pPr>
            <a:r>
              <a:rPr lang="ru-RU" sz="2000" b="1" dirty="0" smtClean="0"/>
              <a:t>Оказание консультативной помощи учителям информатики МОБУ СОШ №8 им. А.Г. Ломакина и Николаевской СОШ им. Нагорного </a:t>
            </a:r>
            <a:r>
              <a:rPr lang="ru-RU" sz="2000" dirty="0" smtClean="0"/>
              <a:t>(проведение семинаров и практикумов по освоению новых программных средств, технологий и методик преподавания информатики, предоставление учителям методических материалов, примеров уроков, заданий, проектов, а также постоянной поддержки и обратной связи).</a:t>
            </a:r>
          </a:p>
          <a:p>
            <a:pPr>
              <a:spcBef>
                <a:spcPts val="1200"/>
              </a:spcBef>
              <a:buFont typeface="Wingdings" pitchFamily="2" charset="2"/>
              <a:buChar char="Ø"/>
            </a:pPr>
            <a:r>
              <a:rPr lang="ru-RU" sz="2000" dirty="0" smtClean="0"/>
              <a:t>18 октября в МБОУ Троицкая СОШ состоялось яркое и познавательное мероприятие по информатике </a:t>
            </a:r>
            <a:r>
              <a:rPr lang="ru-RU" sz="2000" b="1" dirty="0" smtClean="0"/>
              <a:t>«Юный программист» для обучающихся </a:t>
            </a:r>
            <a:r>
              <a:rPr lang="ru-RU" sz="2000" b="1" dirty="0" err="1" smtClean="0"/>
              <a:t>Неклиновского</a:t>
            </a:r>
            <a:r>
              <a:rPr lang="ru-RU" sz="2000" b="1" dirty="0" smtClean="0"/>
              <a:t> района</a:t>
            </a:r>
            <a:r>
              <a:rPr lang="ru-RU" sz="2000" dirty="0" smtClean="0"/>
              <a:t>. В рамках мероприятия для школьников были проведены разнообразные мастер-классы, </a:t>
            </a:r>
            <a:r>
              <a:rPr lang="ru-RU" sz="2000" dirty="0" err="1" smtClean="0"/>
              <a:t>квесты</a:t>
            </a:r>
            <a:r>
              <a:rPr lang="ru-RU" sz="2000" dirty="0" smtClean="0"/>
              <a:t> и соревнования, ребята смогли окунуться в программирование и робототехнику, увидели примеры удивительных разработок. Работу секции кафедры информатики курировала доцент </a:t>
            </a:r>
            <a:r>
              <a:rPr lang="ru-RU" sz="2000" dirty="0" err="1" smtClean="0"/>
              <a:t>Белоконова</a:t>
            </a:r>
            <a:r>
              <a:rPr lang="ru-RU" sz="2000" dirty="0" smtClean="0"/>
              <a:t> Светлана  Сергеевна. Руководители секций были отмечены благодарственными письмами за плодотворное сотрудничество с системой образования </a:t>
            </a:r>
            <a:r>
              <a:rPr lang="ru-RU" sz="2000" dirty="0" err="1" smtClean="0"/>
              <a:t>Неклиновского</a:t>
            </a:r>
            <a:r>
              <a:rPr lang="ru-RU" sz="2000" dirty="0" smtClean="0"/>
              <a:t> района и личный вклад в организацию и проведение районного мероприятия.</a:t>
            </a:r>
            <a:endParaRPr lang="ru-RU" sz="2000" b="1" dirty="0" smtClean="0"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07043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logo20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0292" y="134224"/>
            <a:ext cx="1306387" cy="1306387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10" name="Заголовок 9"/>
          <p:cNvSpPr>
            <a:spLocks noGrp="1"/>
          </p:cNvSpPr>
          <p:nvPr>
            <p:ph type="ctrTitle"/>
          </p:nvPr>
        </p:nvSpPr>
        <p:spPr>
          <a:xfrm>
            <a:off x="1400474" y="1"/>
            <a:ext cx="10791525" cy="2473692"/>
          </a:xfrm>
          <a:effectLst/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ru-RU" sz="2800" b="1" cap="all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Оказание методической помощи сотрудникам Таганрогского института имени А.П. Чехова, представителям образовательных организаций г. Таганрога и Ростовской области в сфере применения информационных технологий в образовании</a:t>
            </a:r>
          </a:p>
        </p:txBody>
      </p:sp>
      <p:pic>
        <p:nvPicPr>
          <p:cNvPr id="53250" name="Picture 2" descr="https://foto.tgpi.ru/news/2024/10_25/05/i03.jpg"/>
          <p:cNvPicPr>
            <a:picLocks noChangeAspect="1" noChangeArrowheads="1"/>
          </p:cNvPicPr>
          <p:nvPr/>
        </p:nvPicPr>
        <p:blipFill>
          <a:blip r:embed="rId3" cstate="print"/>
          <a:srcRect l="9484" t="4454" r="16289" b="1636"/>
          <a:stretch>
            <a:fillRect/>
          </a:stretch>
        </p:blipFill>
        <p:spPr bwMode="auto">
          <a:xfrm>
            <a:off x="405353" y="2243579"/>
            <a:ext cx="4242062" cy="4025246"/>
          </a:xfrm>
          <a:prstGeom prst="rect">
            <a:avLst/>
          </a:prstGeom>
          <a:noFill/>
        </p:spPr>
      </p:pic>
      <p:pic>
        <p:nvPicPr>
          <p:cNvPr id="53252" name="Picture 4" descr="https://foto.tgpi.ru/news/2024/10_25/05/i0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38300" y="2611226"/>
            <a:ext cx="2744967" cy="3659956"/>
          </a:xfrm>
          <a:prstGeom prst="rect">
            <a:avLst/>
          </a:prstGeom>
          <a:noFill/>
        </p:spPr>
      </p:pic>
      <p:pic>
        <p:nvPicPr>
          <p:cNvPr id="53254" name="Picture 6" descr="https://foto.tgpi.ru/news/2024/10_25/05/i0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51108" y="3100214"/>
            <a:ext cx="4279770" cy="32098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407043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59FC2C69-F34C-4AEE-915F-359B5B7CCA1D}"/>
              </a:ext>
            </a:extLst>
          </p:cNvPr>
          <p:cNvSpPr/>
          <p:nvPr/>
        </p:nvSpPr>
        <p:spPr>
          <a:xfrm>
            <a:off x="1625599" y="2628653"/>
            <a:ext cx="9070109" cy="2045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endParaRPr lang="ru-RU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2" descr="logo20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0292" y="134224"/>
            <a:ext cx="1306387" cy="1306387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10" name="Заголовок 9"/>
          <p:cNvSpPr>
            <a:spLocks noGrp="1"/>
          </p:cNvSpPr>
          <p:nvPr>
            <p:ph type="ctrTitle"/>
          </p:nvPr>
        </p:nvSpPr>
        <p:spPr>
          <a:xfrm>
            <a:off x="1458227" y="1"/>
            <a:ext cx="10496350" cy="1314449"/>
          </a:xfrm>
          <a:effectLst/>
        </p:spPr>
        <p:txBody>
          <a:bodyPr>
            <a:noAutofit/>
          </a:bodyPr>
          <a:lstStyle/>
          <a:p>
            <a:r>
              <a:rPr lang="ru-RU" sz="2800" b="1" cap="all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УЧАСТИЕ В ПРОЕКТНО-ОБРАЗОВАТЕЛЬНОМ ИНТЕНСИВЕ</a:t>
            </a:r>
            <a:endParaRPr lang="ru-RU" sz="2800" b="1" cap="all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11756" y="1591345"/>
            <a:ext cx="11605106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Акселерационная программа </a:t>
            </a:r>
            <a:r>
              <a:rPr lang="ru-RU" sz="2000" dirty="0" smtClean="0"/>
              <a:t>– общероссийская общественная организация студентов экономических вузов и факультетов, молодых специалистов, учёных и преподавателей России. Уже стало традиционным активное участие студентов и магистрантов кафедры информатики в различных олимпиадах и конкурсах организации.  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ru-RU" sz="2000" dirty="0" smtClean="0"/>
              <a:t>В 2024 году принимали участие в </a:t>
            </a:r>
            <a:r>
              <a:rPr lang="ru-RU" sz="2000" b="1" dirty="0" smtClean="0"/>
              <a:t>Акселерационной программе РГЭУ (РИНХ) «Созвездие Юга» 2024.  </a:t>
            </a:r>
            <a:r>
              <a:rPr lang="ru-RU" sz="2000" dirty="0" smtClean="0"/>
              <a:t>Проект представленный на акселератор – «Разработка </a:t>
            </a:r>
            <a:r>
              <a:rPr lang="ru-RU" sz="2000" dirty="0" err="1" smtClean="0"/>
              <a:t>Онлайн</a:t>
            </a:r>
            <a:r>
              <a:rPr lang="ru-RU" sz="2000" dirty="0" smtClean="0"/>
              <a:t> платформы подготовки к ОГЭ по информатике «</a:t>
            </a:r>
            <a:r>
              <a:rPr lang="ru-RU" sz="2000" dirty="0" err="1" smtClean="0"/>
              <a:t>ОГЭ-Мастер</a:t>
            </a:r>
            <a:r>
              <a:rPr lang="ru-RU" sz="2000" dirty="0" smtClean="0"/>
              <a:t>»» (Полищук Марина, Плотникова Марина, Ханина Яна, Карпенко Александр, </a:t>
            </a:r>
            <a:r>
              <a:rPr lang="ru-RU" sz="2000" dirty="0" err="1" smtClean="0"/>
              <a:t>Нужнов</a:t>
            </a:r>
            <a:r>
              <a:rPr lang="ru-RU" sz="2000" dirty="0" smtClean="0"/>
              <a:t> Владимир, Перегуда Ирина, Кобзарь Екатерина, Артемова Полина, Гончарова Анна, Карапетян </a:t>
            </a:r>
            <a:r>
              <a:rPr lang="ru-RU" sz="2000" dirty="0" err="1" smtClean="0"/>
              <a:t>Ануш</a:t>
            </a:r>
            <a:r>
              <a:rPr lang="ru-RU" sz="2000" dirty="0" smtClean="0"/>
              <a:t>, </a:t>
            </a:r>
            <a:r>
              <a:rPr lang="ru-RU" sz="2000" dirty="0" err="1" smtClean="0"/>
              <a:t>Шульженко</a:t>
            </a:r>
            <a:r>
              <a:rPr lang="ru-RU" sz="2000" dirty="0" smtClean="0"/>
              <a:t> Анастасия, Кучеренко Роман)</a:t>
            </a:r>
          </a:p>
          <a:p>
            <a:r>
              <a:rPr lang="ru-RU" sz="2000" dirty="0" smtClean="0"/>
              <a:t>В 2025 году  - </a:t>
            </a:r>
            <a:r>
              <a:rPr lang="ru-RU" sz="2000" b="1" dirty="0" smtClean="0"/>
              <a:t>Акселератор образовательных, социально-педагогических и творческих проектов. Проект «Краеведческие шахматы» (</a:t>
            </a:r>
            <a:r>
              <a:rPr lang="ru-RU" sz="2000" dirty="0" smtClean="0"/>
              <a:t>Ханина Яна, Артемова Полина, Кобзарь Екатерина, </a:t>
            </a:r>
            <a:r>
              <a:rPr lang="ru-RU" sz="2000" dirty="0" err="1" smtClean="0"/>
              <a:t>Нужнов</a:t>
            </a:r>
            <a:r>
              <a:rPr lang="ru-RU" sz="2000" dirty="0" smtClean="0"/>
              <a:t> Владимир)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ru-RU" sz="2000" dirty="0" smtClean="0"/>
              <a:t>Участие </a:t>
            </a:r>
            <a:r>
              <a:rPr lang="ru-RU" sz="2000" b="1" dirty="0" smtClean="0"/>
              <a:t>в тренинге «</a:t>
            </a:r>
            <a:r>
              <a:rPr lang="ru-RU" sz="2000" b="1" dirty="0" err="1" smtClean="0"/>
              <a:t>Трендвотчинг</a:t>
            </a:r>
            <a:r>
              <a:rPr lang="ru-RU" sz="2000" b="1" dirty="0" smtClean="0"/>
              <a:t> игра для предпринимателей </a:t>
            </a:r>
            <a:r>
              <a:rPr lang="ru-RU" sz="2000" dirty="0" smtClean="0"/>
              <a:t>(РГЭУ (РИНХ) (</a:t>
            </a:r>
            <a:r>
              <a:rPr lang="ru-RU" sz="2000" dirty="0" err="1" smtClean="0"/>
              <a:t>Универсистет</a:t>
            </a:r>
            <a:r>
              <a:rPr lang="ru-RU" sz="2000" dirty="0" smtClean="0"/>
              <a:t> </a:t>
            </a:r>
            <a:r>
              <a:rPr lang="ru-RU" sz="2000" dirty="0" err="1" smtClean="0"/>
              <a:t>Иннополис</a:t>
            </a:r>
            <a:r>
              <a:rPr lang="ru-RU" sz="2000" dirty="0" smtClean="0"/>
              <a:t>))».</a:t>
            </a:r>
          </a:p>
          <a:p>
            <a:endParaRPr lang="ru-RU" sz="2000" b="1" cap="all" dirty="0" smtClean="0"/>
          </a:p>
        </p:txBody>
      </p:sp>
    </p:spTree>
    <p:extLst>
      <p:ext uri="{BB962C8B-B14F-4D97-AF65-F5344CB8AC3E}">
        <p14:creationId xmlns:p14="http://schemas.microsoft.com/office/powerpoint/2010/main" xmlns="" val="1407043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59FC2C69-F34C-4AEE-915F-359B5B7CCA1D}"/>
              </a:ext>
            </a:extLst>
          </p:cNvPr>
          <p:cNvSpPr/>
          <p:nvPr/>
        </p:nvSpPr>
        <p:spPr>
          <a:xfrm>
            <a:off x="1625599" y="2628653"/>
            <a:ext cx="9070109" cy="2045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endParaRPr lang="ru-RU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2" descr="logo20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0292" y="134224"/>
            <a:ext cx="1306387" cy="1306387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10" name="Заголовок 9"/>
          <p:cNvSpPr>
            <a:spLocks noGrp="1"/>
          </p:cNvSpPr>
          <p:nvPr>
            <p:ph type="ctrTitle"/>
          </p:nvPr>
        </p:nvSpPr>
        <p:spPr>
          <a:xfrm>
            <a:off x="1458227" y="1"/>
            <a:ext cx="10496350" cy="1314449"/>
          </a:xfrm>
          <a:effectLst/>
        </p:spPr>
        <p:txBody>
          <a:bodyPr>
            <a:noAutofit/>
          </a:bodyPr>
          <a:lstStyle/>
          <a:p>
            <a:r>
              <a:rPr lang="ru-RU" sz="2800" b="1" cap="all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УЧАСТИЕ В ПРОЕКТНО-ОБРАЗОВАТЕЛЬНОМ ИНТЕНСИВЕ</a:t>
            </a:r>
            <a:endParaRPr lang="ru-RU" sz="2800" b="1" cap="all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  <p:pic>
        <p:nvPicPr>
          <p:cNvPr id="19458" name="Picture 2" descr="https://foto.tgpi.ru/news/2025/06_02/5/i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1800" y="1476375"/>
            <a:ext cx="5715000" cy="3810000"/>
          </a:xfrm>
          <a:prstGeom prst="rect">
            <a:avLst/>
          </a:prstGeom>
          <a:noFill/>
        </p:spPr>
      </p:pic>
      <p:pic>
        <p:nvPicPr>
          <p:cNvPr id="19460" name="Picture 4" descr="https://foto.tgpi.ru/news/2025/06_02/5/i2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41950" y="2486025"/>
            <a:ext cx="5715000" cy="381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407043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59FC2C69-F34C-4AEE-915F-359B5B7CCA1D}"/>
              </a:ext>
            </a:extLst>
          </p:cNvPr>
          <p:cNvSpPr/>
          <p:nvPr/>
        </p:nvSpPr>
        <p:spPr>
          <a:xfrm>
            <a:off x="1625599" y="2628653"/>
            <a:ext cx="9070109" cy="2045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endParaRPr lang="ru-RU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2" descr="logo20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0292" y="134224"/>
            <a:ext cx="1306387" cy="1306387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10" name="Заголовок 9"/>
          <p:cNvSpPr>
            <a:spLocks noGrp="1"/>
          </p:cNvSpPr>
          <p:nvPr>
            <p:ph type="ctrTitle"/>
          </p:nvPr>
        </p:nvSpPr>
        <p:spPr>
          <a:xfrm>
            <a:off x="1458227" y="1"/>
            <a:ext cx="10496350" cy="1314449"/>
          </a:xfrm>
          <a:effectLst/>
        </p:spPr>
        <p:txBody>
          <a:bodyPr>
            <a:noAutofit/>
          </a:bodyPr>
          <a:lstStyle/>
          <a:p>
            <a:r>
              <a:rPr lang="ru-RU" sz="2800" b="1" cap="all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УЧАСТИЕ В ПРОЕКТНО-ОБРАЗОВАТЕЛЬНОМ ИНТЕНСИВЕ</a:t>
            </a:r>
            <a:endParaRPr lang="ru-RU" sz="2800" b="1" cap="all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  <p:pic>
        <p:nvPicPr>
          <p:cNvPr id="4098" name="Picture 2" descr="O:\__Облако3\Лаборатория\ СНО 2025\Конкурсы\25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9244" y="1527809"/>
            <a:ext cx="2352857" cy="3420000"/>
          </a:xfrm>
          <a:prstGeom prst="rect">
            <a:avLst/>
          </a:prstGeom>
          <a:noFill/>
        </p:spPr>
      </p:pic>
      <p:pic>
        <p:nvPicPr>
          <p:cNvPr id="4099" name="Picture 3" descr="O:\__Облако3\Лаборатория\ СНО 2025\Конкурсы\25_2.jpg"/>
          <p:cNvPicPr>
            <a:picLocks noChangeAspect="1" noChangeArrowheads="1"/>
          </p:cNvPicPr>
          <p:nvPr/>
        </p:nvPicPr>
        <p:blipFill>
          <a:blip r:embed="rId4" cstate="print"/>
          <a:srcRect l="8060" t="2417" r="7273" b="5720"/>
          <a:stretch>
            <a:fillRect/>
          </a:stretch>
        </p:blipFill>
        <p:spPr bwMode="auto">
          <a:xfrm>
            <a:off x="2415542" y="2283460"/>
            <a:ext cx="2364054" cy="3420000"/>
          </a:xfrm>
          <a:prstGeom prst="rect">
            <a:avLst/>
          </a:prstGeom>
          <a:noFill/>
        </p:spPr>
      </p:pic>
      <p:pic>
        <p:nvPicPr>
          <p:cNvPr id="4100" name="Picture 4" descr="O:\__Облако3\Лаборатория\ СНО 2025\Конкурсы\25_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89721" y="3053080"/>
            <a:ext cx="2273986" cy="3420000"/>
          </a:xfrm>
          <a:prstGeom prst="rect">
            <a:avLst/>
          </a:prstGeom>
          <a:noFill/>
        </p:spPr>
      </p:pic>
      <p:pic>
        <p:nvPicPr>
          <p:cNvPr id="4102" name="Picture 6" descr="https://sun9-24.userapi.com/impg/pWDXTbwWuxEsKBsUtMC4JoI9UTK1GCTyVcbnbQ/g1-2cRQf8I0.jpg?size=1620x2160&amp;quality=95&amp;sign=e550a2b2506077131898788daaf00b92&amp;type=album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86540" y="1474328"/>
            <a:ext cx="3815931" cy="50879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407043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59FC2C69-F34C-4AEE-915F-359B5B7CCA1D}"/>
              </a:ext>
            </a:extLst>
          </p:cNvPr>
          <p:cNvSpPr/>
          <p:nvPr/>
        </p:nvSpPr>
        <p:spPr>
          <a:xfrm>
            <a:off x="1625599" y="2628653"/>
            <a:ext cx="9070109" cy="2045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endParaRPr lang="ru-RU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2" descr="logo20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0292" y="134224"/>
            <a:ext cx="1306387" cy="1306387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10" name="Заголовок 9"/>
          <p:cNvSpPr>
            <a:spLocks noGrp="1"/>
          </p:cNvSpPr>
          <p:nvPr>
            <p:ph type="ctrTitle"/>
          </p:nvPr>
        </p:nvSpPr>
        <p:spPr>
          <a:xfrm>
            <a:off x="1554480" y="180983"/>
            <a:ext cx="10058400" cy="1018090"/>
          </a:xfrm>
          <a:effectLst/>
        </p:spPr>
        <p:txBody>
          <a:bodyPr>
            <a:normAutofit/>
          </a:bodyPr>
          <a:lstStyle/>
          <a:p>
            <a:pPr algn="ctr"/>
            <a:r>
              <a:rPr lang="ru-RU" sz="2800" b="1" cap="all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ПЛАН РАБОТЫ лаборатории</a:t>
            </a:r>
            <a:r>
              <a:rPr lang="ru-RU" sz="2800" cap="all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/>
            </a:r>
            <a:br>
              <a:rPr lang="ru-RU" sz="2800" cap="all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</a:br>
            <a:r>
              <a:rPr lang="ru-RU" sz="2800" b="1" cap="all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на период сентябрь 2024 г. – июнь 2025 г.</a:t>
            </a:r>
            <a:endParaRPr lang="ru-RU" sz="2800" cap="all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202130" y="1610991"/>
          <a:ext cx="11739613" cy="3732588"/>
        </p:xfrm>
        <a:graphic>
          <a:graphicData uri="http://schemas.openxmlformats.org/drawingml/2006/table">
            <a:tbl>
              <a:tblPr/>
              <a:tblGrid>
                <a:gridCol w="8303429"/>
                <a:gridCol w="3436184"/>
              </a:tblGrid>
              <a:tr h="280827">
                <a:tc>
                  <a:txBody>
                    <a:bodyPr/>
                    <a:lstStyle/>
                    <a:p>
                      <a:pPr marL="0" algn="just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+mn-cs"/>
                        </a:rPr>
                        <a:t>Руководство НИРС по кафедре информатики, подготовка и участие студентов-докладчиков в городских, региональных, всероссийских, международных семинарах, конференциях.</a:t>
                      </a:r>
                      <a:endParaRPr lang="ru-RU" sz="1800" b="1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+mn-cs"/>
                        </a:rPr>
                        <a:t>Сентябрь 2024 – июнь 2025 г.</a:t>
                      </a:r>
                      <a:endParaRPr lang="ru-RU" sz="1800" b="1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1652">
                <a:tc>
                  <a:txBody>
                    <a:bodyPr/>
                    <a:lstStyle/>
                    <a:p>
                      <a:pPr marL="0" algn="just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+mn-cs"/>
                        </a:rPr>
                        <a:t>Организация и сопровождение практики обучающихся.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+mn-cs"/>
                        </a:rPr>
                        <a:t>Сентябрь 2024 – июнь 2025 г.</a:t>
                      </a: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3868">
                <a:tc>
                  <a:txBody>
                    <a:bodyPr/>
                    <a:lstStyle/>
                    <a:p>
                      <a:pPr marL="0" algn="just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+mn-cs"/>
                        </a:rPr>
                        <a:t>Оказание методической помощи сотрудникам Таганрогского института имени А.П. Чехова, представителям образовательных организаций г. Таганрога и Ростовской области в сфере применения информационных технологий в образовании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+mn-cs"/>
                        </a:rPr>
                        <a:t>Сентябрь 2024 – июнь 2025 г.</a:t>
                      </a:r>
                    </a:p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800" b="1" kern="1200" dirty="0" smtClean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+mn-cs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1652">
                <a:tc>
                  <a:txBody>
                    <a:bodyPr/>
                    <a:lstStyle/>
                    <a:p>
                      <a:pPr marL="0" algn="just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+mn-cs"/>
                        </a:rPr>
                        <a:t>Методическая подготовка студентов к участию в конкурсах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+mn-cs"/>
                        </a:rPr>
                        <a:t>Сентябрь 2024 – июнь 2025 г.</a:t>
                      </a:r>
                    </a:p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800" b="1" kern="1200" dirty="0" smtClean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+mn-cs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1652">
                <a:tc>
                  <a:txBody>
                    <a:bodyPr/>
                    <a:lstStyle/>
                    <a:p>
                      <a:pPr marL="0" algn="just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+mn-cs"/>
                        </a:rPr>
                        <a:t>Подготовка и рецензирование научных работ обучающихся для публикации в изданиях разного уровня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+mn-cs"/>
                        </a:rPr>
                        <a:t>Сентябрь 2024 – июнь 2025 г.</a:t>
                      </a:r>
                    </a:p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800" b="1" kern="1200" dirty="0" smtClean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+mn-cs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407043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59FC2C69-F34C-4AEE-915F-359B5B7CCA1D}"/>
              </a:ext>
            </a:extLst>
          </p:cNvPr>
          <p:cNvSpPr/>
          <p:nvPr/>
        </p:nvSpPr>
        <p:spPr>
          <a:xfrm>
            <a:off x="1625599" y="2628653"/>
            <a:ext cx="9070109" cy="2045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endParaRPr lang="ru-RU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2" descr="logo20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0292" y="134224"/>
            <a:ext cx="1306387" cy="1306387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10" name="Заголовок 9"/>
          <p:cNvSpPr>
            <a:spLocks noGrp="1"/>
          </p:cNvSpPr>
          <p:nvPr>
            <p:ph type="ctrTitle"/>
          </p:nvPr>
        </p:nvSpPr>
        <p:spPr>
          <a:xfrm>
            <a:off x="1458227" y="1"/>
            <a:ext cx="10496350" cy="1314449"/>
          </a:xfrm>
          <a:effectLst/>
        </p:spPr>
        <p:txBody>
          <a:bodyPr>
            <a:noAutofit/>
          </a:bodyPr>
          <a:lstStyle/>
          <a:p>
            <a:r>
              <a:rPr lang="ru-RU" sz="2800" b="1" cap="all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УЧАСТИЕ В ПРОЕКТНО-ОБРАЗОВАТЕЛЬНОМ ИНТЕНСИВЕ</a:t>
            </a:r>
            <a:endParaRPr lang="ru-RU" sz="2800" b="1" cap="all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9077" y="1772239"/>
            <a:ext cx="2531449" cy="36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1606" y="3136736"/>
            <a:ext cx="2554430" cy="36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61297" y="1393987"/>
            <a:ext cx="3407304" cy="2273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26285" y="4051642"/>
            <a:ext cx="4392738" cy="2470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9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04148" y="3113218"/>
            <a:ext cx="2699883" cy="36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407043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logo20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0292" y="134224"/>
            <a:ext cx="1306387" cy="1306387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10" name="Заголовок 9"/>
          <p:cNvSpPr>
            <a:spLocks noGrp="1"/>
          </p:cNvSpPr>
          <p:nvPr>
            <p:ph type="ctrTitle"/>
          </p:nvPr>
        </p:nvSpPr>
        <p:spPr>
          <a:xfrm>
            <a:off x="1400474" y="1"/>
            <a:ext cx="10791525" cy="981776"/>
          </a:xfrm>
          <a:effectLst/>
        </p:spPr>
        <p:txBody>
          <a:bodyPr>
            <a:noAutofit/>
          </a:bodyPr>
          <a:lstStyle/>
          <a:p>
            <a:r>
              <a:rPr lang="ru-RU" sz="2800" b="1" cap="all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Методическая подготовка студентов к участию в конкурсах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11756" y="1581820"/>
            <a:ext cx="1160510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ru-RU" sz="2000" b="1" dirty="0" err="1" smtClean="0"/>
              <a:t>Внутривузовский</a:t>
            </a:r>
            <a:r>
              <a:rPr lang="ru-RU" sz="2000" b="1" dirty="0" smtClean="0"/>
              <a:t> конкурс на лучшие научные работы студентов в РГЭУ (РИНХ) в 2024/2025 </a:t>
            </a:r>
            <a:r>
              <a:rPr lang="ru-RU" sz="2000" dirty="0" smtClean="0"/>
              <a:t>(Горская Валерия Васильевна, Заика Валерия Сергеевна, Ханина Яна Руслановна)</a:t>
            </a:r>
          </a:p>
          <a:p>
            <a:pPr>
              <a:spcAft>
                <a:spcPts val="1200"/>
              </a:spcAft>
            </a:pPr>
            <a:r>
              <a:rPr lang="ru-RU" sz="2000" b="1" dirty="0" smtClean="0"/>
              <a:t>Лучшая научная работа по направлению. «Педагогические науки»</a:t>
            </a:r>
            <a:r>
              <a:rPr lang="ru-RU" sz="2000" dirty="0" smtClean="0"/>
              <a:t> (Использование электронных образовательных ресурсов при обучении информатике и математике в средней школе, </a:t>
            </a:r>
            <a:r>
              <a:rPr lang="ru-RU" sz="2000" dirty="0" err="1" smtClean="0"/>
              <a:t>Тапол</a:t>
            </a:r>
            <a:r>
              <a:rPr lang="ru-RU" sz="2000" dirty="0" smtClean="0"/>
              <a:t> Надежда Алексеевна)</a:t>
            </a:r>
          </a:p>
          <a:p>
            <a:pPr>
              <a:spcAft>
                <a:spcPts val="1200"/>
              </a:spcAft>
            </a:pPr>
            <a:r>
              <a:rPr lang="en-US" sz="2000" b="1" dirty="0" smtClean="0"/>
              <a:t>XXII</a:t>
            </a:r>
            <a:r>
              <a:rPr lang="ru-RU" sz="2000" b="1" dirty="0" smtClean="0"/>
              <a:t> Краснодарский педагогический марафон, 24.03.2025</a:t>
            </a:r>
            <a:r>
              <a:rPr lang="ru-RU" sz="2000" dirty="0" smtClean="0"/>
              <a:t> (Мастер-класс «Методы изучения и приемы развития памяти на уроках математики», </a:t>
            </a:r>
            <a:r>
              <a:rPr lang="ru-RU" sz="2000" dirty="0" err="1" smtClean="0"/>
              <a:t>Пельменева</a:t>
            </a:r>
            <a:r>
              <a:rPr lang="ru-RU" sz="2000" dirty="0" smtClean="0"/>
              <a:t> Олеся Сергеевна)</a:t>
            </a:r>
          </a:p>
          <a:p>
            <a:pPr>
              <a:spcAft>
                <a:spcPts val="1200"/>
              </a:spcAft>
            </a:pPr>
            <a:r>
              <a:rPr lang="ru-RU" sz="2000" b="1" dirty="0" smtClean="0"/>
              <a:t>IХ региональный </a:t>
            </a:r>
            <a:r>
              <a:rPr lang="ru-RU" sz="2000" b="1" dirty="0" err="1" smtClean="0"/>
              <a:t>хакатон</a:t>
            </a:r>
            <a:r>
              <a:rPr lang="ru-RU" sz="2000" b="1" dirty="0" smtClean="0"/>
              <a:t> «</a:t>
            </a:r>
            <a:r>
              <a:rPr lang="ru-RU" sz="2000" b="1" dirty="0" err="1" smtClean="0"/>
              <a:t>RinHack</a:t>
            </a:r>
            <a:r>
              <a:rPr lang="ru-RU" sz="2000" b="1" dirty="0" smtClean="0"/>
              <a:t>», 29 ноября- 1 декабря 2024 г </a:t>
            </a:r>
            <a:r>
              <a:rPr lang="ru-RU" sz="2000" dirty="0" smtClean="0"/>
              <a:t>(</a:t>
            </a:r>
            <a:r>
              <a:rPr lang="ru-RU" sz="2000" dirty="0" err="1" smtClean="0"/>
              <a:t>Хакатон</a:t>
            </a:r>
            <a:r>
              <a:rPr lang="ru-RU" sz="2000" dirty="0" smtClean="0"/>
              <a:t>, посвященный вопросам: </a:t>
            </a:r>
            <a:r>
              <a:rPr lang="ru-RU" sz="2000" dirty="0" err="1" smtClean="0"/>
              <a:t>кибербезопасности</a:t>
            </a:r>
            <a:r>
              <a:rPr lang="ru-RU" sz="2000" dirty="0" smtClean="0"/>
              <a:t>, </a:t>
            </a:r>
            <a:r>
              <a:rPr lang="ru-RU" sz="2000" dirty="0" err="1" smtClean="0"/>
              <a:t>импортозамещению</a:t>
            </a:r>
            <a:r>
              <a:rPr lang="ru-RU" sz="2000" dirty="0" smtClean="0"/>
              <a:t> в программном обеспечении, большим данным и ИИ, Кучеренко Роман, Приходько Михаил, </a:t>
            </a:r>
            <a:r>
              <a:rPr lang="ru-RU" sz="2000" dirty="0" err="1" smtClean="0"/>
              <a:t>Неприн</a:t>
            </a:r>
            <a:r>
              <a:rPr lang="ru-RU" sz="2000" dirty="0" smtClean="0"/>
              <a:t> Михаил)</a:t>
            </a:r>
          </a:p>
          <a:p>
            <a:pPr>
              <a:spcAft>
                <a:spcPts val="1200"/>
              </a:spcAft>
            </a:pPr>
            <a:r>
              <a:rPr lang="ru-RU" sz="2000" b="1" dirty="0" smtClean="0"/>
              <a:t>Учитель года-2025 в номинации «Педагогический дебют», 12.03.2025</a:t>
            </a:r>
            <a:r>
              <a:rPr lang="ru-RU" sz="2000" dirty="0" smtClean="0"/>
              <a:t> (Касьянова </a:t>
            </a:r>
            <a:r>
              <a:rPr lang="ru-RU" sz="2000" dirty="0" err="1" smtClean="0"/>
              <a:t>Виолетта</a:t>
            </a:r>
            <a:r>
              <a:rPr lang="ru-RU" sz="2000" dirty="0" smtClean="0"/>
              <a:t> Владимировна)</a:t>
            </a:r>
          </a:p>
        </p:txBody>
      </p:sp>
    </p:spTree>
    <p:extLst>
      <p:ext uri="{BB962C8B-B14F-4D97-AF65-F5344CB8AC3E}">
        <p14:creationId xmlns:p14="http://schemas.microsoft.com/office/powerpoint/2010/main" xmlns="" val="1407043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logo20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0292" y="134224"/>
            <a:ext cx="1306387" cy="1306387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10" name="Заголовок 9"/>
          <p:cNvSpPr>
            <a:spLocks noGrp="1"/>
          </p:cNvSpPr>
          <p:nvPr>
            <p:ph type="ctrTitle"/>
          </p:nvPr>
        </p:nvSpPr>
        <p:spPr>
          <a:xfrm>
            <a:off x="1400474" y="1"/>
            <a:ext cx="10791525" cy="981776"/>
          </a:xfrm>
          <a:effectLst/>
        </p:spPr>
        <p:txBody>
          <a:bodyPr>
            <a:noAutofit/>
          </a:bodyPr>
          <a:lstStyle/>
          <a:p>
            <a:r>
              <a:rPr lang="ru-RU" sz="2800" b="1" cap="all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Методическая подготовка студентов к участию в конкурсах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11756" y="1581820"/>
            <a:ext cx="11605106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ru-RU" sz="2000" b="1" dirty="0" smtClean="0"/>
              <a:t>Районный этап Всероссийского конкурса «Учитель года-2025», ст. </a:t>
            </a:r>
            <a:r>
              <a:rPr lang="ru-RU" sz="2000" b="1" dirty="0" err="1" smtClean="0"/>
              <a:t>Тацинская</a:t>
            </a:r>
            <a:r>
              <a:rPr lang="ru-RU" sz="2000" b="1" dirty="0" smtClean="0"/>
              <a:t> </a:t>
            </a:r>
            <a:r>
              <a:rPr lang="ru-RU" sz="2000" dirty="0" smtClean="0"/>
              <a:t>(Касьянова </a:t>
            </a:r>
            <a:r>
              <a:rPr lang="ru-RU" sz="2000" dirty="0" err="1" smtClean="0"/>
              <a:t>Виолетта</a:t>
            </a:r>
            <a:r>
              <a:rPr lang="ru-RU" sz="2000" dirty="0" smtClean="0"/>
              <a:t> Владимировна)</a:t>
            </a:r>
          </a:p>
          <a:p>
            <a:pPr>
              <a:spcAft>
                <a:spcPts val="1200"/>
              </a:spcAft>
            </a:pPr>
            <a:r>
              <a:rPr lang="ru-RU" sz="2000" b="1" dirty="0" smtClean="0"/>
              <a:t>Муниципальный фотоконкурс «Молодой педагог в объективе», 12.12.2024 </a:t>
            </a:r>
            <a:r>
              <a:rPr lang="ru-RU" sz="2000" dirty="0" smtClean="0"/>
              <a:t>(Ханина Яна Руслановна)</a:t>
            </a:r>
          </a:p>
          <a:p>
            <a:pPr>
              <a:spcAft>
                <a:spcPts val="1200"/>
              </a:spcAft>
            </a:pPr>
            <a:r>
              <a:rPr lang="ru-RU" sz="2000" b="1" dirty="0" smtClean="0"/>
              <a:t>Всероссийский творческий конкурс электронных плакатов «Профессия- Учитель»</a:t>
            </a:r>
            <a:r>
              <a:rPr lang="ru-RU" sz="2000" dirty="0" smtClean="0"/>
              <a:t> (</a:t>
            </a:r>
            <a:r>
              <a:rPr lang="ru-RU" sz="2000" dirty="0" err="1" smtClean="0"/>
              <a:t>Буряко</a:t>
            </a:r>
            <a:r>
              <a:rPr lang="ru-RU" sz="2000" dirty="0" smtClean="0"/>
              <a:t> Дмитрий Сергеевич, Кравцов Алексей Алексеевич)</a:t>
            </a:r>
          </a:p>
          <a:p>
            <a:pPr>
              <a:spcAft>
                <a:spcPts val="1200"/>
              </a:spcAft>
            </a:pPr>
            <a:r>
              <a:rPr lang="ru-RU" sz="2000" b="1" dirty="0" smtClean="0"/>
              <a:t>Муниципальный конкурс профессионального мастерства  «Самый классный </a:t>
            </a:r>
            <a:r>
              <a:rPr lang="ru-RU" sz="2000" b="1" dirty="0" err="1" smtClean="0"/>
              <a:t>классный</a:t>
            </a:r>
            <a:r>
              <a:rPr lang="ru-RU" sz="2000" b="1" dirty="0" smtClean="0"/>
              <a:t>», 17.03.2025 </a:t>
            </a:r>
            <a:r>
              <a:rPr lang="ru-RU" sz="2000" dirty="0" smtClean="0"/>
              <a:t>(Ханина Яна Руслановна)</a:t>
            </a:r>
          </a:p>
          <a:p>
            <a:pPr>
              <a:spcAft>
                <a:spcPts val="1200"/>
              </a:spcAft>
            </a:pPr>
            <a:r>
              <a:rPr lang="ru-RU" sz="2000" b="1" dirty="0" smtClean="0"/>
              <a:t>Муниципальный этап Всероссийского конкурса профессионального мастерства «Учитель года-2025» в номинации «Учитель года», с. Чалтырь, 2025</a:t>
            </a:r>
            <a:r>
              <a:rPr lang="ru-RU" sz="2000" dirty="0" smtClean="0"/>
              <a:t> (</a:t>
            </a:r>
            <a:r>
              <a:rPr lang="ru-RU" sz="2000" dirty="0" err="1" smtClean="0"/>
              <a:t>Сутормин</a:t>
            </a:r>
            <a:r>
              <a:rPr lang="ru-RU" sz="2000" dirty="0" smtClean="0"/>
              <a:t> Вячеслав Владимирович)</a:t>
            </a:r>
          </a:p>
          <a:p>
            <a:pPr>
              <a:spcAft>
                <a:spcPts val="1200"/>
              </a:spcAft>
            </a:pPr>
            <a:r>
              <a:rPr lang="en-US" sz="2000" b="1" dirty="0" smtClean="0"/>
              <a:t>III </a:t>
            </a:r>
            <a:r>
              <a:rPr lang="ru-RU" sz="2000" b="1" dirty="0" smtClean="0"/>
              <a:t>Международный учебно-исследовательский конкурс «Лучшая студенческая статья 2024», 30.10.2024, г. Петрозаводск </a:t>
            </a:r>
            <a:r>
              <a:rPr lang="ru-RU" sz="2000" dirty="0" smtClean="0"/>
              <a:t>(Сорокина Анна Андреевна)</a:t>
            </a:r>
          </a:p>
        </p:txBody>
      </p:sp>
    </p:spTree>
    <p:extLst>
      <p:ext uri="{BB962C8B-B14F-4D97-AF65-F5344CB8AC3E}">
        <p14:creationId xmlns:p14="http://schemas.microsoft.com/office/powerpoint/2010/main" xmlns="" val="1407043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logo20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0292" y="134224"/>
            <a:ext cx="1306387" cy="1306387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10" name="Заголовок 9"/>
          <p:cNvSpPr>
            <a:spLocks noGrp="1"/>
          </p:cNvSpPr>
          <p:nvPr>
            <p:ph type="ctrTitle"/>
          </p:nvPr>
        </p:nvSpPr>
        <p:spPr>
          <a:xfrm>
            <a:off x="1400474" y="1"/>
            <a:ext cx="10791525" cy="981776"/>
          </a:xfrm>
          <a:effectLst/>
        </p:spPr>
        <p:txBody>
          <a:bodyPr>
            <a:noAutofit/>
          </a:bodyPr>
          <a:lstStyle/>
          <a:p>
            <a:r>
              <a:rPr lang="ru-RU" sz="2800" b="1" cap="all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Методическая подготовка студентов к участию в конкурсах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11756" y="1581820"/>
            <a:ext cx="11605106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ru-RU" sz="2000" b="1" dirty="0" smtClean="0"/>
              <a:t>Национальный конкурс молодых педагогов «Педагогическая лига: молодость и профессионализм» АНО «АПГИ» во взаимодействии с ООО «ШБП» при поддержке </a:t>
            </a:r>
            <a:r>
              <a:rPr lang="ru-RU" sz="2000" b="1" dirty="0" err="1" smtClean="0"/>
              <a:t>Минобрнауки</a:t>
            </a:r>
            <a:r>
              <a:rPr lang="ru-RU" sz="2000" b="1" dirty="0" smtClean="0"/>
              <a:t> России, 21.11.2024</a:t>
            </a:r>
            <a:r>
              <a:rPr lang="ru-RU" sz="2000" dirty="0" smtClean="0"/>
              <a:t> (Заика Валерия Сергеевна)</a:t>
            </a:r>
          </a:p>
          <a:p>
            <a:r>
              <a:rPr lang="ru-RU" sz="2000" b="1" dirty="0" smtClean="0"/>
              <a:t>Всероссийский конкурс молодёжных проектов «Воплоти свою мечту!», декабрь 2024- май 2025</a:t>
            </a:r>
            <a:r>
              <a:rPr lang="ru-RU" sz="2000" dirty="0" smtClean="0"/>
              <a:t>  - представлен проект «</a:t>
            </a:r>
            <a:r>
              <a:rPr lang="ru-RU" sz="2000" dirty="0" err="1" smtClean="0"/>
              <a:t>Онлайн</a:t>
            </a:r>
            <a:r>
              <a:rPr lang="ru-RU" sz="2000" dirty="0" smtClean="0"/>
              <a:t> платформа для под готовки к ОГЭ по информатике «</a:t>
            </a:r>
            <a:r>
              <a:rPr lang="ru-RU" sz="2000" dirty="0" err="1" smtClean="0"/>
              <a:t>ОГЭ-Мастер</a:t>
            </a:r>
            <a:r>
              <a:rPr lang="ru-RU" sz="2000" dirty="0" smtClean="0"/>
              <a:t>» (номинация: «ИТ и цифровые технологии») (Полищук Марина Сергеевна, Плотникова Марина Сергеевна, </a:t>
            </a:r>
            <a:r>
              <a:rPr lang="ru-RU" sz="2000" dirty="0" err="1" smtClean="0"/>
              <a:t>Шульженко</a:t>
            </a:r>
            <a:r>
              <a:rPr lang="ru-RU" sz="2000" dirty="0" smtClean="0"/>
              <a:t> Анастасия Александровна, Карпенко Александр Иванович, Ханина Яна Руслановна, Кучеренко Роман Александрович, Кобзарь Екатерина Андреевна, </a:t>
            </a:r>
          </a:p>
          <a:p>
            <a:r>
              <a:rPr lang="ru-RU" sz="2000" dirty="0" smtClean="0"/>
              <a:t>Артемова Полина Руслановна, Перегуда Ирина Сергеевна, </a:t>
            </a:r>
            <a:r>
              <a:rPr lang="ru-RU" sz="2000" dirty="0" err="1" smtClean="0"/>
              <a:t>Нужнов</a:t>
            </a:r>
            <a:r>
              <a:rPr lang="ru-RU" sz="2000" dirty="0" smtClean="0"/>
              <a:t> Владимир Вадимович)</a:t>
            </a:r>
          </a:p>
        </p:txBody>
      </p:sp>
    </p:spTree>
    <p:extLst>
      <p:ext uri="{BB962C8B-B14F-4D97-AF65-F5344CB8AC3E}">
        <p14:creationId xmlns:p14="http://schemas.microsoft.com/office/powerpoint/2010/main" xmlns="" val="1407043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logo20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0292" y="134224"/>
            <a:ext cx="1306387" cy="1306387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10" name="Заголовок 9"/>
          <p:cNvSpPr>
            <a:spLocks noGrp="1"/>
          </p:cNvSpPr>
          <p:nvPr>
            <p:ph type="ctrTitle"/>
          </p:nvPr>
        </p:nvSpPr>
        <p:spPr>
          <a:xfrm>
            <a:off x="1400474" y="1"/>
            <a:ext cx="10791525" cy="981776"/>
          </a:xfrm>
          <a:effectLst/>
        </p:spPr>
        <p:txBody>
          <a:bodyPr>
            <a:noAutofit/>
          </a:bodyPr>
          <a:lstStyle/>
          <a:p>
            <a:r>
              <a:rPr lang="ru-RU" sz="2800" b="1" cap="all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Методическая подготовка студентов к участию в конкурсах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11756" y="1581820"/>
            <a:ext cx="11605106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Молодёжный союз экономистов и финансистов РФ (МСЭФ РФ) </a:t>
            </a:r>
            <a:r>
              <a:rPr lang="ru-RU" sz="2000" dirty="0" smtClean="0"/>
              <a:t>– общероссийская общественная организация студентов экономических вузов и факультетов, молодых специалистов, учёных и преподавателей России. Уже стало традиционным активное участие студентов и магистрантов кафедры информатики в различных олимпиадах и конкурсах организации.</a:t>
            </a:r>
          </a:p>
          <a:p>
            <a:endParaRPr lang="ru-RU" sz="2000" b="1" dirty="0" smtClean="0"/>
          </a:p>
          <a:p>
            <a:r>
              <a:rPr lang="ru-RU" sz="2000" b="1" dirty="0" smtClean="0"/>
              <a:t>XVII Всероссийский конкурс на лучший проект по молодёжному самоуправлению.</a:t>
            </a:r>
          </a:p>
          <a:p>
            <a:r>
              <a:rPr lang="ru-RU" sz="2000" dirty="0" smtClean="0"/>
              <a:t>Бабурин Артём Романович. Использование игровых приложений в обучении как средство повышения мотивации учащихся.</a:t>
            </a:r>
          </a:p>
          <a:p>
            <a:r>
              <a:rPr lang="ru-RU" sz="2000" dirty="0" err="1" smtClean="0"/>
              <a:t>Заварзина</a:t>
            </a:r>
            <a:r>
              <a:rPr lang="ru-RU" sz="2000" dirty="0" smtClean="0"/>
              <a:t> Вероника Константиновна. Анализ цифровой трансформации конкурентоспособности образовательных организаций.</a:t>
            </a:r>
          </a:p>
          <a:p>
            <a:r>
              <a:rPr lang="ru-RU" sz="2000" dirty="0" err="1" smtClean="0"/>
              <a:t>Солопанова</a:t>
            </a:r>
            <a:r>
              <a:rPr lang="ru-RU" sz="2000" dirty="0" smtClean="0"/>
              <a:t> Диана Александровна. Базовые аспекты изучения основ теории графов в курсе информатики для подготовки инженеров.</a:t>
            </a:r>
          </a:p>
          <a:p>
            <a:endParaRPr lang="ru-RU" sz="2000" b="1" cap="all" dirty="0" smtClean="0"/>
          </a:p>
        </p:txBody>
      </p:sp>
    </p:spTree>
    <p:extLst>
      <p:ext uri="{BB962C8B-B14F-4D97-AF65-F5344CB8AC3E}">
        <p14:creationId xmlns:p14="http://schemas.microsoft.com/office/powerpoint/2010/main" xmlns="" val="1407043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logo20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0292" y="134224"/>
            <a:ext cx="1306387" cy="1306387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10" name="Заголовок 9"/>
          <p:cNvSpPr>
            <a:spLocks noGrp="1"/>
          </p:cNvSpPr>
          <p:nvPr>
            <p:ph type="ctrTitle"/>
          </p:nvPr>
        </p:nvSpPr>
        <p:spPr>
          <a:xfrm>
            <a:off x="1400474" y="1"/>
            <a:ext cx="10791525" cy="981776"/>
          </a:xfrm>
          <a:effectLst/>
        </p:spPr>
        <p:txBody>
          <a:bodyPr>
            <a:noAutofit/>
          </a:bodyPr>
          <a:lstStyle/>
          <a:p>
            <a:r>
              <a:rPr lang="ru-RU" sz="2800" b="1" cap="all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Методическая подготовка студентов к участию в конкурсах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11756" y="1581820"/>
            <a:ext cx="11605106" cy="4985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XVII Всероссийский конкурс информационных технологий и информационной безопасности «Интеллектуальная Россия».</a:t>
            </a:r>
          </a:p>
          <a:p>
            <a:r>
              <a:rPr lang="ru-RU" sz="2000" dirty="0" err="1" smtClean="0"/>
              <a:t>Заварзина</a:t>
            </a:r>
            <a:r>
              <a:rPr lang="ru-RU" sz="2000" dirty="0" smtClean="0"/>
              <a:t> Вероника Константиновна. Цифровая трансформация общеобразовательных организаций.</a:t>
            </a:r>
          </a:p>
          <a:p>
            <a:r>
              <a:rPr lang="ru-RU" sz="2000" dirty="0" smtClean="0"/>
              <a:t>Казачкова Ксения Сергеевна. Дистанционное обучение основам анимации школьников.</a:t>
            </a:r>
          </a:p>
          <a:p>
            <a:r>
              <a:rPr lang="ru-RU" sz="2000" dirty="0" smtClean="0"/>
              <a:t>Плотникова Марина Сергеевна. Применение визуальных средств в обучении программированию.</a:t>
            </a:r>
          </a:p>
          <a:p>
            <a:endParaRPr lang="ru-RU" sz="2000" b="1" cap="all" dirty="0" smtClean="0"/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2000" b="1" dirty="0" smtClean="0"/>
              <a:t>X Международный Конкурс программ и проектов «Будущее Планеты Земля».</a:t>
            </a:r>
          </a:p>
          <a:p>
            <a:r>
              <a:rPr lang="ru-RU" sz="2000" dirty="0" smtClean="0"/>
              <a:t>Плотникова Марина Сергеевна. Применение информационных технологий и визуальных средств в обучении программированию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2000" b="1" dirty="0" smtClean="0"/>
              <a:t>XV Всероссийская Олимпиада развития архитектурно-строительного и жилищно-коммунального хозяйства России.</a:t>
            </a:r>
          </a:p>
          <a:p>
            <a:r>
              <a:rPr lang="ru-RU" sz="2000" dirty="0" err="1" smtClean="0"/>
              <a:t>Силенко</a:t>
            </a:r>
            <a:r>
              <a:rPr lang="ru-RU" sz="2000" dirty="0" smtClean="0"/>
              <a:t> Ирина Владимировна. Совершенствование системы управления городской инфраструктурой на основе внедрения технологий «Умного города»</a:t>
            </a:r>
          </a:p>
          <a:p>
            <a:endParaRPr lang="ru-RU" sz="2000" dirty="0" smtClean="0"/>
          </a:p>
          <a:p>
            <a:endParaRPr lang="ru-RU" sz="2000" b="1" cap="all" dirty="0" smtClean="0"/>
          </a:p>
        </p:txBody>
      </p:sp>
    </p:spTree>
    <p:extLst>
      <p:ext uri="{BB962C8B-B14F-4D97-AF65-F5344CB8AC3E}">
        <p14:creationId xmlns:p14="http://schemas.microsoft.com/office/powerpoint/2010/main" xmlns="" val="1407043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logo20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0292" y="134224"/>
            <a:ext cx="1306387" cy="1306387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10" name="Заголовок 9"/>
          <p:cNvSpPr>
            <a:spLocks noGrp="1"/>
          </p:cNvSpPr>
          <p:nvPr>
            <p:ph type="ctrTitle"/>
          </p:nvPr>
        </p:nvSpPr>
        <p:spPr>
          <a:xfrm>
            <a:off x="1400474" y="1"/>
            <a:ext cx="10791525" cy="981776"/>
          </a:xfrm>
          <a:effectLst/>
        </p:spPr>
        <p:txBody>
          <a:bodyPr>
            <a:noAutofit/>
          </a:bodyPr>
          <a:lstStyle/>
          <a:p>
            <a:r>
              <a:rPr lang="ru-RU" sz="2800" b="1" cap="all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Методическая подготовка студентов к участию в конкурсах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11756" y="1581820"/>
            <a:ext cx="11605106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IX Международный Конкурс информационно-коммуникационных технологий </a:t>
            </a:r>
          </a:p>
          <a:p>
            <a:r>
              <a:rPr lang="ru-RU" sz="2000" dirty="0" smtClean="0"/>
              <a:t>Казачкова Ксения Сергеевна. Компьютерная анимация как средство развития проектных навыков школьника.</a:t>
            </a:r>
          </a:p>
          <a:p>
            <a:r>
              <a:rPr lang="ru-RU" sz="2000" dirty="0" err="1" smtClean="0"/>
              <a:t>Кострикина</a:t>
            </a:r>
            <a:r>
              <a:rPr lang="ru-RU" sz="2000" dirty="0" smtClean="0"/>
              <a:t> Виктория Андреевна. Цифровая трансформация системы управления </a:t>
            </a:r>
            <a:r>
              <a:rPr lang="ru-RU" sz="2000" dirty="0" err="1" smtClean="0"/>
              <a:t>жилищнокоммунальным</a:t>
            </a:r>
            <a:r>
              <a:rPr lang="ru-RU" sz="2000" dirty="0" smtClean="0"/>
              <a:t> хозяйством</a:t>
            </a:r>
          </a:p>
          <a:p>
            <a:endParaRPr lang="ru-RU" sz="2000" b="1" cap="all" dirty="0" smtClean="0"/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2000" b="1" dirty="0" smtClean="0"/>
              <a:t>Всероссийский конкурс деловых, </a:t>
            </a:r>
            <a:r>
              <a:rPr lang="ru-RU" sz="2000" b="1" dirty="0" err="1" smtClean="0"/>
              <a:t>инновационно-технических</a:t>
            </a:r>
            <a:r>
              <a:rPr lang="ru-RU" sz="2000" b="1" dirty="0" smtClean="0"/>
              <a:t> идей и проектов «Сотворение и созидание Будущей России!»</a:t>
            </a:r>
          </a:p>
          <a:p>
            <a:r>
              <a:rPr lang="ru-RU" sz="2000" dirty="0" err="1" smtClean="0"/>
              <a:t>Кострикина</a:t>
            </a:r>
            <a:r>
              <a:rPr lang="ru-RU" sz="2000" dirty="0" smtClean="0"/>
              <a:t> Виктория Андреевна. Управление жилищно-коммунальным хозяйством в условиях цифровой трансформации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2000" b="1" dirty="0" smtClean="0"/>
              <a:t>XV Всероссийская Олимпиада развития архитектурно-строительного и жилищно-коммунального хозяйства России.</a:t>
            </a:r>
          </a:p>
          <a:p>
            <a:r>
              <a:rPr lang="ru-RU" sz="2000" dirty="0" err="1" smtClean="0"/>
              <a:t>Силенко</a:t>
            </a:r>
            <a:r>
              <a:rPr lang="ru-RU" sz="2000" dirty="0" smtClean="0"/>
              <a:t> Ирина Владимировна. Совершенствование системы управления городской инфраструктурой на основе внедрения технологий «Умного города»</a:t>
            </a:r>
          </a:p>
          <a:p>
            <a:endParaRPr lang="ru-RU" sz="2000" dirty="0" smtClean="0"/>
          </a:p>
          <a:p>
            <a:endParaRPr lang="ru-RU" sz="2000" b="1" cap="all" dirty="0" smtClean="0"/>
          </a:p>
        </p:txBody>
      </p:sp>
    </p:spTree>
    <p:extLst>
      <p:ext uri="{BB962C8B-B14F-4D97-AF65-F5344CB8AC3E}">
        <p14:creationId xmlns:p14="http://schemas.microsoft.com/office/powerpoint/2010/main" xmlns="" val="1407043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logo20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0292" y="134224"/>
            <a:ext cx="1306387" cy="1306387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10" name="Заголовок 9"/>
          <p:cNvSpPr>
            <a:spLocks noGrp="1"/>
          </p:cNvSpPr>
          <p:nvPr>
            <p:ph type="ctrTitle"/>
          </p:nvPr>
        </p:nvSpPr>
        <p:spPr>
          <a:xfrm>
            <a:off x="1400474" y="1"/>
            <a:ext cx="10791525" cy="981776"/>
          </a:xfrm>
          <a:effectLst/>
        </p:spPr>
        <p:txBody>
          <a:bodyPr>
            <a:noAutofit/>
          </a:bodyPr>
          <a:lstStyle/>
          <a:p>
            <a:r>
              <a:rPr lang="ru-RU" sz="2800" b="1" cap="all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Методическая подготовка студентов к участию в конкурсах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11756" y="1581820"/>
            <a:ext cx="11605106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XV Всероссийский Конкурс социальной рекламы.</a:t>
            </a:r>
          </a:p>
          <a:p>
            <a:r>
              <a:rPr lang="ru-RU" sz="2000" dirty="0" err="1" smtClean="0"/>
              <a:t>Заварзина</a:t>
            </a:r>
            <a:r>
              <a:rPr lang="ru-RU" sz="2000" dirty="0" smtClean="0"/>
              <a:t> Вероника Константиновна. Цифровая трансформация общеобразовательных организаций.</a:t>
            </a:r>
          </a:p>
          <a:p>
            <a:r>
              <a:rPr lang="ru-RU" sz="2000" dirty="0" err="1" smtClean="0"/>
              <a:t>Солопанова</a:t>
            </a:r>
            <a:r>
              <a:rPr lang="ru-RU" sz="2000" dirty="0" smtClean="0"/>
              <a:t> Диана Александровна. Методика образовательных технологий.</a:t>
            </a:r>
          </a:p>
          <a:p>
            <a:r>
              <a:rPr lang="ru-RU" sz="2000" dirty="0" smtClean="0"/>
              <a:t>Плотникова Марина Сергеевна. Применение визуальных средств в обучении программированию.</a:t>
            </a:r>
          </a:p>
          <a:p>
            <a:endParaRPr lang="ru-RU" sz="2000" b="1" cap="all" dirty="0" smtClean="0"/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2000" b="1" dirty="0" smtClean="0"/>
              <a:t>X Международный Конкурс программ и проектов «Будущее Планеты Земля».</a:t>
            </a:r>
          </a:p>
          <a:p>
            <a:r>
              <a:rPr lang="ru-RU" sz="2000" dirty="0" smtClean="0"/>
              <a:t>Плотникова Марина Сергеевна. Применение информационных технологий и визуальных средств в обучении программированию</a:t>
            </a:r>
          </a:p>
          <a:p>
            <a:endParaRPr lang="ru-RU" sz="2000" dirty="0" smtClean="0"/>
          </a:p>
          <a:p>
            <a:endParaRPr lang="ru-RU" sz="2000" b="1" cap="all" dirty="0" smtClean="0"/>
          </a:p>
        </p:txBody>
      </p:sp>
    </p:spTree>
    <p:extLst>
      <p:ext uri="{BB962C8B-B14F-4D97-AF65-F5344CB8AC3E}">
        <p14:creationId xmlns:p14="http://schemas.microsoft.com/office/powerpoint/2010/main" xmlns="" val="1407043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logo20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0292" y="134224"/>
            <a:ext cx="1306387" cy="1306387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10" name="Заголовок 9"/>
          <p:cNvSpPr>
            <a:spLocks noGrp="1"/>
          </p:cNvSpPr>
          <p:nvPr>
            <p:ph type="ctrTitle"/>
          </p:nvPr>
        </p:nvSpPr>
        <p:spPr>
          <a:xfrm>
            <a:off x="1400474" y="1"/>
            <a:ext cx="10791525" cy="981776"/>
          </a:xfrm>
          <a:effectLst/>
        </p:spPr>
        <p:txBody>
          <a:bodyPr>
            <a:noAutofit/>
          </a:bodyPr>
          <a:lstStyle/>
          <a:p>
            <a:r>
              <a:rPr lang="ru-RU" sz="2800" b="1" cap="all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Методическая подготовка студентов к участию в конкурсах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11756" y="1581820"/>
            <a:ext cx="11605106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IX Международный Конкурс концептуальных и инновационных идей и проектов «Сотворение справедливого Жизнеустройства на Планете Земля»</a:t>
            </a:r>
          </a:p>
          <a:p>
            <a:r>
              <a:rPr lang="ru-RU" sz="2000" dirty="0" err="1" smtClean="0"/>
              <a:t>Силенко</a:t>
            </a:r>
            <a:r>
              <a:rPr lang="ru-RU" sz="2000" dirty="0" smtClean="0"/>
              <a:t> Ирина Владимировна. Управление городской инфраструктурой и домостроением на основе применения технологий умного города</a:t>
            </a:r>
          </a:p>
          <a:p>
            <a:r>
              <a:rPr lang="ru-RU" sz="2000" dirty="0" smtClean="0"/>
              <a:t>Казачкова Ксения Сергеевна. Дистанционное обучение основам анимации школьников.</a:t>
            </a:r>
          </a:p>
          <a:p>
            <a:r>
              <a:rPr lang="ru-RU" sz="2000" dirty="0" smtClean="0"/>
              <a:t>Плотникова Марина Сергеевна. Применение визуальных средств в обучении программированию.</a:t>
            </a:r>
          </a:p>
          <a:p>
            <a:endParaRPr lang="ru-RU" sz="2000" b="1" cap="all" dirty="0" smtClean="0"/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2000" b="1" dirty="0" smtClean="0"/>
              <a:t>IX Международный Конкурс информационно-коммуникационных технологий.</a:t>
            </a:r>
          </a:p>
          <a:p>
            <a:r>
              <a:rPr lang="ru-RU" sz="2000" dirty="0" smtClean="0"/>
              <a:t>Плотникова Марина Сергеевна. Применение информационных технологий и визуальных средств в обучении программированию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2000" b="1" dirty="0" smtClean="0"/>
              <a:t>XV Всероссийская Олимпиада развития архитектурно-строительного и жилищно-коммунального хозяйства России.</a:t>
            </a:r>
          </a:p>
          <a:p>
            <a:r>
              <a:rPr lang="ru-RU" sz="2000" dirty="0" err="1" smtClean="0"/>
              <a:t>Силенко</a:t>
            </a:r>
            <a:r>
              <a:rPr lang="ru-RU" sz="2000" dirty="0" smtClean="0"/>
              <a:t> Ирина Владимировна. Совершенствование системы управления городской инфраструктурой на основе внедрения технологий «Умного города»</a:t>
            </a:r>
          </a:p>
          <a:p>
            <a:endParaRPr lang="ru-RU" sz="2000" dirty="0" smtClean="0"/>
          </a:p>
          <a:p>
            <a:endParaRPr lang="ru-RU" sz="2000" b="1" cap="all" dirty="0" smtClean="0"/>
          </a:p>
        </p:txBody>
      </p:sp>
    </p:spTree>
    <p:extLst>
      <p:ext uri="{BB962C8B-B14F-4D97-AF65-F5344CB8AC3E}">
        <p14:creationId xmlns:p14="http://schemas.microsoft.com/office/powerpoint/2010/main" xmlns="" val="1407043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7" name="Picture 5" descr="O:\__Облако3\Лаборатория\ СНО 2025\Конкурсы\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19093" y="1524680"/>
            <a:ext cx="2544750" cy="3600000"/>
          </a:xfrm>
          <a:prstGeom prst="rect">
            <a:avLst/>
          </a:prstGeom>
          <a:noFill/>
        </p:spPr>
      </p:pic>
      <p:pic>
        <p:nvPicPr>
          <p:cNvPr id="9" name="Picture 2" descr="logo20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0292" y="134224"/>
            <a:ext cx="1306387" cy="1306387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10" name="Заголовок 9"/>
          <p:cNvSpPr>
            <a:spLocks noGrp="1"/>
          </p:cNvSpPr>
          <p:nvPr>
            <p:ph type="ctrTitle"/>
          </p:nvPr>
        </p:nvSpPr>
        <p:spPr>
          <a:xfrm>
            <a:off x="1400474" y="1"/>
            <a:ext cx="10791525" cy="981776"/>
          </a:xfrm>
          <a:effectLst/>
        </p:spPr>
        <p:txBody>
          <a:bodyPr>
            <a:noAutofit/>
          </a:bodyPr>
          <a:lstStyle/>
          <a:p>
            <a:r>
              <a:rPr lang="ru-RU" sz="2800" b="1" cap="all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Методическая подготовка студентов к участию в конкурсах</a:t>
            </a:r>
          </a:p>
        </p:txBody>
      </p:sp>
      <p:pic>
        <p:nvPicPr>
          <p:cNvPr id="18433" name="Picture 1" descr="O:\__Облако3\Лаборатория\ СНО 2025\Конкурсы\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9829" y="1428693"/>
            <a:ext cx="2514375" cy="3600000"/>
          </a:xfrm>
          <a:prstGeom prst="rect">
            <a:avLst/>
          </a:prstGeom>
          <a:noFill/>
        </p:spPr>
      </p:pic>
      <p:pic>
        <p:nvPicPr>
          <p:cNvPr id="18435" name="Picture 3" descr="O:\__Облако3\Лаборатория\ СНО 2025\Конкурсы\1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25636" y="1458228"/>
            <a:ext cx="2544750" cy="3600000"/>
          </a:xfrm>
          <a:prstGeom prst="rect">
            <a:avLst/>
          </a:prstGeom>
          <a:noFill/>
        </p:spPr>
      </p:pic>
      <p:pic>
        <p:nvPicPr>
          <p:cNvPr id="18434" name="Picture 2" descr="O:\__Облако3\Лаборатория\ СНО 2025\Конкурсы\0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98788" y="3258000"/>
            <a:ext cx="2544750" cy="3600000"/>
          </a:xfrm>
          <a:prstGeom prst="rect">
            <a:avLst/>
          </a:prstGeom>
          <a:noFill/>
        </p:spPr>
      </p:pic>
      <p:pic>
        <p:nvPicPr>
          <p:cNvPr id="18436" name="Picture 4" descr="O:\__Облако3\Лаборатория\ СНО 2025\Конкурсы\0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32235" y="3258000"/>
            <a:ext cx="2544750" cy="3600000"/>
          </a:xfrm>
          <a:prstGeom prst="rect">
            <a:avLst/>
          </a:prstGeom>
          <a:noFill/>
        </p:spPr>
      </p:pic>
      <p:pic>
        <p:nvPicPr>
          <p:cNvPr id="18438" name="Picture 6" descr="O:\__Облако3\Лаборатория\ СНО 2025\Конкурсы\2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356272" y="2982912"/>
            <a:ext cx="2545762" cy="360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407043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59FC2C69-F34C-4AEE-915F-359B5B7CCA1D}"/>
              </a:ext>
            </a:extLst>
          </p:cNvPr>
          <p:cNvSpPr/>
          <p:nvPr/>
        </p:nvSpPr>
        <p:spPr>
          <a:xfrm>
            <a:off x="1625599" y="2553238"/>
            <a:ext cx="9070109" cy="2045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endParaRPr lang="ru-RU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2" descr="logo20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0292" y="134224"/>
            <a:ext cx="1306387" cy="1306387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10" name="Заголовок 9"/>
          <p:cNvSpPr>
            <a:spLocks noGrp="1"/>
          </p:cNvSpPr>
          <p:nvPr>
            <p:ph type="ctrTitle"/>
          </p:nvPr>
        </p:nvSpPr>
        <p:spPr>
          <a:xfrm>
            <a:off x="1554480" y="180983"/>
            <a:ext cx="10058400" cy="1018090"/>
          </a:xfrm>
          <a:effectLst/>
        </p:spPr>
        <p:txBody>
          <a:bodyPr>
            <a:normAutofit/>
          </a:bodyPr>
          <a:lstStyle/>
          <a:p>
            <a:pPr algn="ctr"/>
            <a:r>
              <a:rPr lang="ru-RU" sz="2800" b="1" cap="all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ПЛАН РАБОТЫ лаборатории</a:t>
            </a:r>
            <a:r>
              <a:rPr lang="ru-RU" sz="2800" cap="all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/>
            </a:r>
            <a:br>
              <a:rPr lang="ru-RU" sz="2800" cap="all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</a:br>
            <a:r>
              <a:rPr lang="ru-RU" sz="2800" b="1" cap="all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на период сентябрь 2024 г. – июнь 2025 г.</a:t>
            </a:r>
            <a:endParaRPr lang="ru-RU" sz="2800" cap="all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202130" y="1610991"/>
          <a:ext cx="11739613" cy="4153077"/>
        </p:xfrm>
        <a:graphic>
          <a:graphicData uri="http://schemas.openxmlformats.org/drawingml/2006/table">
            <a:tbl>
              <a:tblPr/>
              <a:tblGrid>
                <a:gridCol w="8303429"/>
                <a:gridCol w="3436184"/>
              </a:tblGrid>
              <a:tr h="280827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+mn-cs"/>
                        </a:rPr>
                        <a:t>Разработка и реализация программы занятий с обучающимися 5-6 классов «Основы программирования </a:t>
                      </a:r>
                      <a:r>
                        <a:rPr lang="en-US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+mn-cs"/>
                        </a:rPr>
                        <a:t>Scratch</a:t>
                      </a: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+mn-cs"/>
                        </a:rPr>
                        <a:t>»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+mn-cs"/>
                        </a:rPr>
                        <a:t>Сентябрь 2024 – июнь 2025 г.</a:t>
                      </a:r>
                      <a:endParaRPr lang="ru-RU" sz="1800" b="1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+mn-cs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55802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kern="1200" dirty="0" smtClean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+mn-cs"/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+mn-cs"/>
                        </a:rPr>
                        <a:t> Разработка и реализация программы занятий с обучающимися 9 классов «Подготовка к ОГЭ по информатике» 	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kern="1200" dirty="0" smtClean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+mn-cs"/>
                        </a:rPr>
                        <a:t>Сентябрь 2024 – июнь 2025 г.</a:t>
                      </a:r>
                    </a:p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800" b="1" kern="1200" dirty="0" smtClean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55802">
                <a:tc>
                  <a:txBody>
                    <a:bodyPr/>
                    <a:lstStyle/>
                    <a:p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+mn-cs"/>
                        </a:rPr>
                        <a:t>Проведение пробного тестирования по информатике в формате ОГЭ </a:t>
                      </a:r>
                      <a:r>
                        <a:rPr lang="ru-RU" sz="18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+mn-cs"/>
                        </a:rPr>
                        <a:t>Апрель 2025 – май 2025 г.</a:t>
                      </a:r>
                      <a:endParaRPr lang="ru-RU" sz="1800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800" b="1" kern="1200" dirty="0" smtClean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55802">
                <a:tc>
                  <a:txBody>
                    <a:bodyPr/>
                    <a:lstStyle/>
                    <a:p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+mn-cs"/>
                        </a:rPr>
                        <a:t>Участие в проектно-образовательном </a:t>
                      </a:r>
                      <a:r>
                        <a:rPr lang="ru-RU" sz="18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+mn-cs"/>
                        </a:rPr>
                        <a:t>интенсиве</a:t>
                      </a: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+mn-cs"/>
                        </a:rPr>
                        <a:t> </a:t>
                      </a:r>
                      <a:r>
                        <a:rPr lang="ru-RU" sz="18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kern="1200" dirty="0" smtClean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+mn-cs"/>
                        </a:rPr>
                        <a:t>Сентябрь 2024 – июнь 2025 г.</a:t>
                      </a:r>
                    </a:p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800" b="1" kern="1200" dirty="0" smtClean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55802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Проведение обучающих мастер-классов для школьников и обучающихся Таганрогского института имени А.П. Чехова</a:t>
                      </a: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+mn-cs"/>
                        </a:rPr>
                        <a:t>	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kern="1200" dirty="0" smtClean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+mn-cs"/>
                        </a:rPr>
                        <a:t>Сентябрь 2024 – май 2025 г.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407043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7" name="Picture 7" descr="O:\__Облако3\Лаборатория\ СНО 2025\Конкурсы\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818564" y="1106488"/>
            <a:ext cx="2578249" cy="3600000"/>
          </a:xfrm>
          <a:prstGeom prst="rect">
            <a:avLst/>
          </a:prstGeom>
          <a:noFill/>
        </p:spPr>
      </p:pic>
      <p:pic>
        <p:nvPicPr>
          <p:cNvPr id="51205" name="Picture 5" descr="O:\__Облако3\Лаборатория\ СНО 2025\Конкурсы\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42028" y="1190852"/>
            <a:ext cx="2700000" cy="3600000"/>
          </a:xfrm>
          <a:prstGeom prst="rect">
            <a:avLst/>
          </a:prstGeom>
          <a:noFill/>
        </p:spPr>
      </p:pic>
      <p:pic>
        <p:nvPicPr>
          <p:cNvPr id="9" name="Picture 2" descr="logo201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0292" y="134224"/>
            <a:ext cx="1306387" cy="1306387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10" name="Заголовок 9"/>
          <p:cNvSpPr>
            <a:spLocks noGrp="1"/>
          </p:cNvSpPr>
          <p:nvPr>
            <p:ph type="ctrTitle"/>
          </p:nvPr>
        </p:nvSpPr>
        <p:spPr>
          <a:xfrm>
            <a:off x="1400474" y="1"/>
            <a:ext cx="10791525" cy="981776"/>
          </a:xfrm>
          <a:effectLst/>
        </p:spPr>
        <p:txBody>
          <a:bodyPr>
            <a:noAutofit/>
          </a:bodyPr>
          <a:lstStyle/>
          <a:p>
            <a:r>
              <a:rPr lang="ru-RU" sz="2800" b="1" cap="all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Методическая подготовка студентов к участию в конкурсах</a:t>
            </a:r>
          </a:p>
        </p:txBody>
      </p:sp>
      <p:pic>
        <p:nvPicPr>
          <p:cNvPr id="51202" name="Picture 2" descr="O:\__Облако3\Лаборатория\ СНО 2025\Конкурсы\2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6064" y="1551441"/>
            <a:ext cx="2544769" cy="3600000"/>
          </a:xfrm>
          <a:prstGeom prst="rect">
            <a:avLst/>
          </a:prstGeom>
          <a:noFill/>
        </p:spPr>
      </p:pic>
      <p:pic>
        <p:nvPicPr>
          <p:cNvPr id="51203" name="Picture 3" descr="O:\__Облако3\Лаборатория\ СНО 2025\Конкурсы\2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97554" y="3013756"/>
            <a:ext cx="2596577" cy="3600000"/>
          </a:xfrm>
          <a:prstGeom prst="rect">
            <a:avLst/>
          </a:prstGeom>
          <a:noFill/>
        </p:spPr>
      </p:pic>
      <p:pic>
        <p:nvPicPr>
          <p:cNvPr id="51206" name="Picture 6" descr="O:\__Облако3\Лаборатория\ СНО 2025\Конкурсы\2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18263" y="3047774"/>
            <a:ext cx="2700000" cy="360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407043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59FC2C69-F34C-4AEE-915F-359B5B7CCA1D}"/>
              </a:ext>
            </a:extLst>
          </p:cNvPr>
          <p:cNvSpPr/>
          <p:nvPr/>
        </p:nvSpPr>
        <p:spPr>
          <a:xfrm>
            <a:off x="1625599" y="2628653"/>
            <a:ext cx="9070109" cy="2045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endParaRPr lang="ru-RU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2" descr="logo20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0292" y="134224"/>
            <a:ext cx="1306387" cy="1306387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10" name="Заголовок 9"/>
          <p:cNvSpPr>
            <a:spLocks noGrp="1"/>
          </p:cNvSpPr>
          <p:nvPr>
            <p:ph type="ctrTitle"/>
          </p:nvPr>
        </p:nvSpPr>
        <p:spPr>
          <a:xfrm>
            <a:off x="1400474" y="1"/>
            <a:ext cx="10791525" cy="1347536"/>
          </a:xfrm>
        </p:spPr>
        <p:txBody>
          <a:bodyPr>
            <a:noAutofit/>
          </a:bodyPr>
          <a:lstStyle/>
          <a:p>
            <a:r>
              <a:rPr lang="ru-RU" sz="2800" b="1" cap="all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Подготовка и рецензирование научных работ обучающихся для публикации в изданиях разного уровня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79132" y="1658822"/>
            <a:ext cx="11656194" cy="42934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С сентября 2024 г. по май 2025 г. студентами, под руководством преподавателей, были опубликованы научные работы:</a:t>
            </a:r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FontTx/>
              <a:buAutoNum type="arabicPeriod"/>
            </a:pPr>
            <a:r>
              <a:rPr lang="ru-RU" sz="2000" dirty="0" smtClean="0"/>
              <a:t>Усольцева Т.А. Особенности использования информационных технологий в образовательном процессе среднего профессионального образования. </a:t>
            </a:r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FontTx/>
              <a:buAutoNum type="arabicPeriod"/>
            </a:pPr>
            <a:r>
              <a:rPr lang="ru-RU" sz="2000" dirty="0" smtClean="0"/>
              <a:t>Усольцева Т.А. Использование современных ИКТ на уроках информатики. </a:t>
            </a:r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FontTx/>
              <a:buAutoNum type="arabicPeriod"/>
            </a:pPr>
            <a:r>
              <a:rPr lang="ru-RU" sz="2000" dirty="0" err="1" smtClean="0"/>
              <a:t>Тапол</a:t>
            </a:r>
            <a:r>
              <a:rPr lang="ru-RU" sz="2000" dirty="0" smtClean="0"/>
              <a:t>  Н.А. Использование электронных образовательных ресурсов при обучении информатике и математике в средней школе. </a:t>
            </a:r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FontTx/>
              <a:buAutoNum type="arabicPeriod"/>
            </a:pPr>
            <a:r>
              <a:rPr lang="ru-RU" sz="2000" dirty="0" smtClean="0"/>
              <a:t>Полонский В. В. Анализ проблемы утечки информации в современных системах коммуникации</a:t>
            </a:r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FontTx/>
              <a:buAutoNum type="arabicPeriod"/>
            </a:pPr>
            <a:r>
              <a:rPr lang="ru-RU" sz="2000" dirty="0" smtClean="0"/>
              <a:t>Руднева Д. Ю. Исследование методов приближения функций</a:t>
            </a:r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FontTx/>
              <a:buAutoNum type="arabicPeriod"/>
            </a:pPr>
            <a:r>
              <a:rPr lang="ru-RU" sz="2000" dirty="0" smtClean="0"/>
              <a:t>Космачев А.В. Идентификация экстремальных элементов последовательности на основе сортировки</a:t>
            </a:r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FontTx/>
              <a:buAutoNum type="arabicPeriod"/>
            </a:pPr>
            <a:r>
              <a:rPr lang="ru-RU" sz="2000" dirty="0" err="1" smtClean="0"/>
              <a:t>Белоконова</a:t>
            </a:r>
            <a:r>
              <a:rPr lang="ru-RU" sz="2000" dirty="0" smtClean="0"/>
              <a:t> С.С., Кобзарь Е.А. Платформа Кулибин как современное решение для обучения робототехнике и программированию в интерактивной 3D среде</a:t>
            </a:r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FontTx/>
              <a:buAutoNum type="arabicPeriod"/>
            </a:pPr>
            <a:r>
              <a:rPr lang="ru-RU" sz="2000" dirty="0" smtClean="0"/>
              <a:t>Плотникова М.С. Обучение программированию с использованием блочных технологий</a:t>
            </a:r>
          </a:p>
        </p:txBody>
      </p:sp>
    </p:spTree>
    <p:extLst>
      <p:ext uri="{BB962C8B-B14F-4D97-AF65-F5344CB8AC3E}">
        <p14:creationId xmlns:p14="http://schemas.microsoft.com/office/powerpoint/2010/main" xmlns="" val="1407043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59FC2C69-F34C-4AEE-915F-359B5B7CCA1D}"/>
              </a:ext>
            </a:extLst>
          </p:cNvPr>
          <p:cNvSpPr/>
          <p:nvPr/>
        </p:nvSpPr>
        <p:spPr>
          <a:xfrm>
            <a:off x="1625599" y="2628653"/>
            <a:ext cx="9070109" cy="2045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endParaRPr lang="ru-RU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2" descr="logo20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0292" y="134224"/>
            <a:ext cx="1306387" cy="1306387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10" name="Заголовок 9"/>
          <p:cNvSpPr>
            <a:spLocks noGrp="1"/>
          </p:cNvSpPr>
          <p:nvPr>
            <p:ph type="ctrTitle"/>
          </p:nvPr>
        </p:nvSpPr>
        <p:spPr>
          <a:xfrm>
            <a:off x="1400474" y="1"/>
            <a:ext cx="10791525" cy="1347536"/>
          </a:xfrm>
        </p:spPr>
        <p:txBody>
          <a:bodyPr>
            <a:noAutofit/>
          </a:bodyPr>
          <a:lstStyle/>
          <a:p>
            <a:r>
              <a:rPr lang="ru-RU" sz="2800" b="1" cap="all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Подготовка и рецензирование научных работ обучающихся для публикации в изданиях разного уровня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79132" y="1658822"/>
            <a:ext cx="11656194" cy="48474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С сентября 2024 г. по май 2025 г. студентами, под руководством преподавателей, были опубликованы научные работы:</a:t>
            </a:r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Font typeface="+mj-lt"/>
              <a:buAutoNum type="arabicPeriod" startAt="9"/>
            </a:pPr>
            <a:r>
              <a:rPr lang="ru-RU" sz="2000" dirty="0" err="1" smtClean="0"/>
              <a:t>Поливенко</a:t>
            </a:r>
            <a:r>
              <a:rPr lang="ru-RU" sz="2000" dirty="0" smtClean="0"/>
              <a:t> Е.А.</a:t>
            </a:r>
            <a:r>
              <a:rPr lang="ru-RU" sz="2000" b="1" dirty="0" smtClean="0"/>
              <a:t> </a:t>
            </a:r>
            <a:r>
              <a:rPr lang="ru-RU" sz="2000" dirty="0" smtClean="0"/>
              <a:t>О </a:t>
            </a:r>
            <a:r>
              <a:rPr lang="ru-RU" sz="2000" dirty="0" err="1" smtClean="0"/>
              <a:t>кусочной</a:t>
            </a:r>
            <a:r>
              <a:rPr lang="ru-RU" sz="2000" dirty="0" smtClean="0"/>
              <a:t> интерполяции функций с преобразованием интерполяционного полинома к виду полинома с числовыми коэффициентами </a:t>
            </a:r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Font typeface="+mj-lt"/>
              <a:buAutoNum type="arabicPeriod" startAt="9"/>
            </a:pPr>
            <a:r>
              <a:rPr lang="ru-RU" sz="2000" dirty="0" err="1" smtClean="0"/>
              <a:t>Тюшнякова</a:t>
            </a:r>
            <a:r>
              <a:rPr lang="ru-RU" sz="2000" dirty="0" smtClean="0"/>
              <a:t> И.А., Гончарова А.Д. </a:t>
            </a:r>
            <a:r>
              <a:rPr lang="ru-RU" sz="2000" dirty="0" err="1" smtClean="0"/>
              <a:t>Autodesk</a:t>
            </a:r>
            <a:r>
              <a:rPr lang="ru-RU" sz="2000" dirty="0" smtClean="0"/>
              <a:t> </a:t>
            </a:r>
            <a:r>
              <a:rPr lang="ru-RU" sz="2000" dirty="0" err="1" smtClean="0"/>
              <a:t>Tinkercad</a:t>
            </a:r>
            <a:endParaRPr lang="ru-RU" sz="2000" dirty="0" smtClean="0"/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Font typeface="+mj-lt"/>
              <a:buAutoNum type="arabicPeriod" startAt="9"/>
            </a:pPr>
            <a:r>
              <a:rPr lang="ru-RU" sz="2000" dirty="0" smtClean="0"/>
              <a:t>Полонский В. В. Исследование и разработка альтернативных методов хеширования паролей для повышения устойчивости к атакам злоумышленников.</a:t>
            </a:r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Font typeface="+mj-lt"/>
              <a:buAutoNum type="arabicPeriod" startAt="9"/>
            </a:pPr>
            <a:r>
              <a:rPr lang="ru-RU" sz="2000" dirty="0" smtClean="0"/>
              <a:t>Руднева Д. Ю. Исследование методов и инструментов для эффективного вычисления функций в анализе данных</a:t>
            </a:r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Font typeface="+mj-lt"/>
              <a:buAutoNum type="arabicPeriod" startAt="9"/>
            </a:pPr>
            <a:r>
              <a:rPr lang="ru-RU" sz="2000" dirty="0" err="1" smtClean="0"/>
              <a:t>Цуканов</a:t>
            </a:r>
            <a:r>
              <a:rPr lang="ru-RU" sz="2000" dirty="0" smtClean="0"/>
              <a:t> Р.В. </a:t>
            </a:r>
            <a:r>
              <a:rPr lang="ru-RU" sz="2000" dirty="0" err="1" smtClean="0"/>
              <a:t>Цуканова</a:t>
            </a:r>
            <a:r>
              <a:rPr lang="ru-RU" sz="2000" dirty="0" smtClean="0"/>
              <a:t> И.Ю. Применение </a:t>
            </a:r>
            <a:r>
              <a:rPr lang="ru-RU" sz="2000" dirty="0" err="1" smtClean="0"/>
              <a:t>графовых</a:t>
            </a:r>
            <a:r>
              <a:rPr lang="ru-RU" sz="2000" dirty="0" smtClean="0"/>
              <a:t> баз данных в работе с большими данными</a:t>
            </a:r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Font typeface="+mj-lt"/>
              <a:buAutoNum type="arabicPeriod" startAt="9"/>
            </a:pPr>
            <a:r>
              <a:rPr lang="ru-RU" sz="2000" dirty="0" smtClean="0"/>
              <a:t>Боброва Т.Н. Формирование цифровой грамотности педагогических работников в системе среднего профессионального образования</a:t>
            </a:r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Font typeface="+mj-lt"/>
              <a:buAutoNum type="arabicPeriod" startAt="9"/>
            </a:pPr>
            <a:r>
              <a:rPr lang="ru-RU" sz="2000" dirty="0" smtClean="0"/>
              <a:t>Дмитриенко П.А. Цифровая трансформация образования и нормативно-правовые основы использования цифровых учебных материалов на уроках в школе </a:t>
            </a:r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FontTx/>
              <a:buAutoNum type="arabicPeriod" startAt="9"/>
            </a:pPr>
            <a:endParaRPr lang="ru-RU" sz="2000" dirty="0" smtClean="0"/>
          </a:p>
        </p:txBody>
      </p:sp>
    </p:spTree>
    <p:extLst>
      <p:ext uri="{BB962C8B-B14F-4D97-AF65-F5344CB8AC3E}">
        <p14:creationId xmlns:p14="http://schemas.microsoft.com/office/powerpoint/2010/main" xmlns="" val="1407043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59FC2C69-F34C-4AEE-915F-359B5B7CCA1D}"/>
              </a:ext>
            </a:extLst>
          </p:cNvPr>
          <p:cNvSpPr/>
          <p:nvPr/>
        </p:nvSpPr>
        <p:spPr>
          <a:xfrm>
            <a:off x="1625599" y="2628653"/>
            <a:ext cx="9070109" cy="2045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endParaRPr lang="ru-RU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2" descr="logo20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0292" y="134224"/>
            <a:ext cx="1306387" cy="1306387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10" name="Заголовок 9"/>
          <p:cNvSpPr>
            <a:spLocks noGrp="1"/>
          </p:cNvSpPr>
          <p:nvPr>
            <p:ph type="ctrTitle"/>
          </p:nvPr>
        </p:nvSpPr>
        <p:spPr>
          <a:xfrm>
            <a:off x="1400474" y="1"/>
            <a:ext cx="10791525" cy="1347536"/>
          </a:xfrm>
        </p:spPr>
        <p:txBody>
          <a:bodyPr>
            <a:noAutofit/>
          </a:bodyPr>
          <a:lstStyle/>
          <a:p>
            <a:r>
              <a:rPr lang="ru-RU" sz="2800" b="1" cap="all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Подготовка и рецензирование научных работ обучающихся для публикации в изданиях разного уровня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79132" y="1658822"/>
            <a:ext cx="11656194" cy="45704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С сентября 2024 г. по май 2025 г. студентами, под руководством преподавателей, были опубликованы научные работы:</a:t>
            </a:r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Font typeface="+mj-lt"/>
              <a:buAutoNum type="arabicPeriod" startAt="16"/>
            </a:pPr>
            <a:r>
              <a:rPr lang="ru-RU" sz="2000" dirty="0" smtClean="0"/>
              <a:t>Заика В. С. Тенденции развития </a:t>
            </a:r>
            <a:r>
              <a:rPr lang="ru-RU" sz="2000" dirty="0" err="1" smtClean="0"/>
              <a:t>цифровизация</a:t>
            </a:r>
            <a:r>
              <a:rPr lang="ru-RU" sz="2000" dirty="0" smtClean="0"/>
              <a:t> образования. Внедрение новых образовательных технологий в отечественную систему образования</a:t>
            </a:r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Font typeface="+mj-lt"/>
              <a:buAutoNum type="arabicPeriod" startAt="16"/>
            </a:pPr>
            <a:r>
              <a:rPr lang="ru-RU" sz="2000" dirty="0" smtClean="0"/>
              <a:t>Сорокина А. А, </a:t>
            </a:r>
            <a:r>
              <a:rPr lang="ru-RU" sz="2000" dirty="0" err="1" smtClean="0"/>
              <a:t>Белоконова</a:t>
            </a:r>
            <a:r>
              <a:rPr lang="ru-RU" sz="2000" dirty="0" smtClean="0"/>
              <a:t> С.С. Использование образовательных электронных изданий и ресурсов в процессе обучения </a:t>
            </a:r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Font typeface="+mj-lt"/>
              <a:buAutoNum type="arabicPeriod" startAt="16"/>
            </a:pPr>
            <a:r>
              <a:rPr lang="ru-RU" sz="2000" dirty="0" err="1" smtClean="0"/>
              <a:t>Передереева</a:t>
            </a:r>
            <a:r>
              <a:rPr lang="ru-RU" sz="2000" dirty="0" smtClean="0"/>
              <a:t> Е. В. Внедрение робототехники в школьное образование</a:t>
            </a:r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Font typeface="+mj-lt"/>
              <a:buAutoNum type="arabicPeriod" startAt="16"/>
            </a:pPr>
            <a:r>
              <a:rPr lang="ru-RU" sz="2000" dirty="0" err="1" smtClean="0"/>
              <a:t>Тапол</a:t>
            </a:r>
            <a:r>
              <a:rPr lang="ru-RU" sz="2000" dirty="0" smtClean="0"/>
              <a:t> Н.А., Заика И.В. Эффективность использования электронных образовательных ресурсов при обучении информатике и математике в средней школе</a:t>
            </a:r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Font typeface="+mj-lt"/>
              <a:buAutoNum type="arabicPeriod" startAt="16"/>
            </a:pPr>
            <a:r>
              <a:rPr lang="ru-RU" sz="2000" dirty="0" err="1" smtClean="0"/>
              <a:t>Беаринт</a:t>
            </a:r>
            <a:r>
              <a:rPr lang="ru-RU" sz="2000" dirty="0" smtClean="0"/>
              <a:t> О.В. Компьютерный анализ устойчивости модели динамики двух конкурирующих фирм с участием рекламного </a:t>
            </a:r>
            <a:r>
              <a:rPr lang="ru-RU" sz="2000" dirty="0" err="1" smtClean="0"/>
              <a:t>агенства</a:t>
            </a:r>
            <a:endParaRPr lang="ru-RU" sz="2000" dirty="0" smtClean="0"/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Font typeface="+mj-lt"/>
              <a:buAutoNum type="arabicPeriod" startAt="16"/>
            </a:pPr>
            <a:r>
              <a:rPr lang="ru-RU" sz="2000" dirty="0" smtClean="0"/>
              <a:t>Василенко Б.В. Разработка игрового приложения на </a:t>
            </a:r>
            <a:r>
              <a:rPr lang="ru-RU" sz="2000" dirty="0" err="1" smtClean="0"/>
              <a:t>Unity</a:t>
            </a:r>
            <a:r>
              <a:rPr lang="ru-RU" sz="2000" dirty="0" smtClean="0"/>
              <a:t> 3D</a:t>
            </a:r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Font typeface="+mj-lt"/>
              <a:buAutoNum type="arabicPeriod" startAt="16"/>
            </a:pPr>
            <a:r>
              <a:rPr lang="ru-RU" sz="2000" dirty="0" err="1" smtClean="0"/>
              <a:t>Поливенко</a:t>
            </a:r>
            <a:r>
              <a:rPr lang="ru-RU" sz="2000" dirty="0" smtClean="0"/>
              <a:t> Е.А., Стоянов М.Э. О </a:t>
            </a:r>
            <a:r>
              <a:rPr lang="ru-RU" sz="2000" dirty="0" err="1" smtClean="0"/>
              <a:t>кусочной</a:t>
            </a:r>
            <a:r>
              <a:rPr lang="ru-RU" sz="2000" dirty="0" smtClean="0"/>
              <a:t> интерполяции функций одной действительной переменной</a:t>
            </a:r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FontTx/>
              <a:buAutoNum type="arabicPeriod" startAt="16"/>
            </a:pPr>
            <a:endParaRPr lang="ru-RU" sz="2000" dirty="0" smtClean="0"/>
          </a:p>
        </p:txBody>
      </p:sp>
    </p:spTree>
    <p:extLst>
      <p:ext uri="{BB962C8B-B14F-4D97-AF65-F5344CB8AC3E}">
        <p14:creationId xmlns:p14="http://schemas.microsoft.com/office/powerpoint/2010/main" xmlns="" val="1407043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59FC2C69-F34C-4AEE-915F-359B5B7CCA1D}"/>
              </a:ext>
            </a:extLst>
          </p:cNvPr>
          <p:cNvSpPr/>
          <p:nvPr/>
        </p:nvSpPr>
        <p:spPr>
          <a:xfrm>
            <a:off x="1625599" y="2628653"/>
            <a:ext cx="9070109" cy="2045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endParaRPr lang="ru-RU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2" descr="logo20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0292" y="134224"/>
            <a:ext cx="1306387" cy="1306387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10" name="Заголовок 9"/>
          <p:cNvSpPr>
            <a:spLocks noGrp="1"/>
          </p:cNvSpPr>
          <p:nvPr>
            <p:ph type="ctrTitle"/>
          </p:nvPr>
        </p:nvSpPr>
        <p:spPr>
          <a:xfrm>
            <a:off x="1400474" y="1"/>
            <a:ext cx="10791525" cy="1347536"/>
          </a:xfrm>
        </p:spPr>
        <p:txBody>
          <a:bodyPr>
            <a:noAutofit/>
          </a:bodyPr>
          <a:lstStyle/>
          <a:p>
            <a:r>
              <a:rPr lang="ru-RU" sz="2800" b="1" cap="all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Подготовка и рецензирование научных работ обучающихся для публикации в изданиях разного уровня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79132" y="1658822"/>
            <a:ext cx="11656194" cy="35578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С сентября 2024 г. по май 2025 г. студентами, под руководством преподавателей, были опубликованы научные работы:</a:t>
            </a:r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Font typeface="+mj-lt"/>
              <a:buAutoNum type="arabicPeriod" startAt="23"/>
            </a:pPr>
            <a:r>
              <a:rPr lang="ru-RU" sz="2000" dirty="0" smtClean="0"/>
              <a:t>Сидорова Ю.В. Язык запросов «1С: Предприятие» и возможности его применения для сдачи отчетности предприятиями</a:t>
            </a:r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Font typeface="+mj-lt"/>
              <a:buAutoNum type="arabicPeriod" startAt="23"/>
            </a:pPr>
            <a:r>
              <a:rPr lang="ru-RU" sz="2000" dirty="0" smtClean="0"/>
              <a:t>Стоянов М.Э. О разновидности параллельной формы метода </a:t>
            </a:r>
            <a:r>
              <a:rPr lang="ru-RU" sz="2000" dirty="0" err="1" smtClean="0"/>
              <a:t>Леверье</a:t>
            </a:r>
            <a:r>
              <a:rPr lang="ru-RU" sz="2000" dirty="0" smtClean="0"/>
              <a:t> решения полной проблемы собственных значений</a:t>
            </a:r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Font typeface="+mj-lt"/>
              <a:buAutoNum type="arabicPeriod" startAt="23"/>
            </a:pPr>
            <a:r>
              <a:rPr lang="ru-RU" sz="2000" dirty="0" err="1" smtClean="0"/>
              <a:t>Хохлачев</a:t>
            </a:r>
            <a:r>
              <a:rPr lang="ru-RU" sz="2000" dirty="0" smtClean="0"/>
              <a:t> К.А. Тренажеры виртуальной реальности</a:t>
            </a:r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Font typeface="+mj-lt"/>
              <a:buAutoNum type="arabicPeriod" startAt="23"/>
            </a:pPr>
            <a:r>
              <a:rPr lang="ru-RU" sz="2000" dirty="0" err="1" smtClean="0"/>
              <a:t>Цуканов</a:t>
            </a:r>
            <a:r>
              <a:rPr lang="ru-RU" sz="2000" dirty="0" smtClean="0"/>
              <a:t> Р. В., </a:t>
            </a:r>
            <a:r>
              <a:rPr lang="ru-RU" sz="2000" dirty="0" err="1" smtClean="0"/>
              <a:t>Цуканова</a:t>
            </a:r>
            <a:r>
              <a:rPr lang="ru-RU" sz="2000" dirty="0" smtClean="0"/>
              <a:t> И.Ю. Технологии обработки больших данных в современном информационном обществе</a:t>
            </a:r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Font typeface="+mj-lt"/>
              <a:buAutoNum type="arabicPeriod" startAt="23"/>
            </a:pPr>
            <a:r>
              <a:rPr lang="ru-RU" sz="2000" dirty="0" err="1" smtClean="0"/>
              <a:t>Цуканова</a:t>
            </a:r>
            <a:r>
              <a:rPr lang="ru-RU" sz="2000" dirty="0" smtClean="0"/>
              <a:t> И.Ю. , </a:t>
            </a:r>
            <a:r>
              <a:rPr lang="ru-RU" sz="2000" dirty="0" err="1" smtClean="0"/>
              <a:t>Цуканов</a:t>
            </a:r>
            <a:r>
              <a:rPr lang="ru-RU" sz="2000" dirty="0" smtClean="0"/>
              <a:t> Р.В. Системы хранения больших данных</a:t>
            </a:r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FontTx/>
              <a:buAutoNum type="arabicPeriod" startAt="16"/>
            </a:pPr>
            <a:endParaRPr lang="ru-RU" sz="2000" dirty="0" smtClean="0"/>
          </a:p>
        </p:txBody>
      </p:sp>
    </p:spTree>
    <p:extLst>
      <p:ext uri="{BB962C8B-B14F-4D97-AF65-F5344CB8AC3E}">
        <p14:creationId xmlns:p14="http://schemas.microsoft.com/office/powerpoint/2010/main" xmlns="" val="1407043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logo20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0292" y="134224"/>
            <a:ext cx="1306387" cy="1306387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10" name="Заголовок 9"/>
          <p:cNvSpPr>
            <a:spLocks noGrp="1"/>
          </p:cNvSpPr>
          <p:nvPr>
            <p:ph type="ctrTitle"/>
          </p:nvPr>
        </p:nvSpPr>
        <p:spPr>
          <a:xfrm>
            <a:off x="1400474" y="1"/>
            <a:ext cx="10791525" cy="1828799"/>
          </a:xfrm>
        </p:spPr>
        <p:txBody>
          <a:bodyPr>
            <a:noAutofit/>
          </a:bodyPr>
          <a:lstStyle/>
          <a:p>
            <a:r>
              <a:rPr lang="ru-RU" sz="2800" dirty="0" smtClean="0"/>
              <a:t> </a:t>
            </a:r>
            <a:r>
              <a:rPr lang="ru-RU" sz="2800" b="1" cap="all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Разработка образовательной программы </a:t>
            </a:r>
            <a:br>
              <a:rPr lang="ru-RU" sz="2800" b="1" cap="all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</a:br>
            <a:r>
              <a:rPr lang="ru-RU" sz="2800" b="1" cap="all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«Подготовка к ОГЭ по информатике». </a:t>
            </a:r>
            <a:br>
              <a:rPr lang="ru-RU" sz="2800" b="1" cap="all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</a:br>
            <a:r>
              <a:rPr lang="ru-RU" sz="2800" b="1" cap="all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Проведение пробного тестирования по информатике</a:t>
            </a:r>
            <a:endParaRPr lang="ru-RU" sz="2800" b="1" cap="all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79132" y="1658822"/>
            <a:ext cx="1165619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Программа направлена на систематизацию знаний и умений по курсу информатики и ИКТ, на тренировку и отработку навыка решения тестовых заданий в формате ОГЭ. </a:t>
            </a:r>
          </a:p>
        </p:txBody>
      </p:sp>
      <p:pic>
        <p:nvPicPr>
          <p:cNvPr id="13314" name="Picture 2" descr="https://sun9-77.userapi.com/impg/zyShnD1yzZlQPGoYRI3jhP5DjXInbuBtDcrrzw/oaik4_UZgQM.jpg?size=600x600&amp;quality=95&amp;sign=b65a24edc03533e8343fd41d4a1d1a53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24775" y="2572993"/>
            <a:ext cx="3980992" cy="3980992"/>
          </a:xfrm>
          <a:prstGeom prst="rect">
            <a:avLst/>
          </a:prstGeom>
          <a:noFill/>
        </p:spPr>
      </p:pic>
      <p:pic>
        <p:nvPicPr>
          <p:cNvPr id="13316" name="Picture 4" descr="https://sun9-2.userapi.com/impg/y3CvVKp9IJ24wPRHwtd53ygrMfOX91otO6bwKQ/1lGa2jiAvMs.jpg?size=960x1280&amp;quality=95&amp;sign=3b0bf79dd74eb238b1fcf80d31eb2e99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1319" y="2532945"/>
            <a:ext cx="2700000" cy="3600000"/>
          </a:xfrm>
          <a:prstGeom prst="rect">
            <a:avLst/>
          </a:prstGeom>
          <a:noFill/>
        </p:spPr>
      </p:pic>
      <p:pic>
        <p:nvPicPr>
          <p:cNvPr id="13318" name="Picture 6" descr="https://sun9-71.userapi.com/impg/nBwugkK0fmFzwKhcwSHkwbF1Ouu3ox01GWlI9g/TaX08Wpud_o.jpg?size=1620x2160&amp;quality=95&amp;sign=ec3d08a2a7a7ded6f847445d0b82a2c7&amp;type=albu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60775" y="2563812"/>
            <a:ext cx="2700000" cy="360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407043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logo20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0292" y="134224"/>
            <a:ext cx="1306387" cy="1306387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10" name="Заголовок 9"/>
          <p:cNvSpPr>
            <a:spLocks noGrp="1"/>
          </p:cNvSpPr>
          <p:nvPr>
            <p:ph type="ctrTitle"/>
          </p:nvPr>
        </p:nvSpPr>
        <p:spPr>
          <a:xfrm>
            <a:off x="1400474" y="1"/>
            <a:ext cx="10791525" cy="1828799"/>
          </a:xfrm>
        </p:spPr>
        <p:txBody>
          <a:bodyPr>
            <a:noAutofit/>
          </a:bodyPr>
          <a:lstStyle/>
          <a:p>
            <a:r>
              <a:rPr lang="ru-RU" sz="2800" b="1" cap="all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Разработка и реализация программы занятий с обучающимися 5-6 классов «Основы программирования </a:t>
            </a:r>
            <a:r>
              <a:rPr lang="en-US" sz="2800" b="1" cap="all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Scratch</a:t>
            </a:r>
            <a:r>
              <a:rPr lang="ru-RU" sz="2800" b="1" cap="all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79132" y="1658822"/>
            <a:ext cx="1165619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В течение учебного года ребята 5-х – 6-х классов знакомились с миром программирования, познавая популярный визуальный язык </a:t>
            </a:r>
            <a:r>
              <a:rPr lang="ru-RU" sz="2000" dirty="0" err="1" smtClean="0"/>
              <a:t>Scratch</a:t>
            </a:r>
            <a:r>
              <a:rPr lang="ru-RU" sz="2000" dirty="0" smtClean="0"/>
              <a:t>, разработанный специально для детей и подростков. Результатом занятий стали представление и защита собственных проектов, в рамках которых ребята реализовали свои творческие замыслы, показали знания, умения и владения, полученные в ходе изучения курса.</a:t>
            </a:r>
            <a:endParaRPr lang="ru-RU" sz="2000" dirty="0"/>
          </a:p>
        </p:txBody>
      </p:sp>
      <p:pic>
        <p:nvPicPr>
          <p:cNvPr id="11266" name="Picture 2" descr="https://sun9-38.userapi.com/impg/nPKmy-_UnAM8PgqHTWdNhcxtKqvM54nkQ16QAA/DY2rTTfzEIc.jpg?size=644x631&amp;quality=96&amp;sign=db50163cbb48fefd856f917483910831&amp;type=album"/>
          <p:cNvPicPr>
            <a:picLocks noChangeAspect="1" noChangeArrowheads="1"/>
          </p:cNvPicPr>
          <p:nvPr/>
        </p:nvPicPr>
        <p:blipFill>
          <a:blip r:embed="rId3" cstate="print"/>
          <a:srcRect l="3132" t="2906" r="5786" b="5117"/>
          <a:stretch>
            <a:fillRect/>
          </a:stretch>
        </p:blipFill>
        <p:spPr bwMode="auto">
          <a:xfrm>
            <a:off x="377073" y="3148551"/>
            <a:ext cx="2115093" cy="2092751"/>
          </a:xfrm>
          <a:prstGeom prst="rect">
            <a:avLst/>
          </a:prstGeom>
          <a:noFill/>
        </p:spPr>
      </p:pic>
      <p:pic>
        <p:nvPicPr>
          <p:cNvPr id="11268" name="Picture 4" descr="https://sun9-20.userapi.com/impg/GV_gI7rvhpkku5KR14qmt7lDtMDULd0k3i71ow/3SNpEhDSk70.jpg?size=1600x1200&amp;quality=96&amp;sign=f5208721e619241184866e6d337a0778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62827" y="3448050"/>
            <a:ext cx="4203098" cy="3152324"/>
          </a:xfrm>
          <a:prstGeom prst="rect">
            <a:avLst/>
          </a:prstGeom>
          <a:noFill/>
        </p:spPr>
      </p:pic>
      <p:pic>
        <p:nvPicPr>
          <p:cNvPr id="11270" name="Picture 6" descr="https://sun9-45.userapi.com/impg/D1zMrU0JmZBGmUKmyiBQQjDLjOhyAZv-pSt08w/msCgULux9Vk.jpg?size=2560x1922&amp;quality=96&amp;sign=42f0e4bc0d61190f6c676f0f789dc76f&amp;type=albu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72247" y="3409949"/>
            <a:ext cx="4207184" cy="31586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407043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logo20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0292" y="134224"/>
            <a:ext cx="1306387" cy="1306387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10" name="Заголовок 9"/>
          <p:cNvSpPr>
            <a:spLocks noGrp="1"/>
          </p:cNvSpPr>
          <p:nvPr>
            <p:ph type="ctrTitle"/>
          </p:nvPr>
        </p:nvSpPr>
        <p:spPr>
          <a:xfrm>
            <a:off x="1400474" y="1"/>
            <a:ext cx="10791525" cy="1828799"/>
          </a:xfrm>
        </p:spPr>
        <p:txBody>
          <a:bodyPr>
            <a:noAutofit/>
          </a:bodyPr>
          <a:lstStyle/>
          <a:p>
            <a:r>
              <a:rPr lang="ru-RU" sz="2800" b="1" cap="all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ПРОВЕДЕНИЕ ОБУЧАЮЩИХ МАСТЕР-КЛАССОВ ДЛЯ ШКОЛЬНИКОВ И ОБУЧАЮЩИХСЯ ТАГАНРОГСКОГО ИНСТИТУТА ИМЕНИ А.П. ЧЕХОВА</a:t>
            </a:r>
            <a:endParaRPr lang="ru-RU" sz="2800" b="1" cap="all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  <p:pic>
        <p:nvPicPr>
          <p:cNvPr id="10242" name="Picture 2" descr="https://sun9-24.userapi.com/impg/nxm_D2vNBJaGOj0RACC3FYwkbBphlDlbmKraAw/BfZCO2XDNcU.jpg?size=722x716&amp;quality=95&amp;sign=78a1eac3648d6473e8e38c15bc6f1585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5276" y="1760537"/>
            <a:ext cx="3630167" cy="360000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4638675" y="2128361"/>
            <a:ext cx="622935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Мастер-класс «Программируем роботов без роботов», показал, как программировать виртуального робота на выполнение задач (движение по лабиринту, сбор предметов, взаимодействие с датчиками в симуляции)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xmlns="" val="1407043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logo20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0292" y="134224"/>
            <a:ext cx="1306387" cy="1306387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10" name="Заголовок 9"/>
          <p:cNvSpPr>
            <a:spLocks noGrp="1"/>
          </p:cNvSpPr>
          <p:nvPr>
            <p:ph type="ctrTitle"/>
          </p:nvPr>
        </p:nvSpPr>
        <p:spPr>
          <a:xfrm>
            <a:off x="1400474" y="1"/>
            <a:ext cx="10791525" cy="1828799"/>
          </a:xfrm>
        </p:spPr>
        <p:txBody>
          <a:bodyPr>
            <a:noAutofit/>
          </a:bodyPr>
          <a:lstStyle/>
          <a:p>
            <a:r>
              <a:rPr lang="ru-RU" sz="2800" b="1" cap="all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ПРОВЕДЕНИЕ ОБУЧАЮЩИХ МАСТЕР-КЛАССОВ ДЛЯ ШКОЛЬНИКОВ И ОБУЧАЮЩИХСЯ ТАГАНРОГСКОГО ИНСТИТУТА ИМЕНИ А.П. ЧЕХОВА</a:t>
            </a:r>
            <a:endParaRPr lang="ru-RU" sz="2800" b="1" cap="all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  <p:pic>
        <p:nvPicPr>
          <p:cNvPr id="50178" name="Picture 2" descr="https://sun9-32.userapi.com/s/v1/ig2/3zaRay4EqQglk36NQNSOJ1ZmgA6UckwSO62eUu6Zr_FyyJZAO_aotkm8Ohhr8hKioZNn6LTmRNk07BIz2FbRi8wv.jpg?quality=95&amp;as=32x32,48x48,72x72,108x108,160x160,240x240,360x360,480x480,540x540,640x640,712x712&amp;from=bu&amp;u=9hEl-iWEl8RdyygDuzqGCwemJrLay1HdgnEmy3Xs7xU&amp;cs=712x7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699" y="1754185"/>
            <a:ext cx="2669725" cy="2669726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3705225" y="1717239"/>
            <a:ext cx="813435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18 марта 2025 г. в рамках XIV Всероссийской Недели высоких технологий и </a:t>
            </a:r>
            <a:r>
              <a:rPr lang="ru-RU" sz="2000" dirty="0" err="1" smtClean="0"/>
              <a:t>технопредпринимательства</a:t>
            </a:r>
            <a:r>
              <a:rPr lang="ru-RU" sz="2000" dirty="0" smtClean="0"/>
              <a:t> на факультете физики, математики, информатики прошел мастер-класс «Авторская мультипликация в цифре»</a:t>
            </a:r>
            <a:endParaRPr lang="ru-RU" sz="2000" dirty="0"/>
          </a:p>
        </p:txBody>
      </p:sp>
      <p:pic>
        <p:nvPicPr>
          <p:cNvPr id="50180" name="Picture 4" descr="https://sun9-63.userapi.com/s/v1/ig2/k09YR9LgbCt70QfcR7Ayvzw2TKcElF-lvgZbHsuBKL9-K30RbvrfRpq1dPD1reIB3gc5fe9zbEOIhTkrfBWGp-p7.jpg?quality=95&amp;as=32x43,48x64,72x96,108x144,160x213,240x320,360x480,480x640,540x720,640x853,720x960,1080x1440,1280x1707,1440x1920,1620x2160&amp;from=bu&amp;u=qA5N6sOTyb83eochCeraF2YoWfdBkbplEaQiyiT7CEs&amp;cs=810x108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644869" y="2933699"/>
            <a:ext cx="2069138" cy="2758851"/>
          </a:xfrm>
          <a:prstGeom prst="rect">
            <a:avLst/>
          </a:prstGeom>
          <a:noFill/>
        </p:spPr>
      </p:pic>
      <p:pic>
        <p:nvPicPr>
          <p:cNvPr id="50182" name="Picture 6" descr="https://sun9-67.userapi.com/s/v1/ig2/wyzaye4_ubwwLR0-AXhRzi3zjxXCht0vrsVz6UQj5TILJuSKnXXpryh-4S0nHAJBal7Q-QdvqP4qLM9uhue7m_Mv.jpg?quality=95&amp;as=32x43,48x64,72x96,108x144,160x213,240x320,360x480,480x640,540x720,640x853,720x960,1080x1440,1280x1707,1440x1920,1620x2160&amp;from=bu&amp;u=bwPDHPz4GZY6GtQElQD9Dvs_hD5d-KnJpDRog6rqhl4&amp;cs=810x108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99325" y="3716337"/>
            <a:ext cx="2160000" cy="2880000"/>
          </a:xfrm>
          <a:prstGeom prst="rect">
            <a:avLst/>
          </a:prstGeom>
          <a:noFill/>
        </p:spPr>
      </p:pic>
      <p:pic>
        <p:nvPicPr>
          <p:cNvPr id="50184" name="Picture 8" descr="https://sun9-79.userapi.com/s/v1/ig2/m0h4XabZN5-I2eiDsPnnzZ0jKBr3IPWqetorkI_Ti2vJHZnzgIKQXovrEhnuNec_YliX9LfgAVmIw-WWVMQaxutp.jpg?quality=95&amp;as=32x43,48x64,72x96,108x144,160x213,240x320,360x480,480x640,540x720,640x853,720x960,960x1280&amp;from=bu&amp;u=X3XZGxIaYUpf2Z3MgJlDn28UeGi1NnCdURJQigUTHnY&amp;cs=960x128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26025" y="2803525"/>
            <a:ext cx="2160000" cy="2880000"/>
          </a:xfrm>
          <a:prstGeom prst="rect">
            <a:avLst/>
          </a:prstGeom>
          <a:noFill/>
        </p:spPr>
      </p:pic>
      <p:pic>
        <p:nvPicPr>
          <p:cNvPr id="50186" name="Picture 10" descr="https://sun9-79.userapi.com/s/v1/ig2/m0h4XabZN5-I2eiDsPnnzZ0jKBr3IPWqetorkI_Ti2vJHZnzgIKQXovrEhnuNec_YliX9LfgAVmIw-WWVMQaxutp.jpg?quality=95&amp;as=32x43,48x64,72x96,108x144,160x213,240x320,360x480,480x640,540x720,640x853,720x960,960x1280&amp;from=bu&amp;u=X3XZGxIaYUpf2Z3MgJlDn28UeGi1NnCdURJQigUTHnY&amp;cs=960x128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13050" y="3663950"/>
            <a:ext cx="2160000" cy="288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407043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logo20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0292" y="134224"/>
            <a:ext cx="1306387" cy="1306387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10" name="Заголовок 9"/>
          <p:cNvSpPr>
            <a:spLocks noGrp="1"/>
          </p:cNvSpPr>
          <p:nvPr>
            <p:ph type="ctrTitle"/>
          </p:nvPr>
        </p:nvSpPr>
        <p:spPr>
          <a:xfrm>
            <a:off x="1400474" y="1"/>
            <a:ext cx="10791525" cy="1828799"/>
          </a:xfrm>
        </p:spPr>
        <p:txBody>
          <a:bodyPr>
            <a:noAutofit/>
          </a:bodyPr>
          <a:lstStyle/>
          <a:p>
            <a:r>
              <a:rPr lang="ru-RU" sz="2800" b="1" cap="all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ПРОВЕДЕНИЕ ОБУЧАЮЩИХ МАСТЕР-КЛАССОВ ДЛЯ ШКОЛЬНИКОВ И ОБУЧАЮЩИХСЯ ТАГАНРОГСКОГО ИНСТИТУТА ИМЕНИ А.П. ЧЕХОВА</a:t>
            </a:r>
            <a:endParaRPr lang="ru-RU" sz="2800" b="1" cap="all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11756" y="1591345"/>
            <a:ext cx="11605106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ru-RU" sz="2000" dirty="0" smtClean="0"/>
              <a:t>Круглый стол, посвященный дню российской информатики  (03.12.2024)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ru-RU" sz="2000" dirty="0" smtClean="0"/>
              <a:t>Интеллектуальный анализ данных (15.01.2024)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ru-RU" sz="2000" dirty="0" smtClean="0"/>
              <a:t>Круглый стол, посвященный дню науки «Инструменты анализа больших данных» (06.02.2025)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ru-RU" sz="2000" dirty="0" smtClean="0"/>
              <a:t>В рамках Недели науки прошел круглый стол «Информатика. Вчера. Сегодня. Завтра»!</a:t>
            </a:r>
          </a:p>
          <a:p>
            <a:endParaRPr lang="ru-RU" sz="2000" b="1" cap="all" dirty="0" smtClean="0"/>
          </a:p>
        </p:txBody>
      </p:sp>
      <p:pic>
        <p:nvPicPr>
          <p:cNvPr id="9218" name="Picture 2" descr="https://sun9-33.userapi.com/impg/4coWHmPl8a-yHEgy2SBPOq21mszS18eje710Hw/wzEEvJC9r4E.jpg?size=1156x650&amp;quality=95&amp;sign=f310aa5e2f8f5b27343d51d86dbcaac3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925" y="3942098"/>
            <a:ext cx="4785798" cy="26909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407043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59FC2C69-F34C-4AEE-915F-359B5B7CCA1D}"/>
              </a:ext>
            </a:extLst>
          </p:cNvPr>
          <p:cNvSpPr/>
          <p:nvPr/>
        </p:nvSpPr>
        <p:spPr>
          <a:xfrm>
            <a:off x="1625599" y="2553238"/>
            <a:ext cx="9070109" cy="2045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endParaRPr lang="ru-RU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2" descr="logo20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0292" y="134224"/>
            <a:ext cx="1306387" cy="1306387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10" name="Заголовок 9"/>
          <p:cNvSpPr>
            <a:spLocks noGrp="1"/>
          </p:cNvSpPr>
          <p:nvPr>
            <p:ph type="ctrTitle"/>
          </p:nvPr>
        </p:nvSpPr>
        <p:spPr>
          <a:xfrm>
            <a:off x="1554480" y="180983"/>
            <a:ext cx="10058400" cy="1018090"/>
          </a:xfrm>
          <a:effectLst/>
        </p:spPr>
        <p:txBody>
          <a:bodyPr>
            <a:normAutofit/>
          </a:bodyPr>
          <a:lstStyle/>
          <a:p>
            <a:pPr algn="ctr"/>
            <a:r>
              <a:rPr lang="ru-RU" sz="2800" b="1" cap="all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ПЛАН РАБОТЫ лаборатории</a:t>
            </a:r>
            <a:r>
              <a:rPr lang="ru-RU" sz="2800" cap="all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/>
            </a:r>
            <a:br>
              <a:rPr lang="ru-RU" sz="2800" cap="all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</a:br>
            <a:r>
              <a:rPr lang="ru-RU" sz="2800" b="1" cap="all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на период сентябрь 2024 г. – июнь 2025 г.</a:t>
            </a:r>
            <a:endParaRPr lang="ru-RU" sz="2800" cap="all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202130" y="1610991"/>
          <a:ext cx="11739613" cy="4466414"/>
        </p:xfrm>
        <a:graphic>
          <a:graphicData uri="http://schemas.openxmlformats.org/drawingml/2006/table">
            <a:tbl>
              <a:tblPr/>
              <a:tblGrid>
                <a:gridCol w="8303429"/>
                <a:gridCol w="3436184"/>
              </a:tblGrid>
              <a:tr h="641274">
                <a:tc>
                  <a:txBody>
                    <a:bodyPr/>
                    <a:lstStyle/>
                    <a:p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Круглый стол «Повышение эффективности подготовки учащихся к государственной итоговой аттестации по информатике-2025»</a:t>
                      </a:r>
                      <a:r>
                        <a:rPr lang="ru-RU" sz="18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+mn-cs"/>
                        </a:rPr>
                        <a:t>Ноябрь 2024 г.</a:t>
                      </a:r>
                      <a:endParaRPr lang="ru-RU" sz="1800" b="1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+mn-cs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83414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+mn-cs"/>
                        </a:rPr>
                        <a:t>Организация мероприятий Недели информатики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+mn-cs"/>
                        </a:rPr>
                        <a:t>Ноябрь 2024 – декабрь 2025 г.</a:t>
                      </a:r>
                      <a:endParaRPr lang="ru-RU" sz="1800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800" b="1" kern="1200" dirty="0" smtClean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29156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Сопровождение, регистрация и участие обучающихся Таганрогского института имени А.П. Чехова во Всероссийских акциях (</a:t>
                      </a:r>
                      <a:r>
                        <a:rPr lang="en-US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IT</a:t>
                      </a: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-Диктант, Выходи решать, Урок Цифры)</a:t>
                      </a:r>
                      <a:endParaRPr lang="ru-RU" sz="1800" b="1" kern="1200" dirty="0" smtClean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+mn-cs"/>
                        </a:rPr>
                        <a:t>Сентябрь 2024 – июнь 2025 г.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29156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Круглый стол с привлечением представителей работодателей «Особенности работы с одаренными в области информатики школьниками и проведение олимпиад по информатике»</a:t>
                      </a:r>
                      <a:endParaRPr lang="ru-RU" sz="1800" b="1" kern="1200" dirty="0" smtClean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Май</a:t>
                      </a: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+mn-cs"/>
                        </a:rPr>
                        <a:t> – июнь 2025 г.</a:t>
                      </a:r>
                    </a:p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800" b="0" kern="1200" dirty="0" smtClean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83414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kern="1200" dirty="0" smtClean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+mn-cs"/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+mn-cs"/>
                        </a:rPr>
                        <a:t> Публикация научных статей 	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+mn-cs"/>
                        </a:rPr>
                        <a:t>Сентябрь 2024 – июнь 2025 г.</a:t>
                      </a:r>
                      <a:endParaRPr lang="ru-RU" sz="1800" b="1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407043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27450" y="1340300"/>
            <a:ext cx="2492885" cy="36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150" y="3062287"/>
            <a:ext cx="2492885" cy="36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logo201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0292" y="134224"/>
            <a:ext cx="1306387" cy="1306387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10" name="Заголовок 9"/>
          <p:cNvSpPr>
            <a:spLocks noGrp="1"/>
          </p:cNvSpPr>
          <p:nvPr>
            <p:ph type="ctrTitle"/>
          </p:nvPr>
        </p:nvSpPr>
        <p:spPr>
          <a:xfrm>
            <a:off x="1400474" y="1"/>
            <a:ext cx="10791525" cy="1828799"/>
          </a:xfrm>
        </p:spPr>
        <p:txBody>
          <a:bodyPr>
            <a:noAutofit/>
          </a:bodyPr>
          <a:lstStyle/>
          <a:p>
            <a:r>
              <a:rPr lang="ru-RU" sz="2800" b="1" cap="all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СОПРОВОЖДЕНИЕ, РЕГИСТРАЦИЯ И УЧАСТИЕ ОБУЧАЮЩИХСЯ ТАГАНРОГСКОГО ИНСТИТУТА ИМЕНИ А.П. ЧЕХОВА ВО ВСЕРОССИЙСКИХ АКЦИЯХ (</a:t>
            </a:r>
            <a:r>
              <a:rPr lang="en-US" sz="2800" b="1" cap="all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IT</a:t>
            </a:r>
            <a:r>
              <a:rPr lang="ru-RU" sz="2800" b="1" cap="all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-ДИКТАНТ, ВЫХОДИ РЕШАТЬ, УРОК ЦИФРЫ)</a:t>
            </a:r>
          </a:p>
        </p:txBody>
      </p:sp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498206"/>
            <a:ext cx="2421799" cy="3497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6438900" y="2454945"/>
            <a:ext cx="539066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2000" b="1" dirty="0" smtClean="0"/>
              <a:t>Студенты профиля «Прикладная информатика» приняли участие в проекте «Интерактивные исторические проекты по темам государственных праздников с применением ресурсов портала «1С: Урок» </a:t>
            </a:r>
          </a:p>
        </p:txBody>
      </p:sp>
    </p:spTree>
    <p:extLst>
      <p:ext uri="{BB962C8B-B14F-4D97-AF65-F5344CB8AC3E}">
        <p14:creationId xmlns:p14="http://schemas.microsoft.com/office/powerpoint/2010/main" xmlns="" val="1407043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logo20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0292" y="134224"/>
            <a:ext cx="1306387" cy="1306387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10" name="Заголовок 9"/>
          <p:cNvSpPr>
            <a:spLocks noGrp="1"/>
          </p:cNvSpPr>
          <p:nvPr>
            <p:ph type="ctrTitle"/>
          </p:nvPr>
        </p:nvSpPr>
        <p:spPr>
          <a:xfrm>
            <a:off x="1400474" y="1"/>
            <a:ext cx="10791525" cy="1828799"/>
          </a:xfrm>
        </p:spPr>
        <p:txBody>
          <a:bodyPr>
            <a:noAutofit/>
          </a:bodyPr>
          <a:lstStyle/>
          <a:p>
            <a:r>
              <a:rPr lang="ru-RU" sz="2800" b="1" cap="all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СОПРОВОЖДЕНИЕ, РЕГИСТРАЦИЯ И УЧАСТИЕ ОБУЧАЮЩИХСЯ ТАГАНРОГСКОГО ИНСТИТУТА ИМЕНИ А.П. ЧЕХОВА ВО ВСЕРОССИЙСКИХ АКЦИЯХ (</a:t>
            </a:r>
            <a:r>
              <a:rPr lang="en-US" sz="2800" b="1" cap="all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IT</a:t>
            </a:r>
            <a:r>
              <a:rPr lang="ru-RU" sz="2800" b="1" cap="all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-ДИКТАНТ, ВЫХОДИ РЕШАТЬ, УРОК ЦИФРЫ)</a:t>
            </a:r>
          </a:p>
        </p:txBody>
      </p:sp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674" y="1828800"/>
            <a:ext cx="3597925" cy="259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12713" y="1803359"/>
            <a:ext cx="3824932" cy="2740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8218" y="3839224"/>
            <a:ext cx="3527981" cy="268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8371003" y="2499617"/>
            <a:ext cx="342306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/>
              <a:t>Участие в общероссийской акции «Социологический диктант». </a:t>
            </a:r>
            <a:endParaRPr lang="ru-RU" sz="2000" b="1" dirty="0"/>
          </a:p>
        </p:txBody>
      </p:sp>
      <p:pic>
        <p:nvPicPr>
          <p:cNvPr id="58373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55563" y="3815568"/>
            <a:ext cx="3817454" cy="2689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407043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59FC2C69-F34C-4AEE-915F-359B5B7CCA1D}"/>
              </a:ext>
            </a:extLst>
          </p:cNvPr>
          <p:cNvSpPr/>
          <p:nvPr/>
        </p:nvSpPr>
        <p:spPr>
          <a:xfrm>
            <a:off x="1625599" y="2628653"/>
            <a:ext cx="9070109" cy="2045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endParaRPr lang="ru-RU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39018" y="2648311"/>
            <a:ext cx="9592574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cap="all" dirty="0" smtClean="0">
                <a:solidFill>
                  <a:srgbClr val="7030A0"/>
                </a:solidFill>
                <a:ea typeface="+mj-ea"/>
                <a:cs typeface="Times New Roman" pitchFamily="18" charset="0"/>
              </a:rPr>
              <a:t>Спасибо за внимание!</a:t>
            </a:r>
          </a:p>
          <a:p>
            <a:pPr algn="ctr">
              <a:buFontTx/>
              <a:buChar char="-"/>
            </a:pPr>
            <a:endParaRPr lang="ru-RU" b="1" cap="all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07043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59FC2C69-F34C-4AEE-915F-359B5B7CCA1D}"/>
              </a:ext>
            </a:extLst>
          </p:cNvPr>
          <p:cNvSpPr/>
          <p:nvPr/>
        </p:nvSpPr>
        <p:spPr>
          <a:xfrm>
            <a:off x="1625599" y="2628653"/>
            <a:ext cx="9070109" cy="2045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endParaRPr lang="ru-RU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2" descr="logo20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0292" y="134224"/>
            <a:ext cx="1306387" cy="1306387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10" name="Заголовок 9"/>
          <p:cNvSpPr>
            <a:spLocks noGrp="1"/>
          </p:cNvSpPr>
          <p:nvPr>
            <p:ph type="ctrTitle"/>
          </p:nvPr>
        </p:nvSpPr>
        <p:spPr>
          <a:xfrm>
            <a:off x="1458227" y="1"/>
            <a:ext cx="10496350" cy="2281186"/>
          </a:xfrm>
          <a:effectLst/>
        </p:spPr>
        <p:txBody>
          <a:bodyPr>
            <a:noAutofit/>
          </a:bodyPr>
          <a:lstStyle/>
          <a:p>
            <a:r>
              <a:rPr lang="ru-RU" sz="2800" b="1" cap="all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Руководство НИРС по кафедре информатики, подготовка и участие студентов-докладчиков в городских, региональных, всероссийских, международных семинарах, конференциях</a:t>
            </a:r>
          </a:p>
        </p:txBody>
      </p:sp>
      <p:sp>
        <p:nvSpPr>
          <p:cNvPr id="28673" name="Rectangle 1"/>
          <p:cNvSpPr>
            <a:spLocks noChangeArrowheads="1"/>
          </p:cNvSpPr>
          <p:nvPr/>
        </p:nvSpPr>
        <p:spPr bwMode="auto">
          <a:xfrm>
            <a:off x="301457" y="2468592"/>
            <a:ext cx="11455113" cy="327782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457056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ts val="1200"/>
              </a:spcAft>
              <a:buFont typeface="Wingdings" pitchFamily="2" charset="2"/>
              <a:buChar char="Ø"/>
            </a:pPr>
            <a:r>
              <a:rPr lang="ru-RU" sz="2000" dirty="0" smtClean="0"/>
              <a:t>  </a:t>
            </a:r>
            <a:r>
              <a:rPr lang="ru-RU" sz="2000" b="1" dirty="0" smtClean="0"/>
              <a:t>Семинар-практикум для представителей педагогических профессий и обучающихся педагогических специальностей «Осенний </a:t>
            </a:r>
            <a:r>
              <a:rPr lang="ru-RU" sz="2000" b="1" dirty="0" err="1" smtClean="0"/>
              <a:t>ПедСовет</a:t>
            </a:r>
            <a:r>
              <a:rPr lang="ru-RU" sz="2000" b="1" dirty="0" smtClean="0"/>
              <a:t>», 23-26.11.2024, Пятигорск</a:t>
            </a:r>
            <a:r>
              <a:rPr lang="ru-RU" sz="2000" dirty="0" smtClean="0"/>
              <a:t> (</a:t>
            </a:r>
            <a:r>
              <a:rPr lang="ru-RU" sz="2000" dirty="0" err="1" smtClean="0"/>
              <a:t>Шульженко</a:t>
            </a:r>
            <a:r>
              <a:rPr lang="ru-RU" sz="2000" dirty="0" smtClean="0"/>
              <a:t> Анастасия Александровна)</a:t>
            </a:r>
          </a:p>
          <a:p>
            <a:pPr fontAlgn="base">
              <a:spcBef>
                <a:spcPct val="0"/>
              </a:spcBef>
              <a:spcAft>
                <a:spcPts val="1200"/>
              </a:spcAft>
              <a:buFont typeface="Wingdings" pitchFamily="2" charset="2"/>
              <a:buChar char="Ø"/>
            </a:pPr>
            <a:r>
              <a:rPr lang="ru-RU" sz="2000" b="1" dirty="0" smtClean="0"/>
              <a:t>Научно-методическая конференция научно-педагогических работников «Современные компьютерные технологии», ЮФУ, г. Таганрог, 26.02.2025</a:t>
            </a:r>
            <a:r>
              <a:rPr lang="ru-RU" sz="2000" dirty="0" smtClean="0"/>
              <a:t> (Чумакова Анна Владимировна)</a:t>
            </a:r>
          </a:p>
          <a:p>
            <a:pPr fontAlgn="base">
              <a:spcBef>
                <a:spcPct val="0"/>
              </a:spcBef>
              <a:spcAft>
                <a:spcPts val="1200"/>
              </a:spcAft>
              <a:buFont typeface="Wingdings" pitchFamily="2" charset="2"/>
              <a:buChar char="Ø"/>
            </a:pPr>
            <a:r>
              <a:rPr lang="ru-RU" sz="2000" dirty="0" smtClean="0"/>
              <a:t> </a:t>
            </a:r>
            <a:r>
              <a:rPr lang="en-US" sz="2000" b="1" dirty="0" smtClean="0"/>
              <a:t>II</a:t>
            </a:r>
            <a:r>
              <a:rPr lang="ru-RU" sz="2000" b="1" dirty="0" smtClean="0"/>
              <a:t> Международная научно-практическая конференция «Взаимодействие естественного и искусственного интеллектов в образовательных системах, сентябрь 2024</a:t>
            </a:r>
            <a:r>
              <a:rPr lang="ru-RU" sz="2000" dirty="0" smtClean="0"/>
              <a:t> (Ханина Яна Руслановна)</a:t>
            </a:r>
          </a:p>
          <a:p>
            <a:pPr fontAlgn="base">
              <a:spcBef>
                <a:spcPct val="0"/>
              </a:spcBef>
              <a:spcAft>
                <a:spcPts val="1200"/>
              </a:spcAft>
              <a:buFont typeface="Wingdings" pitchFamily="2" charset="2"/>
              <a:buChar char="Ø"/>
            </a:pPr>
            <a:r>
              <a:rPr lang="ru-RU" sz="2000" dirty="0" smtClean="0"/>
              <a:t> </a:t>
            </a:r>
            <a:r>
              <a:rPr lang="ru-RU" sz="2000" b="1" dirty="0" smtClean="0"/>
              <a:t>Зимняя школа управления стратегическими коммуникациями, 29.01.2025-01.02.2025, г. Пятигорск </a:t>
            </a:r>
            <a:r>
              <a:rPr lang="ru-RU" sz="2000" dirty="0" smtClean="0"/>
              <a:t>(</a:t>
            </a:r>
            <a:r>
              <a:rPr lang="ru-RU" sz="2000" dirty="0" err="1" smtClean="0"/>
              <a:t>Сутормин</a:t>
            </a:r>
            <a:r>
              <a:rPr lang="ru-RU" sz="2000" dirty="0" smtClean="0"/>
              <a:t> Вячеслав Владимирович)</a:t>
            </a:r>
          </a:p>
        </p:txBody>
      </p:sp>
    </p:spTree>
    <p:extLst>
      <p:ext uri="{BB962C8B-B14F-4D97-AF65-F5344CB8AC3E}">
        <p14:creationId xmlns:p14="http://schemas.microsoft.com/office/powerpoint/2010/main" xmlns="" val="1407043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59FC2C69-F34C-4AEE-915F-359B5B7CCA1D}"/>
              </a:ext>
            </a:extLst>
          </p:cNvPr>
          <p:cNvSpPr/>
          <p:nvPr/>
        </p:nvSpPr>
        <p:spPr>
          <a:xfrm>
            <a:off x="1625599" y="2628653"/>
            <a:ext cx="9070109" cy="2045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endParaRPr lang="ru-RU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2" descr="logo20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0292" y="134224"/>
            <a:ext cx="1306387" cy="1306387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10" name="Заголовок 9"/>
          <p:cNvSpPr>
            <a:spLocks noGrp="1"/>
          </p:cNvSpPr>
          <p:nvPr>
            <p:ph type="ctrTitle"/>
          </p:nvPr>
        </p:nvSpPr>
        <p:spPr>
          <a:xfrm>
            <a:off x="1458227" y="1"/>
            <a:ext cx="10496350" cy="2281186"/>
          </a:xfrm>
          <a:effectLst/>
        </p:spPr>
        <p:txBody>
          <a:bodyPr>
            <a:noAutofit/>
          </a:bodyPr>
          <a:lstStyle/>
          <a:p>
            <a:r>
              <a:rPr lang="ru-RU" sz="2800" b="1" cap="all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Руководство НИРС по кафедре информатики, подготовка и участие студентов-докладчиков в городских, региональных, всероссийских, международных семинарах, конференциях</a:t>
            </a:r>
          </a:p>
        </p:txBody>
      </p:sp>
      <p:sp>
        <p:nvSpPr>
          <p:cNvPr id="28673" name="Rectangle 1"/>
          <p:cNvSpPr>
            <a:spLocks noChangeArrowheads="1"/>
          </p:cNvSpPr>
          <p:nvPr/>
        </p:nvSpPr>
        <p:spPr bwMode="auto">
          <a:xfrm>
            <a:off x="301457" y="2744819"/>
            <a:ext cx="11455113" cy="327782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457056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ts val="1200"/>
              </a:spcAft>
              <a:buFont typeface="Wingdings" pitchFamily="2" charset="2"/>
              <a:buChar char="Ø"/>
            </a:pPr>
            <a:r>
              <a:rPr lang="ru-RU" sz="2000" dirty="0" smtClean="0"/>
              <a:t> </a:t>
            </a:r>
            <a:r>
              <a:rPr lang="en-US" sz="2000" b="1" dirty="0" smtClean="0"/>
              <a:t>XXVIII</a:t>
            </a:r>
            <a:r>
              <a:rPr lang="ru-RU" sz="2000" b="1" dirty="0" smtClean="0"/>
              <a:t> Международная научно-практическая конференция «Фундаментальная и прикладная наука»,Анапа, 21.01.2005</a:t>
            </a:r>
            <a:r>
              <a:rPr lang="ru-RU" sz="2000" dirty="0" smtClean="0"/>
              <a:t> (</a:t>
            </a:r>
            <a:r>
              <a:rPr lang="ru-RU" sz="2000" dirty="0" err="1" smtClean="0"/>
              <a:t>Цуканов</a:t>
            </a:r>
            <a:r>
              <a:rPr lang="ru-RU" sz="2000" dirty="0" smtClean="0"/>
              <a:t> Роман Викторович, </a:t>
            </a:r>
            <a:r>
              <a:rPr lang="ru-RU" sz="2000" dirty="0" err="1" smtClean="0"/>
              <a:t>Цуканова</a:t>
            </a:r>
            <a:r>
              <a:rPr lang="ru-RU" sz="2000" dirty="0" smtClean="0"/>
              <a:t> Ирина Юрьевна)</a:t>
            </a:r>
          </a:p>
          <a:p>
            <a:pPr fontAlgn="base">
              <a:spcBef>
                <a:spcPct val="0"/>
              </a:spcBef>
              <a:spcAft>
                <a:spcPts val="1200"/>
              </a:spcAft>
              <a:buFont typeface="Wingdings" pitchFamily="2" charset="2"/>
              <a:buChar char="Ø"/>
            </a:pPr>
            <a:r>
              <a:rPr lang="x-none" sz="2000" b="1" smtClean="0"/>
              <a:t>IX-ая Всероссийская научно-практическая конференция «Информационные и инновационные технологии в науке и образовании» (с международным участием), Таганрог, 29 октября 2024 г.</a:t>
            </a:r>
            <a:r>
              <a:rPr lang="ru-RU" sz="2000" dirty="0" smtClean="0"/>
              <a:t> (Боброва Татьяна Николаевна, Сорокина Анна Андреевна, Усольцева Татьяна Александровна, </a:t>
            </a:r>
            <a:r>
              <a:rPr lang="ru-RU" sz="2000" dirty="0" err="1" smtClean="0"/>
              <a:t>Тапол</a:t>
            </a:r>
            <a:r>
              <a:rPr lang="ru-RU" sz="2000" dirty="0" smtClean="0"/>
              <a:t> Надежда Алексеевна, Заика Валерия Сергеевна, </a:t>
            </a:r>
            <a:r>
              <a:rPr lang="ru-RU" sz="2000" dirty="0" err="1" smtClean="0"/>
              <a:t>Передереева</a:t>
            </a:r>
            <a:r>
              <a:rPr lang="ru-RU" sz="2000" dirty="0" smtClean="0"/>
              <a:t> Екатерина Васильевна, Артемова Полина Руслановна, Карпенко Александр Иванович, Перегуда Ирина Сергеевна, Кобзарь Екатерина Андреевна, </a:t>
            </a:r>
            <a:r>
              <a:rPr lang="ru-RU" sz="2000" dirty="0" err="1" smtClean="0"/>
              <a:t>Чучуева</a:t>
            </a:r>
            <a:r>
              <a:rPr lang="ru-RU" sz="2000" dirty="0" smtClean="0"/>
              <a:t> Анастасия Олеговна, Пискунова Анна Николаевна, </a:t>
            </a:r>
            <a:r>
              <a:rPr lang="ru-RU" sz="2000" dirty="0" err="1" smtClean="0"/>
              <a:t>Медведкин</a:t>
            </a:r>
            <a:r>
              <a:rPr lang="ru-RU" sz="2000" dirty="0" smtClean="0"/>
              <a:t> Никита Андреевич, Чернов Александр Станиславович, </a:t>
            </a:r>
            <a:r>
              <a:rPr lang="ru-RU" sz="2000" dirty="0" err="1" smtClean="0"/>
              <a:t>Шульженко</a:t>
            </a:r>
            <a:r>
              <a:rPr lang="ru-RU" sz="2000" dirty="0" smtClean="0"/>
              <a:t> Анастасия Александровна, Карапетян </a:t>
            </a:r>
            <a:r>
              <a:rPr lang="ru-RU" sz="2000" dirty="0" err="1" smtClean="0"/>
              <a:t>Ануш</a:t>
            </a:r>
            <a:r>
              <a:rPr lang="ru-RU" sz="2000" dirty="0" smtClean="0"/>
              <a:t> </a:t>
            </a:r>
            <a:r>
              <a:rPr lang="ru-RU" sz="2000" dirty="0" err="1" smtClean="0"/>
              <a:t>Кареновна</a:t>
            </a:r>
            <a:r>
              <a:rPr lang="ru-RU" sz="2000" dirty="0" smtClean="0"/>
              <a:t>, Логинов Анатолий Сергеевич, Чумакова Анна Владимировна)</a:t>
            </a:r>
          </a:p>
        </p:txBody>
      </p:sp>
    </p:spTree>
    <p:extLst>
      <p:ext uri="{BB962C8B-B14F-4D97-AF65-F5344CB8AC3E}">
        <p14:creationId xmlns:p14="http://schemas.microsoft.com/office/powerpoint/2010/main" xmlns="" val="1407043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59FC2C69-F34C-4AEE-915F-359B5B7CCA1D}"/>
              </a:ext>
            </a:extLst>
          </p:cNvPr>
          <p:cNvSpPr/>
          <p:nvPr/>
        </p:nvSpPr>
        <p:spPr>
          <a:xfrm>
            <a:off x="1625599" y="2628653"/>
            <a:ext cx="9070109" cy="2045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endParaRPr lang="ru-RU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2" descr="logo20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0292" y="134224"/>
            <a:ext cx="1306387" cy="1306387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10" name="Заголовок 9"/>
          <p:cNvSpPr>
            <a:spLocks noGrp="1"/>
          </p:cNvSpPr>
          <p:nvPr>
            <p:ph type="ctrTitle"/>
          </p:nvPr>
        </p:nvSpPr>
        <p:spPr>
          <a:xfrm>
            <a:off x="1458227" y="1"/>
            <a:ext cx="10496350" cy="2281186"/>
          </a:xfrm>
          <a:effectLst/>
        </p:spPr>
        <p:txBody>
          <a:bodyPr>
            <a:noAutofit/>
          </a:bodyPr>
          <a:lstStyle/>
          <a:p>
            <a:r>
              <a:rPr lang="ru-RU" sz="2800" b="1" cap="all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Руководство НИРС по кафедре информатики, подготовка и участие студентов-докладчиков в городских, региональных, всероссийских, международных семинарах, конференциях</a:t>
            </a:r>
          </a:p>
        </p:txBody>
      </p:sp>
      <p:sp>
        <p:nvSpPr>
          <p:cNvPr id="28673" name="Rectangle 1"/>
          <p:cNvSpPr>
            <a:spLocks noChangeArrowheads="1"/>
          </p:cNvSpPr>
          <p:nvPr/>
        </p:nvSpPr>
        <p:spPr bwMode="auto">
          <a:xfrm>
            <a:off x="301457" y="2513989"/>
            <a:ext cx="11455113" cy="373948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457056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ts val="1200"/>
              </a:spcAft>
              <a:buFont typeface="Wingdings" pitchFamily="2" charset="2"/>
              <a:buChar char="Ø"/>
            </a:pPr>
            <a:r>
              <a:rPr lang="ru-RU" sz="2000" dirty="0" smtClean="0"/>
              <a:t> </a:t>
            </a:r>
            <a:r>
              <a:rPr lang="x-none" sz="2000" b="1" smtClean="0"/>
              <a:t>IX-ая Всероссийская научно-практическая конференция «Информационные и инновационные технологии в науке и образовании» (с международным участием), Таганрог, 29 октября 2024 г</a:t>
            </a:r>
            <a:r>
              <a:rPr lang="ru-RU" sz="2000" dirty="0" smtClean="0"/>
              <a:t> (</a:t>
            </a:r>
            <a:r>
              <a:rPr lang="ru-RU" sz="2000" dirty="0" err="1" smtClean="0"/>
              <a:t>Хохлачев</a:t>
            </a:r>
            <a:r>
              <a:rPr lang="ru-RU" sz="2000" dirty="0" smtClean="0"/>
              <a:t> Константин Андреевич, Василенко Богдан Владимирович, </a:t>
            </a:r>
            <a:r>
              <a:rPr lang="ru-RU" sz="2000" dirty="0" err="1" smtClean="0"/>
              <a:t>Богданенко</a:t>
            </a:r>
            <a:r>
              <a:rPr lang="ru-RU" sz="2000" dirty="0" smtClean="0"/>
              <a:t> Виктория Геннадиевна, Беляев Артём Владимирович, </a:t>
            </a:r>
            <a:r>
              <a:rPr lang="ru-RU" sz="2000" dirty="0" err="1" smtClean="0"/>
              <a:t>Силенко</a:t>
            </a:r>
            <a:r>
              <a:rPr lang="ru-RU" sz="2000" dirty="0" smtClean="0"/>
              <a:t> Ирина Владимировна, </a:t>
            </a:r>
            <a:r>
              <a:rPr lang="x-none" sz="2000" smtClean="0"/>
              <a:t>Маныч Лиана Дмитриевна</a:t>
            </a:r>
            <a:r>
              <a:rPr lang="ru-RU" sz="2000" dirty="0" smtClean="0"/>
              <a:t>, </a:t>
            </a:r>
            <a:r>
              <a:rPr lang="x-none" sz="2000" smtClean="0"/>
              <a:t>Сергеева София Сергеевна</a:t>
            </a:r>
            <a:r>
              <a:rPr lang="ru-RU" sz="2000" dirty="0" smtClean="0"/>
              <a:t>) </a:t>
            </a:r>
          </a:p>
          <a:p>
            <a:pPr fontAlgn="base">
              <a:spcBef>
                <a:spcPct val="0"/>
              </a:spcBef>
              <a:spcAft>
                <a:spcPts val="1200"/>
              </a:spcAft>
              <a:buFont typeface="Wingdings" pitchFamily="2" charset="2"/>
              <a:buChar char="Ø"/>
            </a:pPr>
            <a:r>
              <a:rPr lang="en-US" sz="2000" b="1" dirty="0" smtClean="0"/>
              <a:t>CCCLXXIX</a:t>
            </a:r>
            <a:r>
              <a:rPr lang="ru-RU" sz="2000" b="1" dirty="0" smtClean="0"/>
              <a:t> Международная научно-практическая конференция «Молодой исследователь: вызовы и перспективы»</a:t>
            </a:r>
            <a:r>
              <a:rPr lang="ru-RU" sz="2000" dirty="0" smtClean="0"/>
              <a:t> (Сорокина Анна Андреевна)</a:t>
            </a:r>
            <a:endParaRPr lang="ru-RU" sz="2000" b="1" dirty="0" smtClean="0"/>
          </a:p>
          <a:p>
            <a:pPr fontAlgn="base">
              <a:spcBef>
                <a:spcPct val="0"/>
              </a:spcBef>
              <a:spcAft>
                <a:spcPts val="1200"/>
              </a:spcAft>
              <a:buFont typeface="Wingdings" pitchFamily="2" charset="2"/>
              <a:buChar char="Ø"/>
            </a:pPr>
            <a:r>
              <a:rPr lang="ru-RU" sz="2000" b="1" dirty="0" smtClean="0"/>
              <a:t> </a:t>
            </a:r>
            <a:r>
              <a:rPr lang="ru-RU" sz="2000" b="1" dirty="0" err="1" smtClean="0"/>
              <a:t>Внутривузовская</a:t>
            </a:r>
            <a:r>
              <a:rPr lang="ru-RU" sz="2000" b="1" dirty="0" smtClean="0"/>
              <a:t> 69-ая научно-теоретическая конференция, 01 февраля 2025, г. Таганрог, кафедра информатики, секция «</a:t>
            </a:r>
            <a:r>
              <a:rPr lang="ru-RU" sz="2000" b="1" dirty="0" err="1" smtClean="0"/>
              <a:t>Цифровизация</a:t>
            </a:r>
            <a:r>
              <a:rPr lang="ru-RU" sz="2000" b="1" dirty="0" smtClean="0"/>
              <a:t> образования и проблемы прикладной информатики»»</a:t>
            </a:r>
            <a:r>
              <a:rPr lang="ru-RU" sz="2000" dirty="0" smtClean="0"/>
              <a:t> (Дмитриенко Полина Александровна, Заика Валерия Сергеевна, Логинов Анатолий Сергеевич, </a:t>
            </a:r>
            <a:r>
              <a:rPr lang="ru-RU" sz="2000" dirty="0" err="1" smtClean="0"/>
              <a:t>Передереева</a:t>
            </a:r>
            <a:r>
              <a:rPr lang="ru-RU" sz="2000" dirty="0" smtClean="0"/>
              <a:t> Екатерина Васильевна, Шульга Ксения Сергеевна)</a:t>
            </a:r>
          </a:p>
        </p:txBody>
      </p:sp>
    </p:spTree>
    <p:extLst>
      <p:ext uri="{BB962C8B-B14F-4D97-AF65-F5344CB8AC3E}">
        <p14:creationId xmlns:p14="http://schemas.microsoft.com/office/powerpoint/2010/main" xmlns="" val="1407043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59FC2C69-F34C-4AEE-915F-359B5B7CCA1D}"/>
              </a:ext>
            </a:extLst>
          </p:cNvPr>
          <p:cNvSpPr/>
          <p:nvPr/>
        </p:nvSpPr>
        <p:spPr>
          <a:xfrm>
            <a:off x="1625599" y="2628653"/>
            <a:ext cx="9070109" cy="2045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endParaRPr lang="ru-RU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2" descr="logo20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0292" y="134224"/>
            <a:ext cx="1306387" cy="1306387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10" name="Заголовок 9"/>
          <p:cNvSpPr>
            <a:spLocks noGrp="1"/>
          </p:cNvSpPr>
          <p:nvPr>
            <p:ph type="ctrTitle"/>
          </p:nvPr>
        </p:nvSpPr>
        <p:spPr>
          <a:xfrm>
            <a:off x="1458227" y="1"/>
            <a:ext cx="10496350" cy="2281186"/>
          </a:xfrm>
          <a:effectLst/>
        </p:spPr>
        <p:txBody>
          <a:bodyPr>
            <a:noAutofit/>
          </a:bodyPr>
          <a:lstStyle/>
          <a:p>
            <a:r>
              <a:rPr lang="ru-RU" sz="2800" b="1" cap="all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Руководство НИРС по кафедре информатики, подготовка и участие студентов-докладчиков в городских, региональных, всероссийских, международных семинарах, конференциях</a:t>
            </a:r>
          </a:p>
        </p:txBody>
      </p:sp>
      <p:sp>
        <p:nvSpPr>
          <p:cNvPr id="28673" name="Rectangle 1"/>
          <p:cNvSpPr>
            <a:spLocks noChangeArrowheads="1"/>
          </p:cNvSpPr>
          <p:nvPr/>
        </p:nvSpPr>
        <p:spPr bwMode="auto">
          <a:xfrm>
            <a:off x="301457" y="2690649"/>
            <a:ext cx="11455113" cy="266226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457056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ts val="1200"/>
              </a:spcAft>
              <a:buFont typeface="Wingdings" pitchFamily="2" charset="2"/>
              <a:buChar char="Ø"/>
            </a:pPr>
            <a:r>
              <a:rPr lang="ru-RU" sz="2000" b="1" dirty="0" smtClean="0"/>
              <a:t>68-я </a:t>
            </a:r>
            <a:r>
              <a:rPr lang="ru-RU" sz="2000" b="1" dirty="0" err="1" smtClean="0"/>
              <a:t>внутривузовская</a:t>
            </a:r>
            <a:r>
              <a:rPr lang="ru-RU" sz="2000" b="1" dirty="0" smtClean="0"/>
              <a:t> научная студенческая конференция, 10 апреля 2025, г. Таганрог, кафедра информатики, секция «</a:t>
            </a:r>
            <a:r>
              <a:rPr lang="ru-RU" sz="2000" b="1" cap="all" dirty="0" smtClean="0"/>
              <a:t>П</a:t>
            </a:r>
            <a:r>
              <a:rPr lang="ru-RU" sz="2000" b="1" dirty="0" smtClean="0"/>
              <a:t>роблемы преподавания информатики»</a:t>
            </a:r>
            <a:r>
              <a:rPr lang="ru-RU" sz="2000" dirty="0" smtClean="0"/>
              <a:t> (Артемова П.Р., </a:t>
            </a:r>
            <a:r>
              <a:rPr lang="ru-RU" sz="2000" dirty="0" err="1" smtClean="0"/>
              <a:t>Гомонова</a:t>
            </a:r>
            <a:r>
              <a:rPr lang="ru-RU" sz="2000" dirty="0" smtClean="0"/>
              <a:t> М.И., </a:t>
            </a:r>
            <a:r>
              <a:rPr lang="ru-RU" sz="2000" dirty="0" err="1" smtClean="0"/>
              <a:t>Ивенкова</a:t>
            </a:r>
            <a:r>
              <a:rPr lang="ru-RU" sz="2000" dirty="0" smtClean="0"/>
              <a:t> М.С., Карпенко А.И., Кобзарь Е.А., Логинов А.С., </a:t>
            </a:r>
            <a:r>
              <a:rPr lang="ru-RU" sz="2000" dirty="0" err="1" smtClean="0"/>
              <a:t>Передереева</a:t>
            </a:r>
            <a:r>
              <a:rPr lang="ru-RU" sz="2000" dirty="0" smtClean="0"/>
              <a:t> Е.В., Плотникова  М.С., </a:t>
            </a:r>
            <a:r>
              <a:rPr lang="ru-RU" sz="2000" dirty="0" err="1" smtClean="0"/>
              <a:t>Солопанова</a:t>
            </a:r>
            <a:r>
              <a:rPr lang="ru-RU" sz="2000" dirty="0" smtClean="0"/>
              <a:t> Д.А., Ханина Я.Р., </a:t>
            </a:r>
            <a:r>
              <a:rPr lang="ru-RU" sz="2000" dirty="0" err="1" smtClean="0"/>
              <a:t>Чучуева</a:t>
            </a:r>
            <a:r>
              <a:rPr lang="ru-RU" sz="2000" dirty="0" smtClean="0"/>
              <a:t> А.О., Шульга К.С.)</a:t>
            </a:r>
            <a:endParaRPr lang="ru-RU" sz="2000" b="1" dirty="0" smtClean="0"/>
          </a:p>
          <a:p>
            <a:pPr fontAlgn="base">
              <a:spcBef>
                <a:spcPct val="0"/>
              </a:spcBef>
              <a:spcAft>
                <a:spcPts val="1200"/>
              </a:spcAft>
              <a:buFont typeface="Wingdings" pitchFamily="2" charset="2"/>
              <a:buChar char="Ø"/>
            </a:pPr>
            <a:r>
              <a:rPr lang="ru-RU" sz="2000" b="1" dirty="0" smtClean="0"/>
              <a:t>68-я </a:t>
            </a:r>
            <a:r>
              <a:rPr lang="ru-RU" sz="2000" b="1" dirty="0" err="1" smtClean="0"/>
              <a:t>внутривузовская</a:t>
            </a:r>
            <a:r>
              <a:rPr lang="ru-RU" sz="2000" b="1" dirty="0" smtClean="0"/>
              <a:t> научная студенческая конференция, 10 апреля 2025, г. Таганрог, кафедра информатики, секция «Современные информационные технологии»</a:t>
            </a:r>
            <a:r>
              <a:rPr lang="ru-RU" sz="2000" dirty="0" smtClean="0"/>
              <a:t> (Бабурин А.Р., Ибрагимова М. С., Лазарева Н. Р., Панченко Е.А., </a:t>
            </a:r>
            <a:r>
              <a:rPr lang="ru-RU" sz="2000" dirty="0" err="1" smtClean="0"/>
              <a:t>Примина</a:t>
            </a:r>
            <a:r>
              <a:rPr lang="ru-RU" sz="2000" dirty="0" smtClean="0"/>
              <a:t> Е.А., </a:t>
            </a:r>
            <a:r>
              <a:rPr lang="ru-RU" sz="2000" dirty="0" err="1" smtClean="0"/>
              <a:t>Пятикопов</a:t>
            </a:r>
            <a:r>
              <a:rPr lang="ru-RU" sz="2000" dirty="0" smtClean="0"/>
              <a:t> Е.И., Радченко К.А., Столбовая Ю.Д., Тимошенко Е.В., </a:t>
            </a:r>
            <a:r>
              <a:rPr lang="ru-RU" sz="2000" dirty="0" err="1" smtClean="0"/>
              <a:t>Филимошкина</a:t>
            </a:r>
            <a:r>
              <a:rPr lang="ru-RU" sz="2000" dirty="0" smtClean="0"/>
              <a:t> А.А., Харьковский М.М., </a:t>
            </a:r>
            <a:r>
              <a:rPr lang="ru-RU" sz="2000" dirty="0" err="1" smtClean="0"/>
              <a:t>Чотий</a:t>
            </a:r>
            <a:r>
              <a:rPr lang="ru-RU" sz="2000" dirty="0" smtClean="0"/>
              <a:t> С.А. )</a:t>
            </a:r>
          </a:p>
        </p:txBody>
      </p:sp>
    </p:spTree>
    <p:extLst>
      <p:ext uri="{BB962C8B-B14F-4D97-AF65-F5344CB8AC3E}">
        <p14:creationId xmlns:p14="http://schemas.microsoft.com/office/powerpoint/2010/main" xmlns="" val="1407043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59FC2C69-F34C-4AEE-915F-359B5B7CCA1D}"/>
              </a:ext>
            </a:extLst>
          </p:cNvPr>
          <p:cNvSpPr/>
          <p:nvPr/>
        </p:nvSpPr>
        <p:spPr>
          <a:xfrm>
            <a:off x="1625599" y="2628653"/>
            <a:ext cx="9070109" cy="2045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endParaRPr lang="ru-RU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2" descr="logo20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0292" y="134224"/>
            <a:ext cx="1306387" cy="1306387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10" name="Заголовок 9"/>
          <p:cNvSpPr>
            <a:spLocks noGrp="1"/>
          </p:cNvSpPr>
          <p:nvPr>
            <p:ph type="ctrTitle"/>
          </p:nvPr>
        </p:nvSpPr>
        <p:spPr>
          <a:xfrm>
            <a:off x="1458227" y="1"/>
            <a:ext cx="10496350" cy="2281186"/>
          </a:xfrm>
          <a:effectLst/>
        </p:spPr>
        <p:txBody>
          <a:bodyPr>
            <a:noAutofit/>
          </a:bodyPr>
          <a:lstStyle/>
          <a:p>
            <a:r>
              <a:rPr lang="ru-RU" sz="2800" b="1" cap="all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Руководство НИРС по кафедре информатики, подготовка и участие студентов-докладчиков в городских, региональных, всероссийских, международных семинарах, конференциях</a:t>
            </a:r>
          </a:p>
        </p:txBody>
      </p:sp>
      <p:sp>
        <p:nvSpPr>
          <p:cNvPr id="28673" name="Rectangle 1"/>
          <p:cNvSpPr>
            <a:spLocks noChangeArrowheads="1"/>
          </p:cNvSpPr>
          <p:nvPr/>
        </p:nvSpPr>
        <p:spPr bwMode="auto">
          <a:xfrm>
            <a:off x="415757" y="2616683"/>
            <a:ext cx="11455113" cy="220060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457056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ts val="1200"/>
              </a:spcAft>
              <a:buFont typeface="Wingdings" pitchFamily="2" charset="2"/>
              <a:buChar char="Ø"/>
            </a:pPr>
            <a:r>
              <a:rPr lang="ru-RU" sz="2000" b="1" dirty="0" smtClean="0"/>
              <a:t>68-я </a:t>
            </a:r>
            <a:r>
              <a:rPr lang="ru-RU" sz="2000" b="1" dirty="0" err="1" smtClean="0"/>
              <a:t>внутривузовская</a:t>
            </a:r>
            <a:r>
              <a:rPr lang="ru-RU" sz="2000" b="1" dirty="0" smtClean="0"/>
              <a:t> научная студенческая конференция, 10 апреля 2025, г. Таганрог, кафедра информатики, секция «Разработка программного обеспечения»</a:t>
            </a:r>
            <a:r>
              <a:rPr lang="ru-RU" sz="2000" dirty="0" smtClean="0"/>
              <a:t>. (Беляев А.В., Василенко Б.В., </a:t>
            </a:r>
            <a:r>
              <a:rPr lang="ru-RU" sz="2000" dirty="0" err="1" smtClean="0"/>
              <a:t>Волвенко</a:t>
            </a:r>
            <a:r>
              <a:rPr lang="ru-RU" sz="2000" dirty="0" smtClean="0"/>
              <a:t> И.А., Галушко М.Е., </a:t>
            </a:r>
            <a:r>
              <a:rPr lang="ru-RU" sz="2000" dirty="0" err="1" smtClean="0"/>
              <a:t>Григоренко</a:t>
            </a:r>
            <a:r>
              <a:rPr lang="ru-RU" sz="2000" dirty="0" smtClean="0"/>
              <a:t> И.А., </a:t>
            </a:r>
            <a:r>
              <a:rPr lang="ru-RU" sz="2000" dirty="0" err="1" smtClean="0"/>
              <a:t>Гурбан</a:t>
            </a:r>
            <a:r>
              <a:rPr lang="ru-RU" sz="2000" dirty="0" smtClean="0"/>
              <a:t> О.Н., Ермаков Т.А., </a:t>
            </a:r>
            <a:r>
              <a:rPr lang="ru-RU" sz="2000" dirty="0" err="1" smtClean="0"/>
              <a:t>Игнатюк</a:t>
            </a:r>
            <a:r>
              <a:rPr lang="ru-RU" sz="2000" dirty="0" smtClean="0"/>
              <a:t> А.В., </a:t>
            </a:r>
            <a:r>
              <a:rPr lang="ru-RU" sz="2000" dirty="0" err="1" smtClean="0"/>
              <a:t>Кисличенко</a:t>
            </a:r>
            <a:r>
              <a:rPr lang="ru-RU" sz="2000" dirty="0" smtClean="0"/>
              <a:t> А.В., Колесников А.В., Щукин С.А., Костенко Р.А., Костоглодова Т.В., Кравцов С.А., Кучеренко Р.А., Приходько М.Ю., Александрова А.О., Артюшкова Д.А., </a:t>
            </a:r>
            <a:r>
              <a:rPr lang="ru-RU" sz="2000" dirty="0" err="1" smtClean="0"/>
              <a:t>Богданенко</a:t>
            </a:r>
            <a:r>
              <a:rPr lang="ru-RU" sz="2000" dirty="0" smtClean="0"/>
              <a:t> А.В., Лаврухина А.М., </a:t>
            </a:r>
            <a:r>
              <a:rPr lang="ru-RU" sz="2000" dirty="0" err="1" smtClean="0"/>
              <a:t>Лазницкий</a:t>
            </a:r>
            <a:r>
              <a:rPr lang="ru-RU" sz="2000" dirty="0" smtClean="0"/>
              <a:t> Е.И., Левченко Г.А., </a:t>
            </a:r>
            <a:r>
              <a:rPr lang="ru-RU" sz="2000" dirty="0" err="1" smtClean="0"/>
              <a:t>Мартыненко</a:t>
            </a:r>
            <a:r>
              <a:rPr lang="ru-RU" sz="2000" dirty="0" smtClean="0"/>
              <a:t> Д.А., Матвиенко А.А., Нестеренко М.Ю., Овчаренко К.С., Полищук М.С., Сергеева С.С., Ткачев П.А., </a:t>
            </a:r>
            <a:r>
              <a:rPr lang="ru-RU" sz="2000" dirty="0" err="1" smtClean="0"/>
              <a:t>Усатенко</a:t>
            </a:r>
            <a:r>
              <a:rPr lang="ru-RU" sz="2000" dirty="0" smtClean="0"/>
              <a:t> А.В., </a:t>
            </a:r>
            <a:r>
              <a:rPr lang="ru-RU" sz="2000" dirty="0" err="1" smtClean="0"/>
              <a:t>Чукмалдин</a:t>
            </a:r>
            <a:r>
              <a:rPr lang="ru-RU" sz="2000" dirty="0" smtClean="0"/>
              <a:t> Р.Р.)</a:t>
            </a:r>
          </a:p>
        </p:txBody>
      </p:sp>
    </p:spTree>
    <p:extLst>
      <p:ext uri="{BB962C8B-B14F-4D97-AF65-F5344CB8AC3E}">
        <p14:creationId xmlns:p14="http://schemas.microsoft.com/office/powerpoint/2010/main" xmlns="" val="1407043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3311</TotalTime>
  <Words>3098</Words>
  <Application>Microsoft Office PowerPoint</Application>
  <PresentationFormat>Произвольный</PresentationFormat>
  <Paragraphs>269</Paragraphs>
  <Slides>42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4" baseType="lpstr">
      <vt:lpstr>Тема Office</vt:lpstr>
      <vt:lpstr>Acrobat Document</vt:lpstr>
      <vt:lpstr>ОТЧЕТ О РАБОТЕ научно-образовательной лаборатории цифровой трансформации образования и прикладной информатики</vt:lpstr>
      <vt:lpstr>ПЛАН РАБОТЫ лаборатории на период сентябрь 2024 г. – июнь 2025 г.</vt:lpstr>
      <vt:lpstr>ПЛАН РАБОТЫ лаборатории на период сентябрь 2024 г. – июнь 2025 г.</vt:lpstr>
      <vt:lpstr>ПЛАН РАБОТЫ лаборатории на период сентябрь 2024 г. – июнь 2025 г.</vt:lpstr>
      <vt:lpstr>Руководство НИРС по кафедре информатики, подготовка и участие студентов-докладчиков в городских, региональных, всероссийских, международных семинарах, конференциях</vt:lpstr>
      <vt:lpstr>Руководство НИРС по кафедре информатики, подготовка и участие студентов-докладчиков в городских, региональных, всероссийских, международных семинарах, конференциях</vt:lpstr>
      <vt:lpstr>Руководство НИРС по кафедре информатики, подготовка и участие студентов-докладчиков в городских, региональных, всероссийских, международных семинарах, конференциях</vt:lpstr>
      <vt:lpstr>Руководство НИРС по кафедре информатики, подготовка и участие студентов-докладчиков в городских, региональных, всероссийских, международных семинарах, конференциях</vt:lpstr>
      <vt:lpstr>Руководство НИРС по кафедре информатики, подготовка и участие студентов-докладчиков в городских, региональных, всероссийских, международных семинарах, конференциях</vt:lpstr>
      <vt:lpstr>Руководство НИРС по кафедре информатики, подготовка и участие студентов-докладчиков в городских, региональных, всероссийских, международных семинарах, конференциях</vt:lpstr>
      <vt:lpstr>Руководство НИРС по кафедре информатики, подготовка и участие студентов-докладчиков в городских, региональных, всероссийских, международных семинарах, конференциях</vt:lpstr>
      <vt:lpstr>Руководство НИРС по кафедре информатики, подготовка и участие студентов-докладчиков в городских, региональных, всероссийских, международных семинарах, конференциях</vt:lpstr>
      <vt:lpstr>Руководство НИРС по кафедре информатики, подготовка и участие студентов-докладчиков в городских, региональных, всероссийских, международных семинарах, конференциях</vt:lpstr>
      <vt:lpstr>Организация и сопровождение практики обучающихся</vt:lpstr>
      <vt:lpstr>Оказание методической помощи сотрудникам Таганрогского института имени А.П. Чехова, представителям образовательных организаций г. Таганрога и Ростовской области в сфере применения информационных технологий в образовании</vt:lpstr>
      <vt:lpstr>Оказание методической помощи сотрудникам Таганрогского института имени А.П. Чехова, представителям образовательных организаций г. Таганрога и Ростовской области в сфере применения информационных технологий в образовании</vt:lpstr>
      <vt:lpstr>УЧАСТИЕ В ПРОЕКТНО-ОБРАЗОВАТЕЛЬНОМ ИНТЕНСИВЕ</vt:lpstr>
      <vt:lpstr>УЧАСТИЕ В ПРОЕКТНО-ОБРАЗОВАТЕЛЬНОМ ИНТЕНСИВЕ</vt:lpstr>
      <vt:lpstr>УЧАСТИЕ В ПРОЕКТНО-ОБРАЗОВАТЕЛЬНОМ ИНТЕНСИВЕ</vt:lpstr>
      <vt:lpstr>УЧАСТИЕ В ПРОЕКТНО-ОБРАЗОВАТЕЛЬНОМ ИНТЕНСИВЕ</vt:lpstr>
      <vt:lpstr>Методическая подготовка студентов к участию в конкурсах</vt:lpstr>
      <vt:lpstr>Методическая подготовка студентов к участию в конкурсах</vt:lpstr>
      <vt:lpstr>Методическая подготовка студентов к участию в конкурсах</vt:lpstr>
      <vt:lpstr>Методическая подготовка студентов к участию в конкурсах</vt:lpstr>
      <vt:lpstr>Методическая подготовка студентов к участию в конкурсах</vt:lpstr>
      <vt:lpstr>Методическая подготовка студентов к участию в конкурсах</vt:lpstr>
      <vt:lpstr>Методическая подготовка студентов к участию в конкурсах</vt:lpstr>
      <vt:lpstr>Методическая подготовка студентов к участию в конкурсах</vt:lpstr>
      <vt:lpstr>Методическая подготовка студентов к участию в конкурсах</vt:lpstr>
      <vt:lpstr>Методическая подготовка студентов к участию в конкурсах</vt:lpstr>
      <vt:lpstr>Подготовка и рецензирование научных работ обучающихся для публикации в изданиях разного уровня</vt:lpstr>
      <vt:lpstr>Подготовка и рецензирование научных работ обучающихся для публикации в изданиях разного уровня</vt:lpstr>
      <vt:lpstr>Подготовка и рецензирование научных работ обучающихся для публикации в изданиях разного уровня</vt:lpstr>
      <vt:lpstr>Подготовка и рецензирование научных работ обучающихся для публикации в изданиях разного уровня</vt:lpstr>
      <vt:lpstr> Разработка образовательной программы  «Подготовка к ОГЭ по информатике».  Проведение пробного тестирования по информатике</vt:lpstr>
      <vt:lpstr>Разработка и реализация программы занятий с обучающимися 5-6 классов «Основы программирования Scratch»</vt:lpstr>
      <vt:lpstr>ПРОВЕДЕНИЕ ОБУЧАЮЩИХ МАСТЕР-КЛАССОВ ДЛЯ ШКОЛЬНИКОВ И ОБУЧАЮЩИХСЯ ТАГАНРОГСКОГО ИНСТИТУТА ИМЕНИ А.П. ЧЕХОВА</vt:lpstr>
      <vt:lpstr>ПРОВЕДЕНИЕ ОБУЧАЮЩИХ МАСТЕР-КЛАССОВ ДЛЯ ШКОЛЬНИКОВ И ОБУЧАЮЩИХСЯ ТАГАНРОГСКОГО ИНСТИТУТА ИМЕНИ А.П. ЧЕХОВА</vt:lpstr>
      <vt:lpstr>ПРОВЕДЕНИЕ ОБУЧАЮЩИХ МАСТЕР-КЛАССОВ ДЛЯ ШКОЛЬНИКОВ И ОБУЧАЮЩИХСЯ ТАГАНРОГСКОГО ИНСТИТУТА ИМЕНИ А.П. ЧЕХОВА</vt:lpstr>
      <vt:lpstr>СОПРОВОЖДЕНИЕ, РЕГИСТРАЦИЯ И УЧАСТИЕ ОБУЧАЮЩИХСЯ ТАГАНРОГСКОГО ИНСТИТУТА ИМЕНИ А.П. ЧЕХОВА ВО ВСЕРОССИЙСКИХ АКЦИЯХ (IT-ДИКТАНТ, ВЫХОДИ РЕШАТЬ, УРОК ЦИФРЫ)</vt:lpstr>
      <vt:lpstr>СОПРОВОЖДЕНИЕ, РЕГИСТРАЦИЯ И УЧАСТИЕ ОБУЧАЮЩИХСЯ ТАГАНРОГСКОГО ИНСТИТУТА ИМЕНИ А.П. ЧЕХОВА ВО ВСЕРОССИЙСКИХ АКЦИЯХ (IT-ДИКТАНТ, ВЫХОДИ РЕШАТЬ, УРОК ЦИФРЫ)</vt:lpstr>
      <vt:lpstr>Слайд 42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Окказиональное употребление фразеологизмов в рассказах А.П. Чехова</dc:title>
  <dc:creator>Андрей Нарушевич</dc:creator>
  <cp:lastModifiedBy>savchenko</cp:lastModifiedBy>
  <cp:revision>283</cp:revision>
  <dcterms:created xsi:type="dcterms:W3CDTF">2020-05-10T20:12:40Z</dcterms:created>
  <dcterms:modified xsi:type="dcterms:W3CDTF">2025-06-17T06:17:17Z</dcterms:modified>
</cp:coreProperties>
</file>