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8" r:id="rId2"/>
    <p:sldId id="275" r:id="rId3"/>
    <p:sldId id="276" r:id="rId4"/>
    <p:sldId id="269" r:id="rId5"/>
    <p:sldId id="288" r:id="rId6"/>
    <p:sldId id="289" r:id="rId7"/>
    <p:sldId id="298" r:id="rId8"/>
    <p:sldId id="270" r:id="rId9"/>
    <p:sldId id="290" r:id="rId10"/>
    <p:sldId id="277" r:id="rId11"/>
    <p:sldId id="280" r:id="rId12"/>
    <p:sldId id="281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-84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D09D-01CC-41FE-9723-7AA8D07CF9AF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436A-77C4-4A10-A0FC-CFD714E38985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21532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D09D-01CC-41FE-9723-7AA8D07CF9AF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436A-77C4-4A10-A0FC-CFD714E389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708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D09D-01CC-41FE-9723-7AA8D07CF9AF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436A-77C4-4A10-A0FC-CFD714E389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73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D09D-01CC-41FE-9723-7AA8D07CF9AF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436A-77C4-4A10-A0FC-CFD714E389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443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D09D-01CC-41FE-9723-7AA8D07CF9AF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436A-77C4-4A10-A0FC-CFD714E38985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821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D09D-01CC-41FE-9723-7AA8D07CF9AF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436A-77C4-4A10-A0FC-CFD714E389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911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D09D-01CC-41FE-9723-7AA8D07CF9AF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436A-77C4-4A10-A0FC-CFD714E389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2146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D09D-01CC-41FE-9723-7AA8D07CF9AF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436A-77C4-4A10-A0FC-CFD714E389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284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D09D-01CC-41FE-9723-7AA8D07CF9AF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436A-77C4-4A10-A0FC-CFD714E389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953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C7FD09D-01CC-41FE-9723-7AA8D07CF9AF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4B436A-77C4-4A10-A0FC-CFD714E389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7350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D09D-01CC-41FE-9723-7AA8D07CF9AF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436A-77C4-4A10-A0FC-CFD714E389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4932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C7FD09D-01CC-41FE-9723-7AA8D07CF9AF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4B436A-77C4-4A10-A0FC-CFD714E38985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4816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2B213C-CFAC-4797-A05E-209C19238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2405449"/>
            <a:ext cx="10058400" cy="19196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/>
              <a:t>Министерство науки и высшего образования Российской Федерации</a:t>
            </a:r>
            <a:br>
              <a:rPr lang="ru-RU" sz="1600" b="1" dirty="0"/>
            </a:br>
            <a:r>
              <a:rPr lang="ru-RU" sz="1600" b="1" dirty="0"/>
              <a:t>Таганрогский институт имени А. П. Чехова (филиал)  </a:t>
            </a:r>
            <a:br>
              <a:rPr lang="ru-RU" sz="1600" b="1" dirty="0"/>
            </a:br>
            <a:r>
              <a:rPr lang="ru-RU" sz="1600" b="1" dirty="0"/>
              <a:t>ФГБОУ ВО «Ростовский государственный экономический  университет (РИНХ)»</a:t>
            </a:r>
            <a:br>
              <a:rPr lang="ru-RU" sz="1600" b="1" dirty="0"/>
            </a:br>
            <a:r>
              <a:rPr lang="ru-RU" sz="4400" b="1" dirty="0"/>
              <a:t>   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ru-RU" dirty="0"/>
              <a:t/>
            </a:r>
            <a:br>
              <a:rPr lang="ru-RU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> ОТЧЕТ О РАБОТЕ </a:t>
            </a:r>
            <a:br>
              <a:rPr lang="ru-RU" sz="4000" dirty="0"/>
            </a:br>
            <a:r>
              <a:rPr lang="ru-RU" sz="4000" b="1" dirty="0"/>
              <a:t>НАУЧНО-ПРОСВЕТИТЕЛЬСКОГО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/>
              <a:t>ЦЕНТРА ИЗУЧЕНИЯ РУССКОГО ЯЗЫКА И ЛИТЕРАТУРЫ ИМЕНИ А.П. ЧЕХОВА </a:t>
            </a:r>
            <a:br>
              <a:rPr lang="ru-RU" sz="4000" b="1" dirty="0"/>
            </a:br>
            <a:r>
              <a:rPr lang="ru-RU" sz="4000" dirty="0"/>
              <a:t>ЗА 2024-2025 уч. год</a:t>
            </a:r>
            <a:br>
              <a:rPr lang="ru-RU" sz="4000" dirty="0"/>
            </a:br>
            <a:endParaRPr lang="ru-RU" sz="440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59FC2C69-F34C-4AEE-915F-359B5B7CCA1D}"/>
              </a:ext>
            </a:extLst>
          </p:cNvPr>
          <p:cNvSpPr/>
          <p:nvPr/>
        </p:nvSpPr>
        <p:spPr>
          <a:xfrm>
            <a:off x="1625599" y="2628653"/>
            <a:ext cx="9070109" cy="2045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5E4C2646-D00B-4149-B25C-DCA71CD9116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0722" y="168430"/>
            <a:ext cx="1444877" cy="165825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D317D9E-007A-4776-9F85-87E2FB1A8BC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116353" y="316033"/>
            <a:ext cx="1673864" cy="151065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418492" y="4528682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О.А. ЯКОВЛЕВА,</a:t>
            </a:r>
            <a:br>
              <a:rPr lang="ru-RU" dirty="0"/>
            </a:br>
            <a:r>
              <a:rPr lang="ru-RU" dirty="0"/>
              <a:t>РУКОВОДИТЕЛЬ НАУЧНО-ПРОСВЕТИТЕЛЬСКОГО ЦЕНТРА ИЗУЧЕНИЯ РУССКОГО ЯЗЫКА И ЛИТЕРАТУРЫ,</a:t>
            </a:r>
            <a:br>
              <a:rPr lang="ru-RU" dirty="0"/>
            </a:br>
            <a:r>
              <a:rPr lang="ru-RU" dirty="0"/>
              <a:t>КАНД. ФИЛОЛ. НАУК, ДОЦЕНТ КАФЕДРЫ РУССКОГО ЯЗЫКА И ЛИТЕРАТУРЫ</a:t>
            </a:r>
          </a:p>
        </p:txBody>
      </p:sp>
    </p:spTree>
    <p:extLst>
      <p:ext uri="{BB962C8B-B14F-4D97-AF65-F5344CB8AC3E}">
        <p14:creationId xmlns:p14="http://schemas.microsoft.com/office/powerpoint/2010/main" xmlns="" val="1407043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2779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РУКОВОДСТВО НИРС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145219"/>
            <a:ext cx="10058400" cy="5139671"/>
          </a:xfrm>
        </p:spPr>
        <p:txBody>
          <a:bodyPr>
            <a:normAutofit/>
          </a:bodyPr>
          <a:lstStyle/>
          <a:p>
            <a:r>
              <a:rPr lang="ru-RU" dirty="0"/>
              <a:t>1. Подготовка докладчиков на Международную научно-практическую конференцию «</a:t>
            </a:r>
            <a:r>
              <a:rPr lang="ru-RU" dirty="0" err="1"/>
              <a:t>Нургалиевские</a:t>
            </a:r>
            <a:r>
              <a:rPr lang="ru-RU" dirty="0"/>
              <a:t> чтения X</a:t>
            </a:r>
            <a:r>
              <a:rPr lang="en-US" dirty="0"/>
              <a:t>IV</a:t>
            </a:r>
            <a:r>
              <a:rPr lang="ru-RU" dirty="0"/>
              <a:t>: Научное сообщество студентов XXI столетия. Филологические науки» (март 202</a:t>
            </a:r>
            <a:r>
              <a:rPr lang="en-US" dirty="0"/>
              <a:t>5</a:t>
            </a:r>
            <a:r>
              <a:rPr lang="ru-RU" dirty="0"/>
              <a:t> г.)</a:t>
            </a:r>
          </a:p>
          <a:p>
            <a:r>
              <a:rPr lang="ru-RU" dirty="0"/>
              <a:t> 2. Подготовка докладчиков на 68-ую </a:t>
            </a:r>
            <a:r>
              <a:rPr lang="ru-RU" dirty="0" err="1"/>
              <a:t>внутривузовскую</a:t>
            </a:r>
            <a:r>
              <a:rPr lang="ru-RU" dirty="0"/>
              <a:t> студенческую конференцию (апрель 2025 г.).</a:t>
            </a:r>
          </a:p>
          <a:p>
            <a:r>
              <a:rPr lang="ru-RU" dirty="0"/>
              <a:t>3. Подготовка докладчиков на </a:t>
            </a:r>
            <a:r>
              <a:rPr lang="en-US" dirty="0"/>
              <a:t>XVII</a:t>
            </a:r>
            <a:r>
              <a:rPr lang="ru-RU" dirty="0"/>
              <a:t> Международную научную конференцию «Молодежные Чеховские чтения в Таганроге» (24-25 апреля 2025</a:t>
            </a:r>
            <a:r>
              <a:rPr lang="en-US" dirty="0"/>
              <a:t> </a:t>
            </a:r>
            <a:r>
              <a:rPr lang="ru-RU" dirty="0"/>
              <a:t>г.).</a:t>
            </a:r>
          </a:p>
          <a:p>
            <a:r>
              <a:rPr lang="ru-RU" dirty="0"/>
              <a:t>4. Подготовка докладчиков на  региональный форум «Литература и память. Донские писатели о Великой Отечественной войне» (июнь 2025 г.)</a:t>
            </a:r>
          </a:p>
          <a:p>
            <a:pPr algn="just"/>
            <a:r>
              <a:rPr lang="ru-RU" dirty="0"/>
              <a:t>5. Подготовка студентов к участию во </a:t>
            </a:r>
            <a:r>
              <a:rPr lang="ru-RU" dirty="0" err="1"/>
              <a:t>Внутривузовском</a:t>
            </a:r>
            <a:r>
              <a:rPr lang="ru-RU" dirty="0"/>
              <a:t> конкурсе на лучшие научные работы студентов в Ростовском государственном экономическом университете (РИНХ).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14558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497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ПРОВЕДЕНИЕ УЧЕБНЫХ И НАУЧНО-ИССЛЕДОВАТЕЛЬСКИХ ПРАКТИК СТУДЕНТОВ И МАГИСТРАНТОВ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CD4770C-12DD-4694-BAC9-06F9C3E8D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40528"/>
            <a:ext cx="10058400" cy="4528566"/>
          </a:xfrm>
        </p:spPr>
        <p:txBody>
          <a:bodyPr/>
          <a:lstStyle/>
          <a:p>
            <a:pPr algn="ctr"/>
            <a:r>
              <a:rPr lang="ru-RU" dirty="0"/>
              <a:t>Бакалавриат  ОФО 2024 – 2025 учебный год (</a:t>
            </a:r>
            <a:r>
              <a:rPr lang="ru-RU"/>
              <a:t>1/2 семестры)</a:t>
            </a:r>
            <a:endParaRPr lang="ru-RU" dirty="0"/>
          </a:p>
          <a:p>
            <a:pPr lvl="8" algn="ctr"/>
            <a:endParaRPr lang="ru-RU" dirty="0"/>
          </a:p>
          <a:p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395813F1-980F-412F-BB58-D8BB88BB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44740178"/>
              </p:ext>
            </p:extLst>
          </p:nvPr>
        </p:nvGraphicFramePr>
        <p:xfrm>
          <a:off x="1097280" y="1792332"/>
          <a:ext cx="4897447" cy="4590715"/>
        </p:xfrm>
        <a:graphic>
          <a:graphicData uri="http://schemas.openxmlformats.org/drawingml/2006/table">
            <a:tbl>
              <a:tblPr firstRow="1" firstCol="1" bandRow="1"/>
              <a:tblGrid>
                <a:gridCol w="1757766">
                  <a:extLst>
                    <a:ext uri="{9D8B030D-6E8A-4147-A177-3AD203B41FA5}">
                      <a16:colId xmlns:a16="http://schemas.microsoft.com/office/drawing/2014/main" xmlns="" val="3116887776"/>
                    </a:ext>
                  </a:extLst>
                </a:gridCol>
                <a:gridCol w="462030">
                  <a:extLst>
                    <a:ext uri="{9D8B030D-6E8A-4147-A177-3AD203B41FA5}">
                      <a16:colId xmlns:a16="http://schemas.microsoft.com/office/drawing/2014/main" xmlns="" val="3579310772"/>
                    </a:ext>
                  </a:extLst>
                </a:gridCol>
                <a:gridCol w="612371">
                  <a:extLst>
                    <a:ext uri="{9D8B030D-6E8A-4147-A177-3AD203B41FA5}">
                      <a16:colId xmlns:a16="http://schemas.microsoft.com/office/drawing/2014/main" xmlns="" val="22862541"/>
                    </a:ext>
                  </a:extLst>
                </a:gridCol>
                <a:gridCol w="1071364">
                  <a:extLst>
                    <a:ext uri="{9D8B030D-6E8A-4147-A177-3AD203B41FA5}">
                      <a16:colId xmlns:a16="http://schemas.microsoft.com/office/drawing/2014/main" xmlns="" val="3659631169"/>
                    </a:ext>
                  </a:extLst>
                </a:gridCol>
                <a:gridCol w="993916">
                  <a:extLst>
                    <a:ext uri="{9D8B030D-6E8A-4147-A177-3AD203B41FA5}">
                      <a16:colId xmlns:a16="http://schemas.microsoft.com/office/drawing/2014/main" xmlns="" val="3342368207"/>
                    </a:ext>
                  </a:extLst>
                </a:gridCol>
              </a:tblGrid>
              <a:tr h="53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Профиль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Курс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Сроки практики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57427868"/>
                  </a:ext>
                </a:extLst>
              </a:tr>
              <a:tr h="6253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РЯЛ-221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02.09 – 12.01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5741516"/>
                  </a:ext>
                </a:extLst>
              </a:tr>
              <a:tr h="6253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иностранный язык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РИЯ-221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02.09 – 29.12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5629868"/>
                  </a:ext>
                </a:extLst>
              </a:tr>
              <a:tr h="3024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------------------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85670114"/>
                  </a:ext>
                </a:extLst>
              </a:tr>
              <a:tr h="6253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РЯЛ-241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02.09 – 12.01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4282740"/>
                  </a:ext>
                </a:extLst>
              </a:tr>
              <a:tr h="6253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иностранный язык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РИЯ-241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02.09 – 29.12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35391771"/>
                  </a:ext>
                </a:extLst>
              </a:tr>
              <a:tr h="6253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РЯЛ-251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02.09 – 26.10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17245427"/>
                  </a:ext>
                </a:extLst>
              </a:tr>
              <a:tr h="6253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иностранный язык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РИЯ-251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02.09 – 26.10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410701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C12ED523-EEB4-4BF3-8BE3-A2A37C4D8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280" y="1868330"/>
            <a:ext cx="9111528" cy="4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22DE9C57-08E3-4495-9405-DFFC690CB8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1638418"/>
              </p:ext>
            </p:extLst>
          </p:nvPr>
        </p:nvGraphicFramePr>
        <p:xfrm>
          <a:off x="6525087" y="1792332"/>
          <a:ext cx="4305670" cy="4528569"/>
        </p:xfrm>
        <a:graphic>
          <a:graphicData uri="http://schemas.openxmlformats.org/drawingml/2006/table">
            <a:tbl>
              <a:tblPr firstRow="1" firstCol="1" bandRow="1"/>
              <a:tblGrid>
                <a:gridCol w="1562640">
                  <a:extLst>
                    <a:ext uri="{9D8B030D-6E8A-4147-A177-3AD203B41FA5}">
                      <a16:colId xmlns:a16="http://schemas.microsoft.com/office/drawing/2014/main" xmlns="" val="756384850"/>
                    </a:ext>
                  </a:extLst>
                </a:gridCol>
                <a:gridCol w="395690">
                  <a:extLst>
                    <a:ext uri="{9D8B030D-6E8A-4147-A177-3AD203B41FA5}">
                      <a16:colId xmlns:a16="http://schemas.microsoft.com/office/drawing/2014/main" xmlns="" val="2367091511"/>
                    </a:ext>
                  </a:extLst>
                </a:gridCol>
                <a:gridCol w="524387">
                  <a:extLst>
                    <a:ext uri="{9D8B030D-6E8A-4147-A177-3AD203B41FA5}">
                      <a16:colId xmlns:a16="http://schemas.microsoft.com/office/drawing/2014/main" xmlns="" val="129552102"/>
                    </a:ext>
                  </a:extLst>
                </a:gridCol>
                <a:gridCol w="978638">
                  <a:extLst>
                    <a:ext uri="{9D8B030D-6E8A-4147-A177-3AD203B41FA5}">
                      <a16:colId xmlns:a16="http://schemas.microsoft.com/office/drawing/2014/main" xmlns="" val="2616716092"/>
                    </a:ext>
                  </a:extLst>
                </a:gridCol>
                <a:gridCol w="844315">
                  <a:extLst>
                    <a:ext uri="{9D8B030D-6E8A-4147-A177-3AD203B41FA5}">
                      <a16:colId xmlns:a16="http://schemas.microsoft.com/office/drawing/2014/main" xmlns="" val="2464297079"/>
                    </a:ext>
                  </a:extLst>
                </a:gridCol>
              </a:tblGrid>
              <a:tr h="41016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Профиль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Курс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Сроки практики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02025910"/>
                  </a:ext>
                </a:extLst>
              </a:tr>
              <a:tr h="514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РЯЛ-221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03.02 – 21.05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96244309"/>
                  </a:ext>
                </a:extLst>
              </a:tr>
              <a:tr h="514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иностранный язык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РИЯ-221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03.02 – 16.05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41349050"/>
                  </a:ext>
                </a:extLst>
              </a:tr>
              <a:tr h="514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РЯЛ-241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Производственная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03.02 – 31.03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61527847"/>
                  </a:ext>
                </a:extLst>
              </a:tr>
              <a:tr h="514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иностранный язык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РИЯ-241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03.02 – 31.03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82036008"/>
                  </a:ext>
                </a:extLst>
              </a:tr>
              <a:tr h="514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РЯЛ-241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01.04 – 15.06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54648930"/>
                  </a:ext>
                </a:extLst>
              </a:tr>
              <a:tr h="514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иностранный язык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РИЯ-241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01.04 – 19.06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4776580"/>
                  </a:ext>
                </a:extLst>
              </a:tr>
              <a:tr h="514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РЯЛ-251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Преддипломн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21.04 – 21.05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17898057"/>
                  </a:ext>
                </a:extLst>
              </a:tr>
              <a:tr h="514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иностранный язык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РИЯ-251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21.04 – 21.05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6220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22869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141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ПРОВЕДЕНИЕ УЧЕБНЫХ И НАУЧНО-ИССЛЕДОВАТЕЛЬСКИХ ПРАКТИК СТУДЕНТОВ И МАГИСТРАНТОВ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3E297E0-1003-4BA7-9EFC-4DAF72CB4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00766"/>
            <a:ext cx="10058400" cy="4568328"/>
          </a:xfrm>
        </p:spPr>
        <p:txBody>
          <a:bodyPr/>
          <a:lstStyle/>
          <a:p>
            <a:pPr algn="ctr"/>
            <a:r>
              <a:rPr lang="ru-RU" dirty="0"/>
              <a:t>Бакалавриат и магистратура ЗФО 2024 – 2025 учебный год (1/2 семестры)</a:t>
            </a:r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D5D99825-3F88-4A05-A451-37B81916B3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59928581"/>
              </p:ext>
            </p:extLst>
          </p:nvPr>
        </p:nvGraphicFramePr>
        <p:xfrm>
          <a:off x="1171853" y="1775533"/>
          <a:ext cx="4924149" cy="5079313"/>
        </p:xfrm>
        <a:graphic>
          <a:graphicData uri="http://schemas.openxmlformats.org/drawingml/2006/table">
            <a:tbl>
              <a:tblPr firstRow="1" firstCol="1" bandRow="1"/>
              <a:tblGrid>
                <a:gridCol w="1855026">
                  <a:extLst>
                    <a:ext uri="{9D8B030D-6E8A-4147-A177-3AD203B41FA5}">
                      <a16:colId xmlns:a16="http://schemas.microsoft.com/office/drawing/2014/main" xmlns="" val="3001849650"/>
                    </a:ext>
                  </a:extLst>
                </a:gridCol>
                <a:gridCol w="436035">
                  <a:extLst>
                    <a:ext uri="{9D8B030D-6E8A-4147-A177-3AD203B41FA5}">
                      <a16:colId xmlns:a16="http://schemas.microsoft.com/office/drawing/2014/main" xmlns="" val="3803959236"/>
                    </a:ext>
                  </a:extLst>
                </a:gridCol>
                <a:gridCol w="525828">
                  <a:extLst>
                    <a:ext uri="{9D8B030D-6E8A-4147-A177-3AD203B41FA5}">
                      <a16:colId xmlns:a16="http://schemas.microsoft.com/office/drawing/2014/main" xmlns="" val="2049131711"/>
                    </a:ext>
                  </a:extLst>
                </a:gridCol>
                <a:gridCol w="1017893">
                  <a:extLst>
                    <a:ext uri="{9D8B030D-6E8A-4147-A177-3AD203B41FA5}">
                      <a16:colId xmlns:a16="http://schemas.microsoft.com/office/drawing/2014/main" xmlns="" val="2764359881"/>
                    </a:ext>
                  </a:extLst>
                </a:gridCol>
                <a:gridCol w="1089367">
                  <a:extLst>
                    <a:ext uri="{9D8B030D-6E8A-4147-A177-3AD203B41FA5}">
                      <a16:colId xmlns:a16="http://schemas.microsoft.com/office/drawing/2014/main" xmlns="" val="3052656356"/>
                    </a:ext>
                  </a:extLst>
                </a:gridCol>
              </a:tblGrid>
              <a:tr h="3927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Профиль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Курс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Сроки практики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47080532"/>
                  </a:ext>
                </a:extLst>
              </a:tr>
              <a:tr h="379638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</a:t>
                      </a: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GZ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Производственная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21.10 – 02.12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00436179"/>
                  </a:ext>
                </a:extLst>
              </a:tr>
              <a:tr h="277271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</a:t>
                      </a: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GZ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Преддипломная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01.11 – 13.12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90517390"/>
                  </a:ext>
                </a:extLst>
              </a:tr>
              <a:tr h="201432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02.11 – 01.12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42870651"/>
                  </a:ext>
                </a:extLst>
              </a:tr>
              <a:tr h="201432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ин. язык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РИЯ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02.11 – 01.12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011570"/>
                  </a:ext>
                </a:extLst>
              </a:tr>
              <a:tr h="379638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 (сокращенка)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ZS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02.11 – 01.12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8869808"/>
                  </a:ext>
                </a:extLst>
              </a:tr>
              <a:tr h="379638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 (сокращенка)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ZS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-241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02.11 – 01.12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32282126"/>
                  </a:ext>
                </a:extLst>
              </a:tr>
              <a:tr h="183621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-241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02.11 – 01.12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40848961"/>
                  </a:ext>
                </a:extLst>
              </a:tr>
              <a:tr h="199914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ин. язык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РИЯ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-241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02.11 – 01.12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78088619"/>
                  </a:ext>
                </a:extLst>
              </a:tr>
              <a:tr h="199914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-261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Преддипломная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18.11 – 15.12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22001487"/>
                  </a:ext>
                </a:extLst>
              </a:tr>
              <a:tr h="199914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ин. язык 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РИЯ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-261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Преддипломная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18.11 – 15.12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73691174"/>
                  </a:ext>
                </a:extLst>
              </a:tr>
              <a:tr h="379638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 (сокращенка)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ZS-251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Преддипломная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.11 – 1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49353377"/>
                  </a:ext>
                </a:extLst>
              </a:tr>
              <a:tr h="199914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Z-251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03.12 – 30.12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36935786"/>
                  </a:ext>
                </a:extLst>
              </a:tr>
              <a:tr h="379638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 (сокращенка)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ZS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-221, 222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03.12 – 30.12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80370215"/>
                  </a:ext>
                </a:extLst>
              </a:tr>
              <a:tr h="199914">
                <a:tc>
                  <a:txBody>
                    <a:bodyPr/>
                    <a:lstStyle/>
                    <a:p>
                      <a:pPr indent="8953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</a:t>
                      </a: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GZ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03.12 – 30.12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9" marR="537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87456238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50DD3CF8-3C66-4893-8362-ABA4AFE290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20532294"/>
              </p:ext>
            </p:extLst>
          </p:nvPr>
        </p:nvGraphicFramePr>
        <p:xfrm>
          <a:off x="6418555" y="1775533"/>
          <a:ext cx="4737124" cy="4968934"/>
        </p:xfrm>
        <a:graphic>
          <a:graphicData uri="http://schemas.openxmlformats.org/drawingml/2006/table">
            <a:tbl>
              <a:tblPr firstRow="1" firstCol="1" bandRow="1"/>
              <a:tblGrid>
                <a:gridCol w="1392871">
                  <a:extLst>
                    <a:ext uri="{9D8B030D-6E8A-4147-A177-3AD203B41FA5}">
                      <a16:colId xmlns:a16="http://schemas.microsoft.com/office/drawing/2014/main" xmlns="" val="622163512"/>
                    </a:ext>
                  </a:extLst>
                </a:gridCol>
                <a:gridCol w="344628">
                  <a:extLst>
                    <a:ext uri="{9D8B030D-6E8A-4147-A177-3AD203B41FA5}">
                      <a16:colId xmlns:a16="http://schemas.microsoft.com/office/drawing/2014/main" xmlns="" val="1629050196"/>
                    </a:ext>
                  </a:extLst>
                </a:gridCol>
                <a:gridCol w="482177">
                  <a:extLst>
                    <a:ext uri="{9D8B030D-6E8A-4147-A177-3AD203B41FA5}">
                      <a16:colId xmlns:a16="http://schemas.microsoft.com/office/drawing/2014/main" xmlns="" val="423245782"/>
                    </a:ext>
                  </a:extLst>
                </a:gridCol>
                <a:gridCol w="963977">
                  <a:extLst>
                    <a:ext uri="{9D8B030D-6E8A-4147-A177-3AD203B41FA5}">
                      <a16:colId xmlns:a16="http://schemas.microsoft.com/office/drawing/2014/main" xmlns="" val="2276829685"/>
                    </a:ext>
                  </a:extLst>
                </a:gridCol>
                <a:gridCol w="964353">
                  <a:extLst>
                    <a:ext uri="{9D8B030D-6E8A-4147-A177-3AD203B41FA5}">
                      <a16:colId xmlns:a16="http://schemas.microsoft.com/office/drawing/2014/main" xmlns="" val="2461749053"/>
                    </a:ext>
                  </a:extLst>
                </a:gridCol>
                <a:gridCol w="589118">
                  <a:extLst>
                    <a:ext uri="{9D8B030D-6E8A-4147-A177-3AD203B41FA5}">
                      <a16:colId xmlns:a16="http://schemas.microsoft.com/office/drawing/2014/main" xmlns="" val="2568902200"/>
                    </a:ext>
                  </a:extLst>
                </a:gridCol>
              </a:tblGrid>
              <a:tr h="384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Профиль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Курс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Сроки практики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недель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62645478"/>
                  </a:ext>
                </a:extLst>
              </a:tr>
              <a:tr h="188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GZ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27.03 – 09.04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1165831"/>
                  </a:ext>
                </a:extLst>
              </a:tr>
              <a:tr h="2296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ЛИТ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GZ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27.03 – 09.04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51854590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-241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Производственная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03.04 – 01.06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32911851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ин. язык 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РИЯ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-241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Производственная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03.04 – 01.06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8784411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-251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Производственная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03.04 – 01.06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9156429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ин. язык 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РИЯ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-251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Производственная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03.04 – 01.06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1230617"/>
                  </a:ext>
                </a:extLst>
              </a:tr>
              <a:tr h="348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 (сокращенка)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ZS</a:t>
                      </a: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-231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Производственная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03.04 – 01.06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3888567"/>
                  </a:ext>
                </a:extLst>
              </a:tr>
              <a:tr h="348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 (сокращенка)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ZS</a:t>
                      </a: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-241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Производственная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03.04 – 01.06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541434"/>
                  </a:ext>
                </a:extLst>
              </a:tr>
              <a:tr h="188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GZ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10.04 – 11.05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3705766"/>
                  </a:ext>
                </a:extLst>
              </a:tr>
              <a:tr h="2296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ЛИТ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GZ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10.04 – 11.05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1053801"/>
                  </a:ext>
                </a:extLst>
              </a:tr>
              <a:tr h="565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GZ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Производственная (проект-технолог.)</a:t>
                      </a:r>
                      <a:endParaRPr lang="ru-RU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14.04 – 14.05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23696927"/>
                  </a:ext>
                </a:extLst>
              </a:tr>
              <a:tr h="404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 (сокращенка)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ZS</a:t>
                      </a: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02.05 – 01.06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56844762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02.05 – 01.06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54967144"/>
                  </a:ext>
                </a:extLst>
              </a:tr>
              <a:tr h="188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GZ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НИР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15.05 – 11.06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69156960"/>
                  </a:ext>
                </a:extLst>
              </a:tr>
              <a:tr h="348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 (сокращенка)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РЯЛ</a:t>
                      </a:r>
                      <a:r>
                        <a:rPr lang="en-US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ZS</a:t>
                      </a: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Производственная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02.07 – 29.07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87489540"/>
                  </a:ext>
                </a:extLst>
              </a:tr>
              <a:tr h="111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2" marR="317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6868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8487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366AB4-980C-4052-BF47-ABF1989A5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0B9AF39-1402-42BD-B3FC-BA4DD459C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pPr algn="ctr"/>
            <a:r>
              <a:rPr lang="ru-RU" sz="7200" b="1" dirty="0">
                <a:solidFill>
                  <a:srgbClr val="FF0000"/>
                </a:solidFill>
              </a:rPr>
              <a:t>Спасибо за внимание!</a:t>
            </a:r>
            <a:endParaRPr lang="ru-RU" sz="7200" dirty="0">
              <a:solidFill>
                <a:srgbClr val="FF0000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52175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373487"/>
            <a:ext cx="10058400" cy="94015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ЗАДАЧИ ЦЕНТРА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ru-RU" sz="3600" dirty="0"/>
              <a:t>изучение творчества и популяризация имен выдающихся русских поэтов и писателей, в частности А.П. Чехова;</a:t>
            </a:r>
          </a:p>
          <a:p>
            <a:pPr algn="ctr"/>
            <a:r>
              <a:rPr lang="ru-RU" sz="3600" dirty="0"/>
              <a:t> проведение научных филологических исследований;</a:t>
            </a:r>
          </a:p>
          <a:p>
            <a:pPr algn="ctr"/>
            <a:r>
              <a:rPr lang="ru-RU" sz="3600" dirty="0"/>
              <a:t> проведение научной, учебной, культурно-просветительской, воспитательной работы для обучающихся; </a:t>
            </a:r>
          </a:p>
          <a:p>
            <a:pPr algn="ctr"/>
            <a:r>
              <a:rPr lang="ru-RU" sz="3600" dirty="0"/>
              <a:t>формирование и развития научно-познавательного интереса к русскому языку и творческому наследию русских поэтов и писателей;</a:t>
            </a:r>
          </a:p>
          <a:p>
            <a:pPr algn="ctr"/>
            <a:r>
              <a:rPr lang="ru-RU" sz="3600" dirty="0"/>
              <a:t> внедрение результатов научно-исследовательских работ в практику учебного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xmlns="" val="733670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6567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ОСНОВНЫЕ НАПРАВЛЕНИЯ ДЕЯТЕЛЬНОСТИ ЦЕНТРА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352282"/>
            <a:ext cx="10058400" cy="4971244"/>
          </a:xfrm>
        </p:spPr>
        <p:txBody>
          <a:bodyPr>
            <a:normAutofit fontScale="62500" lnSpcReduction="20000"/>
          </a:bodyPr>
          <a:lstStyle/>
          <a:p>
            <a:r>
              <a:rPr lang="ru-RU" sz="2600" dirty="0"/>
              <a:t>1. 	Осуществление научно-просветительской работы в культурно-образовательном и научном направлениях.</a:t>
            </a:r>
          </a:p>
          <a:p>
            <a:r>
              <a:rPr lang="ru-RU" sz="2600" dirty="0"/>
              <a:t>2.	Организация и проведение филологических исследований и внедрение их результатов в образовательный процесс Института и других вузов на договорной основе в соответствии с действующим законодательством.</a:t>
            </a:r>
          </a:p>
          <a:p>
            <a:r>
              <a:rPr lang="ru-RU" sz="2600" dirty="0"/>
              <a:t>3.	Разработка содержания филологического компонента профессиональной подготовки педагогических и научно-педагогических кадров и его внедрение в учебный процесс.</a:t>
            </a:r>
          </a:p>
          <a:p>
            <a:r>
              <a:rPr lang="ru-RU" sz="2600" dirty="0"/>
              <a:t>4.	Организация и проведение конференций, семинаров, круглых столов, тренингов по основным направлениям исследовательской работы центра, в том числе с широким использованием телекоммуникационных технологий.</a:t>
            </a:r>
          </a:p>
          <a:p>
            <a:r>
              <a:rPr lang="ru-RU" sz="2600" dirty="0"/>
              <a:t>5.	Организация работы по подготовке и изданию научно-методической литературы филологического профиля.</a:t>
            </a:r>
          </a:p>
          <a:p>
            <a:r>
              <a:rPr lang="ru-RU" sz="2600" dirty="0"/>
              <a:t>6.	Проведение культурно-просветительских, учебно-методических, информационных мероприятий, их документирование.</a:t>
            </a:r>
          </a:p>
          <a:p>
            <a:r>
              <a:rPr lang="ru-RU" sz="2600" dirty="0"/>
              <a:t>7.	Взаимодействие с научными организациями и образовательными учреждениями.</a:t>
            </a:r>
          </a:p>
          <a:p>
            <a:r>
              <a:rPr lang="ru-RU" sz="2600" dirty="0"/>
              <a:t>8.	Содействие в организации и проведении учебной практики, практики по получению первичных профессиональных умений и навыков, НИР практики, преддипломной практики обучающихся.</a:t>
            </a:r>
          </a:p>
          <a:p>
            <a:r>
              <a:rPr lang="ru-RU" sz="2600" dirty="0"/>
              <a:t>9.	Оказание методической помощи учителям школ и культурно-просветительским работникам города Таганрога и Ростовской области в организации работы по изучению русского языка и литературы.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86704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28789"/>
            <a:ext cx="10058400" cy="1004551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НАУЧНО-ИССЛЕДОВАТЕЛЬСКАЯ ДЕЯТЕЛЬНОСТЬ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8795" y="1133340"/>
            <a:ext cx="10483402" cy="511291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1. Участие преподавателей кафедры в работе 69-й научно-теоретической конференции ТИ имени А.П. Чехова (филиала) РГЭУ (РИНХ) (февраль, 2025 г.).</a:t>
            </a:r>
          </a:p>
          <a:p>
            <a:r>
              <a:rPr lang="ru-RU" dirty="0"/>
              <a:t>2. Участие преподавателей, студентов и магистрантов в работе  Международной научно-практической конференции «</a:t>
            </a:r>
            <a:r>
              <a:rPr lang="ru-RU" dirty="0" err="1"/>
              <a:t>Нургалиевские</a:t>
            </a:r>
            <a:r>
              <a:rPr lang="ru-RU" dirty="0"/>
              <a:t> чтения-Х</a:t>
            </a:r>
            <a:r>
              <a:rPr lang="en-US" dirty="0"/>
              <a:t>IV</a:t>
            </a:r>
            <a:r>
              <a:rPr lang="ru-RU" dirty="0"/>
              <a:t>: научное сообщество молодых ученых XXI столетия. Филологические науки» в Евразийском национальном университете имени Л.Н. Гумилева (март 2025 г., Астана, Казахстан).</a:t>
            </a:r>
          </a:p>
          <a:p>
            <a:r>
              <a:rPr lang="ru-RU" dirty="0"/>
              <a:t>3. Участие преподавателей кафедры русского языка и литературы ТИ имени А.П. Чехова в работе Международной научно-практической онлайн-конференции «Язык и коммуникация в контексте культуры» (апрель, 2025 г.).</a:t>
            </a:r>
          </a:p>
          <a:p>
            <a:r>
              <a:rPr lang="ru-RU" dirty="0"/>
              <a:t>4. Подготовка и проведение </a:t>
            </a:r>
            <a:r>
              <a:rPr lang="en-US" dirty="0"/>
              <a:t>XVII</a:t>
            </a:r>
            <a:r>
              <a:rPr lang="ru-RU" dirty="0"/>
              <a:t> Международной научной конференции «Молодежные Чеховские чтения в Таганроге» (2</a:t>
            </a:r>
            <a:r>
              <a:rPr lang="en-US" dirty="0"/>
              <a:t>4</a:t>
            </a:r>
            <a:r>
              <a:rPr lang="ru-RU" dirty="0"/>
              <a:t>-2</a:t>
            </a:r>
            <a:r>
              <a:rPr lang="en-US" dirty="0"/>
              <a:t>5</a:t>
            </a:r>
            <a:r>
              <a:rPr lang="ru-RU" dirty="0"/>
              <a:t> апреля 202</a:t>
            </a:r>
            <a:r>
              <a:rPr lang="en-US" dirty="0"/>
              <a:t>5</a:t>
            </a:r>
            <a:r>
              <a:rPr lang="ru-RU" dirty="0"/>
              <a:t> г.).</a:t>
            </a:r>
          </a:p>
          <a:p>
            <a:r>
              <a:rPr lang="ru-RU" dirty="0"/>
              <a:t>5. Участие преподавателей кафедры в </a:t>
            </a:r>
            <a:r>
              <a:rPr lang="en-US" dirty="0"/>
              <a:t>V</a:t>
            </a:r>
            <a:r>
              <a:rPr lang="ru-RU" dirty="0"/>
              <a:t> </a:t>
            </a:r>
            <a:r>
              <a:rPr lang="ru-RU" dirty="0" err="1"/>
              <a:t>Костомаровском</a:t>
            </a:r>
            <a:r>
              <a:rPr lang="ru-RU" dirty="0"/>
              <a:t> форуме (21-24 мая 2025 г., г. Москва).</a:t>
            </a:r>
          </a:p>
          <a:p>
            <a:r>
              <a:rPr lang="ru-RU" dirty="0"/>
              <a:t>6.Подготовка и проведение </a:t>
            </a:r>
            <a:r>
              <a:rPr lang="en-US" dirty="0"/>
              <a:t>VI </a:t>
            </a:r>
            <a:r>
              <a:rPr lang="ru-RU" dirty="0"/>
              <a:t>регионального форума «Литература и память. Донские писатели о Великой Отечественной войне» совместно с </a:t>
            </a:r>
            <a:r>
              <a:rPr lang="ru-RU" dirty="0" err="1"/>
              <a:t>Раздорским</a:t>
            </a:r>
            <a:r>
              <a:rPr lang="ru-RU" dirty="0"/>
              <a:t> этнографическим музеем-заповедником (июнь, 202</a:t>
            </a:r>
            <a:r>
              <a:rPr lang="en-US" dirty="0"/>
              <a:t>5</a:t>
            </a:r>
            <a:r>
              <a:rPr lang="ru-RU" dirty="0"/>
              <a:t> г.).</a:t>
            </a:r>
          </a:p>
          <a:p>
            <a:r>
              <a:rPr lang="ru-RU" dirty="0"/>
              <a:t>7. Организация и проведение конкурса творческих и научно-исследовательских работ «Здравствуйте, г-н Чехов!», приуроченного к 16</a:t>
            </a:r>
            <a:r>
              <a:rPr lang="en-US" dirty="0"/>
              <a:t>5</a:t>
            </a:r>
            <a:r>
              <a:rPr lang="ru-RU" dirty="0"/>
              <a:t>-ой годовщине со дня рождения А.П. Чехова.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32444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11919E-17F4-44CE-9B21-10AF3A98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5627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НАУЧНО-ИССЛЕДОВАТЕЛЬСКАЯ ДЕЯТЕЛЬНОСТЬ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2E41C59-B25C-4707-80BA-3EBE7AC38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42875"/>
            <a:ext cx="10058400" cy="462622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8. Подготовка и проведение Всероссийской научно-практической конференции «Русская литература ХХ века: смыслы, контексты, поэтика», посвященной 100-летию со дня рождения канд. филол. наук, профессора, зав. кафедрой литературы (1986-2005) ТГПИ М.Д. </a:t>
            </a:r>
            <a:r>
              <a:rPr lang="ru-RU" dirty="0" err="1"/>
              <a:t>Бочарова</a:t>
            </a:r>
            <a:r>
              <a:rPr lang="ru-RU" dirty="0"/>
              <a:t> (декабрь 2024 г.).</a:t>
            </a:r>
          </a:p>
          <a:p>
            <a:r>
              <a:rPr lang="ru-RU" dirty="0"/>
              <a:t>9. Участие доцента кафедры русского языка и литературы О.А. Яковлевой в Международном форуме «Цивилизационно-культурный диалог на Кавказе» (ноябрь 2024г., г. Ставрополь).</a:t>
            </a:r>
          </a:p>
          <a:p>
            <a:r>
              <a:rPr lang="ru-RU" dirty="0"/>
              <a:t>10. Подготовка и проведение семинара-практикума для студентов «Академическое письмо: от исследования к тексту» (ноябрь 2024 г.).</a:t>
            </a:r>
          </a:p>
          <a:p>
            <a:r>
              <a:rPr lang="ru-RU" dirty="0"/>
              <a:t>11. Подготовка и проведение открытой лекции  доцента кафедры русского языка и литературы А.В. Ваганова «Названия транспортных средств в языке произведений А.П. Чехова» (февраль 2025 г.).</a:t>
            </a:r>
          </a:p>
          <a:p>
            <a:r>
              <a:rPr lang="ru-RU" dirty="0"/>
              <a:t>12. Подготовка и проведение публичной лекции доцента кафедры русского языка и литературы А.В. Ваганова «Грамматическая терминология в Древней Руси», приуроченной ко Дню славянской письменности и культуры (май 2025 г.).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4038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66A3D8-4FD7-4E65-96D4-25F535419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2310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УЧЕБНО-МЕТОДИЧЕСКАЯ ДЕЯТЕЛЬНОСТЬ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42CFD72-1404-4D33-8B65-5DB346A18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69506"/>
            <a:ext cx="10058400" cy="4962618"/>
          </a:xfrm>
        </p:spPr>
        <p:txBody>
          <a:bodyPr>
            <a:normAutofit/>
          </a:bodyPr>
          <a:lstStyle/>
          <a:p>
            <a:r>
              <a:rPr lang="ru-RU" sz="2100" dirty="0"/>
              <a:t>1. Подготовка и проведение доцентом кафедры русского языка Н.М. Ким лекции для учителей русского языка и литературы МАОУ лицея № 4 г. Таганрога (октябрь 2024 г.)</a:t>
            </a:r>
          </a:p>
          <a:p>
            <a:r>
              <a:rPr lang="ru-RU" sz="2100" dirty="0"/>
              <a:t>2. Проведение занятий в Филологической школе, действующей при кафедре русского языка и литературы (в течение года, руководитель – д-р филол. наук, проф. С.Г. Букаренко). </a:t>
            </a:r>
          </a:p>
          <a:p>
            <a:r>
              <a:rPr lang="ru-RU" sz="2100" dirty="0"/>
              <a:t>3. Подготовка и проведение интеллектуальной игры «Ф.М. Достоевский: правда/ложь», приуроченной ко дню рождения писателя (ноябрь 2024 г.).</a:t>
            </a:r>
          </a:p>
          <a:p>
            <a:r>
              <a:rPr lang="ru-RU" sz="2100" dirty="0"/>
              <a:t>4. Подготовка и проведение серии учебно-методических семинаров, посвященных анализу учебно-методического комплекса «Русский родной язык» (декабрь 2024 г.).</a:t>
            </a:r>
          </a:p>
          <a:p>
            <a:r>
              <a:rPr lang="ru-RU" sz="2100" dirty="0"/>
              <a:t>5. Подготовка и проведение Олимпиады по литературе для школьников (декабрь 2024 г.).</a:t>
            </a:r>
          </a:p>
          <a:p>
            <a:r>
              <a:rPr lang="ru-RU" sz="2100" dirty="0"/>
              <a:t>6. Подготовка и проведение учебно-методического семинара «Ономастика в жизни и языке художественной литературы» (декабрь 2024 г.).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7380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678283-6005-44D0-AE88-3D1D9AE42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87595"/>
          </a:xfrm>
        </p:spPr>
        <p:txBody>
          <a:bodyPr/>
          <a:lstStyle/>
          <a:p>
            <a:pPr algn="ctr"/>
            <a:r>
              <a:rPr kumimoji="0" lang="ru-RU" sz="36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УЧЕБНО-МЕТОДИЧЕСКАЯ ДЕЯТЕЛЬНОСТЬ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154521-83A0-48AE-90C7-82C583572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180730"/>
            <a:ext cx="10058400" cy="4688364"/>
          </a:xfrm>
        </p:spPr>
        <p:txBody>
          <a:bodyPr/>
          <a:lstStyle/>
          <a:p>
            <a:r>
              <a:rPr lang="ru-RU" dirty="0"/>
              <a:t>7. Подготовка и проведение учебно-методического семинара "По горячим следам героя "Путешествия из Петербурга в Москву« (декабрь 2024 г.).</a:t>
            </a:r>
          </a:p>
          <a:p>
            <a:r>
              <a:rPr lang="ru-RU" dirty="0"/>
              <a:t>8. Подготовка и проведение доцентом кафедры Н.М. Ким лекции для обучающихся МАОУ лицей № 4 «Чехов и Таганрог», приуроченной ко дню рождения писателя (январь 2025 г.). </a:t>
            </a:r>
          </a:p>
          <a:p>
            <a:r>
              <a:rPr lang="ru-RU" dirty="0"/>
              <a:t>9. Подготовка и проведение Всероссийского конкурса (с международным участием) научных и творческих работ «Здравствуйте, г-н Чехов!», приуроченного к 165-ой годовщине со дня рождения А.П. Чехова (январь-февраль 2025 г.).</a:t>
            </a:r>
          </a:p>
          <a:p>
            <a:r>
              <a:rPr lang="ru-RU" dirty="0"/>
              <a:t>10. Подготовка и проведение доцентом кафедры русского языка и литературы Н.М. Ким лекции «Письма А.П. Чехова брату Александру» для обучающихся МАОУ лицея № 4 (февраль 2025 г.).</a:t>
            </a:r>
          </a:p>
          <a:p>
            <a:r>
              <a:rPr lang="ru-RU" dirty="0"/>
              <a:t>11.Организация и проведение Олимпиады по русскому языку (февраль 2025 г.).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67476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57577"/>
            <a:ext cx="10058400" cy="718967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КУЛЬТУРНО-ПРОСВЕТИТЕЛЬСКАЯ ДЕЯТЕЛЬНОСТЬ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2458" y="976544"/>
            <a:ext cx="10373070" cy="5623879"/>
          </a:xfrm>
        </p:spPr>
        <p:txBody>
          <a:bodyPr>
            <a:normAutofit/>
          </a:bodyPr>
          <a:lstStyle/>
          <a:p>
            <a:r>
              <a:rPr lang="ru-RU" dirty="0"/>
              <a:t>1. Подготовка и проведение литературного вечера «Шелест листьев золотой осени» сентябрь 2024 г.).</a:t>
            </a:r>
          </a:p>
          <a:p>
            <a:r>
              <a:rPr lang="ru-RU" dirty="0"/>
              <a:t>2. Организация посещения студентами факультета истории и филологии концерта «Музыкальное эхо эпох: от барокко до модерна» в Литературном музее А.П. Чехова (сентябрь 2024 г.).</a:t>
            </a:r>
          </a:p>
          <a:p>
            <a:r>
              <a:rPr lang="ru-RU" dirty="0"/>
              <a:t>3. Реализация проекта «</a:t>
            </a:r>
            <a:r>
              <a:rPr lang="en-US" dirty="0"/>
              <a:t>PRO</a:t>
            </a:r>
            <a:r>
              <a:rPr lang="ru-RU" dirty="0"/>
              <a:t>литературу» (ежемесячный выпуск одноименной литературной газеты) (сентябрь 2024 г. – июнь 2025 г.)</a:t>
            </a:r>
          </a:p>
          <a:p>
            <a:r>
              <a:rPr lang="ru-RU" dirty="0"/>
              <a:t>4. Организация работы киноклуба на факультете истории и филологии (руководитель – д-р филол. наук, проф. С.Н. Зотов) (октябрь 2024 г. – май 2025 г.). </a:t>
            </a:r>
          </a:p>
          <a:p>
            <a:r>
              <a:rPr lang="ru-RU" dirty="0"/>
              <a:t>5. Подготовка и проведение поэтического вечера к 210-летию со дня рождения М.Ю. Лермонтова «Над лермонтовской строкой» (октябрь 2024 г.).</a:t>
            </a:r>
          </a:p>
          <a:p>
            <a:r>
              <a:rPr lang="ru-RU" dirty="0"/>
              <a:t>6. Подготовка и проведение акции «Пишем вместе с Лермонтовым», приуроченной к юбилею поэта (октябрь 2024 г.).</a:t>
            </a:r>
          </a:p>
          <a:p>
            <a:r>
              <a:rPr lang="ru-RU" dirty="0"/>
              <a:t>7. Подготовка и проведение литературно-музыкального вечера «Лермонтов – наш современник» (декабрь 2024 г.).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62149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980B4B-2249-4272-A6A1-FEDB9D585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9647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КУЛЬТУРНО-ПРОСВЕТИТЕЛЬСКАЯ ДЕЯТЕЛЬНОСТЬ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DBC6512-6F33-4F39-8C09-435C3B79D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154097"/>
            <a:ext cx="10058400" cy="5246703"/>
          </a:xfrm>
        </p:spPr>
        <p:txBody>
          <a:bodyPr>
            <a:normAutofit/>
          </a:bodyPr>
          <a:lstStyle/>
          <a:p>
            <a:r>
              <a:rPr lang="ru-RU" dirty="0"/>
              <a:t>8. Организация и проведение онлайн-акции «Читаем письма и дневники А.П. Чехова», приуроченной к 165-ой годовщине со дня рождения А.П. Чехова (январь 2025 г.).</a:t>
            </a:r>
          </a:p>
          <a:p>
            <a:r>
              <a:rPr lang="ru-RU" dirty="0"/>
              <a:t>9. Открытие музейной экспозиции, посвященной жизни и деятельности профессоров П.В. и Л.Д. Чесноковых (февраль 2025 г.).</a:t>
            </a:r>
          </a:p>
          <a:p>
            <a:r>
              <a:rPr lang="ru-RU" dirty="0"/>
              <a:t>12. Организация участия студентов в литературно-музыкальной гостиной «Когда строку диктует чувство», посвященной Всемирному дню поэзии (март 2025 г.).</a:t>
            </a:r>
          </a:p>
          <a:p>
            <a:r>
              <a:rPr lang="ru-RU" dirty="0"/>
              <a:t>13. Подготовка и проведение литературного вечера «Поэзия-живопись, которую слышат» на факультете истории и филологии (апрель 2025 г.).</a:t>
            </a:r>
          </a:p>
          <a:p>
            <a:r>
              <a:rPr lang="ru-RU" dirty="0"/>
              <a:t>14. Реализация проекта «Творческие встречи в библиотеке» (апрель – май 2025 г.).</a:t>
            </a:r>
          </a:p>
          <a:p>
            <a:r>
              <a:rPr lang="ru-RU" dirty="0"/>
              <a:t>15. Организация участия студентов и преподавателей в событиях XVII</a:t>
            </a:r>
            <a:r>
              <a:rPr lang="en-US" dirty="0"/>
              <a:t>I</a:t>
            </a:r>
            <a:r>
              <a:rPr lang="ru-RU" dirty="0"/>
              <a:t> Чеховского книжного фестиваля (май 2025 г.).</a:t>
            </a:r>
          </a:p>
          <a:p>
            <a:r>
              <a:rPr lang="ru-RU" dirty="0"/>
              <a:t>16. Организация участия студентов и преподавателей в мероприятиях, приуроченных к 120-летию со дня рождения М. Шолохова.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5966565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2444</TotalTime>
  <Words>1792</Words>
  <Application>Microsoft Office PowerPoint</Application>
  <PresentationFormat>Произвольный</PresentationFormat>
  <Paragraphs>348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Ретро</vt:lpstr>
      <vt:lpstr>Министерство науки и высшего образования Российской Федерации Таганрогский институт имени А. П. Чехова (филиал)   ФГБОУ ВО «Ростовский государственный экономический  университет (РИНХ)»        ОТЧЕТ О РАБОТЕ  НАУЧНО-ПРОСВЕТИТЕЛЬСКОГО ЦЕНТРА ИЗУЧЕНИЯ РУССКОГО ЯЗЫКА И ЛИТЕРАТУРЫ ИМЕНИ А.П. ЧЕХОВА  ЗА 2024-2025 уч. год </vt:lpstr>
      <vt:lpstr>ЗАДАЧИ ЦЕНТРА</vt:lpstr>
      <vt:lpstr>ОСНОВНЫЕ НАПРАВЛЕНИЯ ДЕЯТЕЛЬНОСТИ ЦЕНТРА</vt:lpstr>
      <vt:lpstr>НАУЧНО-ИССЛЕДОВАТЕЛЬСКАЯ ДЕЯТЕЛЬНОСТЬ</vt:lpstr>
      <vt:lpstr>НАУЧНО-ИССЛЕДОВАТЕЛЬСКАЯ ДЕЯТЕЛЬНОСТЬ</vt:lpstr>
      <vt:lpstr>УЧЕБНО-МЕТОДИЧЕСКАЯ ДЕЯТЕЛЬНОСТЬ</vt:lpstr>
      <vt:lpstr>УЧЕБНО-МЕТОДИЧЕСКАЯ ДЕЯТЕЛЬНОСТЬ</vt:lpstr>
      <vt:lpstr>КУЛЬТУРНО-ПРОСВЕТИТЕЛЬСКАЯ ДЕЯТЕЛЬНОСТЬ</vt:lpstr>
      <vt:lpstr>КУЛЬТУРНО-ПРОСВЕТИТЕЛЬСКАЯ ДЕЯТЕЛЬНОСТЬ</vt:lpstr>
      <vt:lpstr>РУКОВОДСТВО НИРС</vt:lpstr>
      <vt:lpstr>ПРОВЕДЕНИЕ УЧЕБНЫХ И НАУЧНО-ИССЛЕДОВАТЕЛЬСКИХ ПРАКТИК СТУДЕНТОВ И МАГИСТРАНТОВ </vt:lpstr>
      <vt:lpstr>ПРОВЕДЕНИЕ УЧЕБНЫХ И НАУЧНО-ИССЛЕДОВАТЕЛЬСКИХ ПРАКТИК СТУДЕНТОВ И МАГИСТРАНТОВ 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Окказиональное употребление фразеологизмов в рассказах А.П. Чехова</dc:title>
  <dc:creator>Андрей Нарушевич</dc:creator>
  <cp:lastModifiedBy>savchenko</cp:lastModifiedBy>
  <cp:revision>208</cp:revision>
  <dcterms:created xsi:type="dcterms:W3CDTF">2020-05-10T20:12:40Z</dcterms:created>
  <dcterms:modified xsi:type="dcterms:W3CDTF">2025-06-17T07:45:18Z</dcterms:modified>
</cp:coreProperties>
</file>